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7" r:id="rId2"/>
    <p:sldId id="258" r:id="rId3"/>
    <p:sldId id="464" r:id="rId4"/>
    <p:sldId id="441" r:id="rId5"/>
    <p:sldId id="443" r:id="rId6"/>
    <p:sldId id="440" r:id="rId7"/>
    <p:sldId id="430" r:id="rId8"/>
    <p:sldId id="442" r:id="rId9"/>
    <p:sldId id="431" r:id="rId10"/>
    <p:sldId id="432" r:id="rId11"/>
    <p:sldId id="466" r:id="rId12"/>
    <p:sldId id="448" r:id="rId13"/>
    <p:sldId id="449" r:id="rId14"/>
    <p:sldId id="450" r:id="rId15"/>
    <p:sldId id="451" r:id="rId16"/>
    <p:sldId id="454" r:id="rId17"/>
    <p:sldId id="436" r:id="rId18"/>
    <p:sldId id="446" r:id="rId19"/>
    <p:sldId id="376" r:id="rId20"/>
    <p:sldId id="377" r:id="rId21"/>
    <p:sldId id="469" r:id="rId22"/>
    <p:sldId id="266" r:id="rId23"/>
  </p:sldIdLst>
  <p:sldSz cx="9144000" cy="6858000" type="screen4x3"/>
  <p:notesSz cx="6794500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79745" autoAdjust="0"/>
  </p:normalViewPr>
  <p:slideViewPr>
    <p:cSldViewPr>
      <p:cViewPr varScale="1">
        <p:scale>
          <a:sx n="92" d="100"/>
          <a:sy n="92" d="100"/>
        </p:scale>
        <p:origin x="175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365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8FDC5-A1F1-46DC-B07F-6776B4BC44DE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10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2A6E12-ADFD-40E6-B036-83CF003BA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0816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69D266-D52B-4230-992A-4197D246796F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B29AD0-944E-4F73-96DE-13F4F46E6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188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 txBox="1">
            <a:spLocks noGrp="1" noChangeArrowheads="1"/>
          </p:cNvSpPr>
          <p:nvPr/>
        </p:nvSpPr>
        <p:spPr bwMode="auto">
          <a:xfrm>
            <a:off x="3848101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07A38B1-2032-4BA4-A2CC-46C26C3579EF}" type="slidenum">
              <a:rPr lang="en-GB" altLang="es-ES" sz="1200">
                <a:ea typeface="MS PGothic" pitchFamily="34" charset="-128"/>
              </a:rPr>
              <a:pPr algn="r"/>
              <a:t>1</a:t>
            </a:fld>
            <a:endParaRPr lang="en-GB" altLang="es-ES" sz="1200" dirty="0">
              <a:ea typeface="MS PGothic" pitchFamily="34" charset="-128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Rectangle 4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29AD0-944E-4F73-96DE-13F4F46E62B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9348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29AD0-944E-4F73-96DE-13F4F46E62B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4920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29AD0-944E-4F73-96DE-13F4F46E62B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2654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29AD0-944E-4F73-96DE-13F4F46E62B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6645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29AD0-944E-4F73-96DE-13F4F46E62B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4606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29AD0-944E-4F73-96DE-13F4F46E62B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1079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29AD0-944E-4F73-96DE-13F4F46E62B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5942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29AD0-944E-4F73-96DE-13F4F46E62B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9248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29AD0-944E-4F73-96DE-13F4F46E62B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1404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29AD0-944E-4F73-96DE-13F4F46E62B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30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31747" name="Slide Number Placeholder 3"/>
          <p:cNvSpPr txBox="1">
            <a:spLocks noGrp="1"/>
          </p:cNvSpPr>
          <p:nvPr/>
        </p:nvSpPr>
        <p:spPr bwMode="auto">
          <a:xfrm>
            <a:off x="3848101" y="9409113"/>
            <a:ext cx="2944813" cy="4953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1FD18F1-EA50-4695-8547-DC1E6312FBE9}" type="slidenum">
              <a:rPr lang="en-US" sz="1200">
                <a:latin typeface="+mn-lt"/>
              </a:rPr>
              <a:pPr algn="r">
                <a:defRPr/>
              </a:pPr>
              <a:t>2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29AD0-944E-4F73-96DE-13F4F46E62B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3515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29AD0-944E-4F73-96DE-13F4F46E62B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417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29AD0-944E-4F73-96DE-13F4F46E62B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1948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29AD0-944E-4F73-96DE-13F4F46E62B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0735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29AD0-944E-4F73-96DE-13F4F46E62B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4400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>
            <a:extLst>
              <a:ext uri="{FF2B5EF4-FFF2-40B4-BE49-F238E27FC236}">
                <a16:creationId xmlns:a16="http://schemas.microsoft.com/office/drawing/2014/main" id="{C6D8F7EB-5BB3-416C-B97B-56B137A204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50913"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50913"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50913"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50913"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AC09F7B-7FAF-48A9-9274-40AE591CB9DA}" type="slidenum">
              <a:rPr lang="ja-JP" altLang="en-GB" sz="1300" b="0" u="none">
                <a:latin typeface="Times New Roman" panose="02020603050405020304" pitchFamily="18" charset="0"/>
              </a:rPr>
              <a:pPr eaLnBrk="1" hangingPunct="1"/>
              <a:t>7</a:t>
            </a:fld>
            <a:endParaRPr lang="en-GB" altLang="ja-JP" sz="1300" b="0" u="none">
              <a:latin typeface="Times New Roman" panose="02020603050405020304" pitchFamily="18" charset="0"/>
            </a:endParaRPr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D1D23639-1F9A-43BA-8C21-1FA16EDB3D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>
            <a:extLst>
              <a:ext uri="{FF2B5EF4-FFF2-40B4-BE49-F238E27FC236}">
                <a16:creationId xmlns:a16="http://schemas.microsoft.com/office/drawing/2014/main" id="{3C222D1E-3E4E-475D-B714-388C1D7EEA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68010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>
            <a:extLst>
              <a:ext uri="{FF2B5EF4-FFF2-40B4-BE49-F238E27FC236}">
                <a16:creationId xmlns:a16="http://schemas.microsoft.com/office/drawing/2014/main" id="{EC3DF44A-277F-478D-8980-08818BEF58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50913"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50913"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50913"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50913"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529CBDD-B3F4-4A77-A8BE-AE99E1D5C8BB}" type="slidenum">
              <a:rPr lang="ja-JP" altLang="en-GB" sz="1300" b="0" u="none">
                <a:latin typeface="Times New Roman" panose="02020603050405020304" pitchFamily="18" charset="0"/>
              </a:rPr>
              <a:pPr eaLnBrk="1" hangingPunct="1"/>
              <a:t>9</a:t>
            </a:fld>
            <a:endParaRPr lang="en-GB" altLang="ja-JP" sz="1300" b="0" u="none">
              <a:latin typeface="Times New Roman" panose="02020603050405020304" pitchFamily="18" charset="0"/>
            </a:endParaRPr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624687FE-7D22-4C83-9211-BEFDA828E7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>
            <a:extLst>
              <a:ext uri="{FF2B5EF4-FFF2-40B4-BE49-F238E27FC236}">
                <a16:creationId xmlns:a16="http://schemas.microsoft.com/office/drawing/2014/main" id="{B3AB6B30-5566-4D46-8F42-AE9933F72D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692650"/>
            <a:ext cx="4972050" cy="4446588"/>
          </a:xfrm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366283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29AD0-944E-4F73-96DE-13F4F46E62B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83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094FA-47D7-4302-A936-AEA47F1782B7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593F3-C6FB-40E3-B36E-6E1E5CCDB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278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094FA-47D7-4302-A936-AEA47F1782B7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593F3-C6FB-40E3-B36E-6E1E5CCDB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08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094FA-47D7-4302-A936-AEA47F1782B7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593F3-C6FB-40E3-B36E-6E1E5CCDB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0148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00" y="1353294"/>
            <a:ext cx="7596416" cy="1139602"/>
          </a:xfrm>
        </p:spPr>
        <p:txBody>
          <a:bodyPr/>
          <a:lstStyle>
            <a:lvl1pPr algn="ctr">
              <a:defRPr sz="4000" b="1">
                <a:solidFill>
                  <a:srgbClr val="CDB87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0000" y="2637160"/>
            <a:ext cx="7596416" cy="1583928"/>
          </a:xfrm>
        </p:spPr>
        <p:txBody>
          <a:bodyPr/>
          <a:lstStyle>
            <a:lvl1pPr marL="0" indent="0" algn="ctr">
              <a:buNone/>
              <a:defRPr sz="4000" b="1" baseline="0">
                <a:solidFill>
                  <a:srgbClr val="4F91CD"/>
                </a:solidFill>
                <a:latin typeface="Eurostile LT Std Bold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437915" y="5301208"/>
            <a:ext cx="2160587" cy="360040"/>
          </a:xfrm>
        </p:spPr>
        <p:txBody>
          <a:bodyPr/>
          <a:lstStyle>
            <a:lvl1pPr marL="0" indent="0" algn="ctr">
              <a:buNone/>
              <a:defRPr lang="en-US" sz="1500" b="1" kern="1200" dirty="0" smtClean="0">
                <a:solidFill>
                  <a:srgbClr val="4F91CD"/>
                </a:solidFill>
                <a:latin typeface="Eurostile LT Std Bold" pitchFamily="34" charset="0"/>
                <a:ea typeface="+mn-ea"/>
                <a:cs typeface="Arial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3"/>
          </p:nvPr>
        </p:nvSpPr>
        <p:spPr>
          <a:xfrm>
            <a:off x="3437915" y="5660579"/>
            <a:ext cx="2160587" cy="288701"/>
          </a:xfrm>
        </p:spPr>
        <p:txBody>
          <a:bodyPr/>
          <a:lstStyle>
            <a:lvl1pPr marL="0" indent="0" algn="ctr">
              <a:buNone/>
              <a:defRPr sz="1200" baseline="0">
                <a:solidFill>
                  <a:srgbClr val="4F91CD"/>
                </a:solidFill>
                <a:latin typeface="Eurostile LT Std Bold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3437915" y="5948611"/>
            <a:ext cx="2160587" cy="288701"/>
          </a:xfrm>
        </p:spPr>
        <p:txBody>
          <a:bodyPr/>
          <a:lstStyle>
            <a:lvl1pPr marL="0" indent="0" algn="ctr">
              <a:buNone/>
              <a:defRPr lang="en-US" sz="1200" baseline="0" dirty="0">
                <a:solidFill>
                  <a:srgbClr val="4F91CD"/>
                </a:solidFill>
                <a:latin typeface="Eurostile LT Std Bold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19"/>
          <p:cNvSpPr>
            <a:spLocks noGrp="1"/>
          </p:cNvSpPr>
          <p:nvPr>
            <p:ph type="body" sz="quarter" idx="15"/>
          </p:nvPr>
        </p:nvSpPr>
        <p:spPr>
          <a:xfrm>
            <a:off x="3437915" y="6237312"/>
            <a:ext cx="2160587" cy="288701"/>
          </a:xfrm>
        </p:spPr>
        <p:txBody>
          <a:bodyPr/>
          <a:lstStyle>
            <a:lvl1pPr marL="0" indent="0" algn="ctr">
              <a:buNone/>
              <a:defRPr lang="en-US" sz="1200" baseline="0" dirty="0">
                <a:solidFill>
                  <a:srgbClr val="4F91CD"/>
                </a:solidFill>
                <a:latin typeface="Eurostile LT Std Bold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3233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684213" y="620713"/>
            <a:ext cx="7848600" cy="2143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600200"/>
            <a:ext cx="7902000" cy="4637112"/>
          </a:xfrm>
        </p:spPr>
        <p:txBody>
          <a:bodyPr/>
          <a:lstStyle>
            <a:lvl1pPr>
              <a:defRPr sz="2400">
                <a:latin typeface="HelveticaNeueLT Std Med"/>
              </a:defRPr>
            </a:lvl1pPr>
            <a:lvl2pPr>
              <a:defRPr sz="2200">
                <a:latin typeface="HelveticaNeueLT Std Med"/>
              </a:defRPr>
            </a:lvl2pPr>
            <a:lvl3pPr>
              <a:defRPr sz="2200">
                <a:latin typeface="HelveticaNeueLT Std Med"/>
              </a:defRPr>
            </a:lvl3pPr>
            <a:lvl4pPr>
              <a:defRPr>
                <a:latin typeface="HelveticaNeueLT Std Med"/>
              </a:defRPr>
            </a:lvl4pPr>
            <a:lvl5pPr>
              <a:defRPr>
                <a:latin typeface="HelveticaNeueLT Std Me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5346000" y="432000"/>
            <a:ext cx="3168650" cy="270000"/>
          </a:xfrm>
        </p:spPr>
        <p:txBody>
          <a:bodyPr/>
          <a:lstStyle>
            <a:lvl1pPr marL="0" indent="0" algn="r">
              <a:buNone/>
              <a:defRPr sz="1100" b="0" baseline="0">
                <a:solidFill>
                  <a:srgbClr val="CDB87E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611560" y="836712"/>
            <a:ext cx="7902000" cy="64807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468313" y="63563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l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447362B8-9DCF-4787-A5BE-759C088B226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3779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684213" y="620713"/>
            <a:ext cx="7848600" cy="2143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600200"/>
            <a:ext cx="7902000" cy="4637112"/>
          </a:xfrm>
        </p:spPr>
        <p:txBody>
          <a:bodyPr/>
          <a:lstStyle>
            <a:lvl1pPr>
              <a:defRPr sz="2400">
                <a:latin typeface="HelveticaNeueLT Std Med"/>
              </a:defRPr>
            </a:lvl1pPr>
            <a:lvl2pPr>
              <a:defRPr sz="2200">
                <a:latin typeface="HelveticaNeueLT Std Med"/>
              </a:defRPr>
            </a:lvl2pPr>
            <a:lvl3pPr>
              <a:defRPr sz="2200">
                <a:latin typeface="HelveticaNeueLT Std Med"/>
              </a:defRPr>
            </a:lvl3pPr>
            <a:lvl4pPr>
              <a:defRPr>
                <a:latin typeface="HelveticaNeueLT Std Med"/>
              </a:defRPr>
            </a:lvl4pPr>
            <a:lvl5pPr>
              <a:defRPr>
                <a:latin typeface="HelveticaNeueLT Std Med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5346000" y="432000"/>
            <a:ext cx="3168650" cy="270000"/>
          </a:xfrm>
        </p:spPr>
        <p:txBody>
          <a:bodyPr/>
          <a:lstStyle>
            <a:lvl1pPr marL="0" indent="0" algn="r">
              <a:buNone/>
              <a:defRPr sz="1100" b="0" baseline="0">
                <a:solidFill>
                  <a:srgbClr val="CDB87E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611560" y="836712"/>
            <a:ext cx="7902000" cy="64807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6153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609600"/>
            <a:ext cx="8207375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68313" y="1844675"/>
            <a:ext cx="8207375" cy="42513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0FFAC4-74A9-426B-A487-8365CF8F76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DBF58A4-4173-40AD-AC1D-185D65CA47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BC837ED-93D6-4C47-A261-70EE493F05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BC7B7F-5A22-4F86-8EC2-30C0E32C7C23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40287788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094FA-47D7-4302-A936-AEA47F1782B7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593F3-C6FB-40E3-B36E-6E1E5CCDB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314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094FA-47D7-4302-A936-AEA47F1782B7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593F3-C6FB-40E3-B36E-6E1E5CCDB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613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094FA-47D7-4302-A936-AEA47F1782B7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593F3-C6FB-40E3-B36E-6E1E5CCDB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073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094FA-47D7-4302-A936-AEA47F1782B7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593F3-C6FB-40E3-B36E-6E1E5CCDB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239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094FA-47D7-4302-A936-AEA47F1782B7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593F3-C6FB-40E3-B36E-6E1E5CCDB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274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094FA-47D7-4302-A936-AEA47F1782B7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593F3-C6FB-40E3-B36E-6E1E5CCDB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190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094FA-47D7-4302-A936-AEA47F1782B7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593F3-C6FB-40E3-B36E-6E1E5CCDB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601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094FA-47D7-4302-A936-AEA47F1782B7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593F3-C6FB-40E3-B36E-6E1E5CCDB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22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094FA-47D7-4302-A936-AEA47F1782B7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593F3-C6FB-40E3-B36E-6E1E5CCDB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655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3" r:id="rId14"/>
    <p:sldLayoutId id="2147483664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2" name="Rectangle 7"/>
          <p:cNvSpPr>
            <a:spLocks noGrp="1" noChangeArrowheads="1"/>
          </p:cNvSpPr>
          <p:nvPr>
            <p:ph type="ctrTitle" idx="4294967295"/>
          </p:nvPr>
        </p:nvSpPr>
        <p:spPr>
          <a:xfrm>
            <a:off x="468313" y="2204864"/>
            <a:ext cx="8278812" cy="2305050"/>
          </a:xfrm>
        </p:spPr>
        <p:txBody>
          <a:bodyPr>
            <a:normAutofit fontScale="90000"/>
          </a:bodyPr>
          <a:lstStyle/>
          <a:p>
            <a:br>
              <a:rPr lang="en-US" altLang="es-ES" sz="3200" b="1" dirty="0">
                <a:solidFill>
                  <a:srgbClr val="4F91CD"/>
                </a:solidFill>
                <a:latin typeface="Arial" charset="0"/>
                <a:cs typeface="Arial" charset="0"/>
              </a:rPr>
            </a:br>
            <a:r>
              <a:rPr lang="en-US" altLang="es-ES" sz="4000" b="1" dirty="0">
                <a:solidFill>
                  <a:srgbClr val="4F91CD"/>
                </a:solidFill>
                <a:latin typeface="Arial" charset="0"/>
                <a:cs typeface="Arial" charset="0"/>
              </a:rPr>
              <a:t>Multilateral Trade Negotiations </a:t>
            </a:r>
            <a:br>
              <a:rPr lang="en-US" altLang="es-ES" sz="4000" b="1" dirty="0">
                <a:solidFill>
                  <a:srgbClr val="4F91CD"/>
                </a:solidFill>
                <a:latin typeface="Arial" charset="0"/>
                <a:cs typeface="Arial" charset="0"/>
              </a:rPr>
            </a:br>
            <a:r>
              <a:rPr lang="en-US" altLang="es-ES" sz="4000" b="1" dirty="0">
                <a:solidFill>
                  <a:srgbClr val="4F91CD"/>
                </a:solidFill>
                <a:latin typeface="Arial" charset="0"/>
                <a:cs typeface="Arial" charset="0"/>
              </a:rPr>
              <a:t>After MC11</a:t>
            </a:r>
            <a:br>
              <a:rPr lang="en-GB" altLang="es-ES" sz="2000" dirty="0">
                <a:latin typeface="Tahoma" pitchFamily="34" charset="0"/>
                <a:cs typeface="Tahoma" pitchFamily="34" charset="0"/>
              </a:rPr>
            </a:br>
            <a:br>
              <a:rPr lang="en-GB" altLang="es-ES" sz="2000" dirty="0">
                <a:latin typeface="Tahoma" pitchFamily="34" charset="0"/>
                <a:cs typeface="Tahoma" pitchFamily="34" charset="0"/>
              </a:rPr>
            </a:br>
            <a:b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200" b="1" dirty="0">
                <a:solidFill>
                  <a:srgbClr val="4F91CD"/>
                </a:solidFill>
                <a:latin typeface="Arial" charset="0"/>
                <a:ea typeface="Tahoma" panose="020B0604030504040204" pitchFamily="34" charset="0"/>
                <a:cs typeface="Arial" charset="0"/>
              </a:rPr>
              <a:t>4 May </a:t>
            </a:r>
            <a:r>
              <a:rPr lang="en-US" sz="2200" b="1" dirty="0">
                <a:solidFill>
                  <a:srgbClr val="4F91CD"/>
                </a:solidFill>
                <a:latin typeface="Arial" charset="0"/>
                <a:cs typeface="Arial" charset="0"/>
              </a:rPr>
              <a:t>2018, Geneva</a:t>
            </a:r>
            <a:endParaRPr lang="en-GB" sz="2000" b="1" dirty="0">
              <a:solidFill>
                <a:srgbClr val="4F91CD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301" name="Object 277"/>
          <p:cNvGraphicFramePr>
            <a:graphicFrameLocks noChangeAspect="1"/>
          </p:cNvGraphicFramePr>
          <p:nvPr/>
        </p:nvGraphicFramePr>
        <p:xfrm>
          <a:off x="395288" y="5224463"/>
          <a:ext cx="1158875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" name="Photo Editor Photo" r:id="rId4" imgW="971686" imgH="933580" progId="">
                  <p:embed/>
                </p:oleObj>
              </mc:Choice>
              <mc:Fallback>
                <p:oleObj name="Photo Editor Photo" r:id="rId4" imgW="971686" imgH="9335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5224463"/>
                        <a:ext cx="1158875" cy="933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909" name="Text Box 5"/>
          <p:cNvSpPr txBox="1">
            <a:spLocks noChangeArrowheads="1"/>
          </p:cNvSpPr>
          <p:nvPr/>
        </p:nvSpPr>
        <p:spPr bwMode="auto">
          <a:xfrm>
            <a:off x="468313" y="6092825"/>
            <a:ext cx="1044575" cy="366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GB" altLang="es-ES" b="1" dirty="0">
                <a:solidFill>
                  <a:srgbClr val="06A8E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MS PGothic" pitchFamily="34" charset="-128"/>
                <a:cs typeface="+mn-cs"/>
              </a:rPr>
              <a:t>UNCTAD</a:t>
            </a:r>
            <a:endParaRPr lang="en-GB" altLang="es-ES" dirty="0">
              <a:solidFill>
                <a:srgbClr val="06A8E2"/>
              </a:solidFill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1304" name="Text Box 9"/>
          <p:cNvSpPr txBox="1">
            <a:spLocks noChangeArrowheads="1"/>
          </p:cNvSpPr>
          <p:nvPr/>
        </p:nvSpPr>
        <p:spPr bwMode="auto">
          <a:xfrm>
            <a:off x="910778" y="5260518"/>
            <a:ext cx="762166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altLang="es-ES" sz="2000" dirty="0">
                <a:latin typeface="Tahoma" pitchFamily="34" charset="0"/>
                <a:cs typeface="Tahoma" pitchFamily="34" charset="0"/>
              </a:rPr>
              <a:t>Taisuke ITO</a:t>
            </a:r>
          </a:p>
          <a:p>
            <a:pPr algn="ctr"/>
            <a:r>
              <a:rPr lang="en-GB" altLang="es-ES" sz="2000" dirty="0">
                <a:latin typeface="Tahoma" pitchFamily="34" charset="0"/>
                <a:cs typeface="Tahoma" pitchFamily="34" charset="0"/>
              </a:rPr>
              <a:t>Trade Negotiations and Commercial Diplomacy Branch</a:t>
            </a:r>
          </a:p>
          <a:p>
            <a:pPr algn="ctr"/>
            <a:r>
              <a:rPr lang="en-GB" altLang="es-ES" sz="2000" dirty="0">
                <a:latin typeface="Tahoma" pitchFamily="34" charset="0"/>
                <a:cs typeface="Tahoma" pitchFamily="34" charset="0"/>
              </a:rPr>
              <a:t>Division on International Trade and Commodities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ctrTitle" idx="4294967295"/>
          </p:nvPr>
        </p:nvSpPr>
        <p:spPr>
          <a:xfrm>
            <a:off x="683568" y="1052736"/>
            <a:ext cx="7848872" cy="864096"/>
          </a:xfrm>
        </p:spPr>
        <p:txBody>
          <a:bodyPr>
            <a:normAutofit fontScale="90000"/>
          </a:bodyPr>
          <a:lstStyle/>
          <a:p>
            <a:r>
              <a:rPr lang="en-US" sz="2400" b="1" i="1" dirty="0">
                <a:solidFill>
                  <a:srgbClr val="4F91CD"/>
                </a:solidFill>
                <a:latin typeface="Arial" charset="0"/>
                <a:cs typeface="Arial" charset="0"/>
              </a:rPr>
              <a:t>P166 Short Course</a:t>
            </a:r>
            <a:br>
              <a:rPr lang="en-US" sz="2400" b="1" i="1" dirty="0">
                <a:solidFill>
                  <a:srgbClr val="4F91CD"/>
                </a:solidFill>
                <a:latin typeface="Arial" charset="0"/>
                <a:cs typeface="Arial" charset="0"/>
              </a:rPr>
            </a:br>
            <a:r>
              <a:rPr lang="en-US" sz="2400" b="1" i="1" dirty="0">
                <a:solidFill>
                  <a:srgbClr val="4F91CD"/>
                </a:solidFill>
                <a:latin typeface="Arial" charset="0"/>
                <a:cs typeface="Arial" charset="0"/>
              </a:rPr>
              <a:t>Recent developments in international trade and their implications for the policymaking process</a:t>
            </a:r>
            <a:endParaRPr lang="en-GB" sz="2400" b="1" i="1" dirty="0">
              <a:solidFill>
                <a:srgbClr val="4F91CD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1281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E9617B7-24A0-496F-9E3D-20BD9CD64A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4847727"/>
              </p:ext>
            </p:extLst>
          </p:nvPr>
        </p:nvGraphicFramePr>
        <p:xfrm>
          <a:off x="175336" y="1196752"/>
          <a:ext cx="8793327" cy="53912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5293">
                  <a:extLst>
                    <a:ext uri="{9D8B030D-6E8A-4147-A177-3AD203B41FA5}">
                      <a16:colId xmlns:a16="http://schemas.microsoft.com/office/drawing/2014/main" val="533619558"/>
                    </a:ext>
                  </a:extLst>
                </a:gridCol>
                <a:gridCol w="2629561">
                  <a:extLst>
                    <a:ext uri="{9D8B030D-6E8A-4147-A177-3AD203B41FA5}">
                      <a16:colId xmlns:a16="http://schemas.microsoft.com/office/drawing/2014/main" val="2538624179"/>
                    </a:ext>
                  </a:extLst>
                </a:gridCol>
                <a:gridCol w="4248473">
                  <a:extLst>
                    <a:ext uri="{9D8B030D-6E8A-4147-A177-3AD203B41FA5}">
                      <a16:colId xmlns:a16="http://schemas.microsoft.com/office/drawing/2014/main" val="2597723600"/>
                    </a:ext>
                  </a:extLst>
                </a:gridCol>
              </a:tblGrid>
              <a:tr h="398221">
                <a:tc>
                  <a:txBody>
                    <a:bodyPr/>
                    <a:lstStyle/>
                    <a:p>
                      <a:pPr algn="ctr"/>
                      <a:r>
                        <a:rPr lang="fr-CH" sz="2000" dirty="0"/>
                        <a:t>Mandate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2000" dirty="0"/>
                        <a:t>MC11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2000" dirty="0"/>
                        <a:t>Non-issues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027201"/>
                  </a:ext>
                </a:extLst>
              </a:tr>
              <a:tr h="398221">
                <a:tc>
                  <a:txBody>
                    <a:bodyPr/>
                    <a:lstStyle/>
                    <a:p>
                      <a:pPr algn="ctr"/>
                      <a:r>
                        <a:rPr lang="fr-FR" sz="2000" noProof="0" dirty="0"/>
                        <a:t>Agriculture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noProof="0" dirty="0"/>
                        <a:t>Domestic support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noProof="0" dirty="0"/>
                        <a:t>Market access on hold; ES at MC10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74413658"/>
                  </a:ext>
                </a:extLst>
              </a:tr>
              <a:tr h="398221">
                <a:tc>
                  <a:txBody>
                    <a:bodyPr/>
                    <a:lstStyle/>
                    <a:p>
                      <a:pPr algn="ctr"/>
                      <a:r>
                        <a:rPr lang="fr-FR" sz="2000" noProof="0" dirty="0"/>
                        <a:t>NAMA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noProof="0" dirty="0"/>
                        <a:t>--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noProof="0" dirty="0"/>
                        <a:t>Market access on hold (tariffs/NTBs)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2263315"/>
                  </a:ext>
                </a:extLst>
              </a:tr>
              <a:tr h="704544">
                <a:tc>
                  <a:txBody>
                    <a:bodyPr/>
                    <a:lstStyle/>
                    <a:p>
                      <a:pPr algn="ctr"/>
                      <a:r>
                        <a:rPr lang="fr-FR" sz="2000" noProof="0" dirty="0"/>
                        <a:t>Services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noProof="0" dirty="0"/>
                        <a:t>Domestic regulations</a:t>
                      </a:r>
                    </a:p>
                    <a:p>
                      <a:r>
                        <a:rPr lang="en-US" sz="2000" b="1" noProof="0" dirty="0"/>
                        <a:t>(TF in services)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noProof="0" dirty="0"/>
                        <a:t>Market access on hold (TISA)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01433174"/>
                  </a:ext>
                </a:extLst>
              </a:tr>
              <a:tr h="398221">
                <a:tc>
                  <a:txBody>
                    <a:bodyPr/>
                    <a:lstStyle/>
                    <a:p>
                      <a:pPr algn="ctr"/>
                      <a:r>
                        <a:rPr lang="fr-FR" sz="2000" noProof="0" dirty="0"/>
                        <a:t>WTO </a:t>
                      </a:r>
                      <a:r>
                        <a:rPr lang="en-US" sz="2000" noProof="0" dirty="0"/>
                        <a:t>rules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noProof="0"/>
                        <a:t>Fishery subsidies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noProof="0" dirty="0"/>
                        <a:t>AD/SCM on hold; RTA Transparency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7138599"/>
                  </a:ext>
                </a:extLst>
              </a:tr>
              <a:tr h="704544">
                <a:tc>
                  <a:txBody>
                    <a:bodyPr/>
                    <a:lstStyle/>
                    <a:p>
                      <a:pPr algn="ctr"/>
                      <a:r>
                        <a:rPr lang="en-US" sz="2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SDT/</a:t>
                      </a:r>
                      <a:r>
                        <a:rPr lang="en-US" sz="20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Impl</a:t>
                      </a:r>
                      <a:r>
                        <a:rPr lang="en-US" sz="2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Issues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noProof="0" dirty="0"/>
                        <a:t>Selected SDT issues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noProof="0" dirty="0"/>
                        <a:t>Cancun 27 &amp; Hong Kong 5 LDC-specific proposals (incl. DFQF MA &amp; </a:t>
                      </a:r>
                      <a:r>
                        <a:rPr lang="en-US" sz="2000" noProof="0" dirty="0" err="1"/>
                        <a:t>RoO</a:t>
                      </a:r>
                      <a:r>
                        <a:rPr lang="en-US" sz="2000" noProof="0" dirty="0"/>
                        <a:t>)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66199457"/>
                  </a:ext>
                </a:extLst>
              </a:tr>
              <a:tr h="398221">
                <a:tc>
                  <a:txBody>
                    <a:bodyPr/>
                    <a:lstStyle/>
                    <a:p>
                      <a:pPr algn="ctr"/>
                      <a:r>
                        <a:rPr lang="fr-CH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Trade facilitation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noProof="0" dirty="0"/>
                        <a:t>--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noProof="0" dirty="0"/>
                        <a:t>Agreed at MC9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7008870"/>
                  </a:ext>
                </a:extLst>
              </a:tr>
              <a:tr h="398221">
                <a:tc>
                  <a:txBody>
                    <a:bodyPr/>
                    <a:lstStyle/>
                    <a:p>
                      <a:pPr algn="ctr"/>
                      <a:r>
                        <a:rPr lang="en-US" sz="2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Environment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noProof="0" dirty="0"/>
                        <a:t>--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noProof="0" dirty="0"/>
                        <a:t>Environmental G&amp;S </a:t>
                      </a:r>
                      <a:r>
                        <a:rPr lang="en-US" sz="2000" noProof="0" dirty="0" err="1"/>
                        <a:t>etc</a:t>
                      </a:r>
                      <a:endParaRPr lang="en-US" sz="2000" noProof="0" dirty="0">
                        <a:highlight>
                          <a:srgbClr val="FFFF00"/>
                        </a:highligh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6616099"/>
                  </a:ext>
                </a:extLst>
              </a:tr>
              <a:tr h="398221">
                <a:tc>
                  <a:txBody>
                    <a:bodyPr/>
                    <a:lstStyle/>
                    <a:p>
                      <a:pPr algn="ctr"/>
                      <a:r>
                        <a:rPr lang="fr-CH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TRIPS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noProof="0" dirty="0"/>
                        <a:t>--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noProof="0" dirty="0"/>
                        <a:t>TRPS &amp; CBD, GI, PH </a:t>
                      </a:r>
                      <a:r>
                        <a:rPr lang="en-US" sz="2000" noProof="0" dirty="0" err="1"/>
                        <a:t>etc</a:t>
                      </a:r>
                      <a:endParaRPr lang="en-US" sz="2000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6172077"/>
                  </a:ext>
                </a:extLst>
              </a:tr>
              <a:tr h="39822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noProof="0" dirty="0">
                          <a:highlight>
                            <a:srgbClr val="FFFF00"/>
                          </a:highlight>
                        </a:rPr>
                        <a:t>New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noProof="0" dirty="0"/>
                        <a:t>E-commerce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noProof="0" dirty="0"/>
                        <a:t>--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8170686"/>
                  </a:ext>
                </a:extLst>
              </a:tr>
              <a:tr h="39822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noProof="0" dirty="0">
                          <a:highlight>
                            <a:srgbClr val="FFFF00"/>
                          </a:highlight>
                        </a:rPr>
                        <a:t>New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noProof="0" dirty="0"/>
                        <a:t>Investment facilitation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noProof="0" dirty="0"/>
                        <a:t>--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70630612"/>
                  </a:ext>
                </a:extLst>
              </a:tr>
              <a:tr h="39822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noProof="0" dirty="0">
                          <a:highlight>
                            <a:srgbClr val="FFFF00"/>
                          </a:highlight>
                        </a:rPr>
                        <a:t>New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noProof="0" dirty="0"/>
                        <a:t>MSMEs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noProof="0" dirty="0"/>
                        <a:t>--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16491360"/>
                  </a:ext>
                </a:extLst>
              </a:tr>
            </a:tbl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074F1481-22B2-4141-8FC2-B4C6D8CFD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432000"/>
            <a:ext cx="7902000" cy="648072"/>
          </a:xfrm>
        </p:spPr>
        <p:txBody>
          <a:bodyPr>
            <a:normAutofit/>
          </a:bodyPr>
          <a:lstStyle/>
          <a:p>
            <a:pPr algn="l"/>
            <a:r>
              <a:rPr lang="fr-CH" sz="3200" b="1" dirty="0">
                <a:solidFill>
                  <a:srgbClr val="4F91CD"/>
                </a:solidFill>
                <a:latin typeface="Arial" charset="0"/>
                <a:cs typeface="Arial" charset="0"/>
              </a:rPr>
              <a:t>Issues &amp; Non-Issues at MC11</a:t>
            </a:r>
            <a:endParaRPr lang="fr-CH" sz="3200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0E137C88-29CB-4B0C-935C-1CFCB9949A47}"/>
              </a:ext>
            </a:extLst>
          </p:cNvPr>
          <p:cNvSpPr txBox="1">
            <a:spLocks/>
          </p:cNvSpPr>
          <p:nvPr/>
        </p:nvSpPr>
        <p:spPr>
          <a:xfrm>
            <a:off x="5829776" y="315320"/>
            <a:ext cx="3168650" cy="270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800" dirty="0">
                <a:solidFill>
                  <a:schemeClr val="tx1"/>
                </a:solidFill>
              </a:rPr>
              <a:t>II: Doha Round Overview</a:t>
            </a:r>
          </a:p>
        </p:txBody>
      </p:sp>
    </p:spTree>
    <p:extLst>
      <p:ext uri="{BB962C8B-B14F-4D97-AF65-F5344CB8AC3E}">
        <p14:creationId xmlns:p14="http://schemas.microsoft.com/office/powerpoint/2010/main" val="30875758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AB8A3-6D75-496F-B60F-B5288C36D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altLang="en-US" sz="3200" b="1" dirty="0">
                <a:solidFill>
                  <a:srgbClr val="4F91CD"/>
                </a:solidFill>
                <a:latin typeface="Arial" charset="0"/>
                <a:cs typeface="Arial" charset="0"/>
              </a:rPr>
              <a:t>MC11 Outcome in Context</a:t>
            </a:r>
            <a:endParaRPr lang="fr-CH" sz="3200" b="1" dirty="0">
              <a:solidFill>
                <a:srgbClr val="4F91C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A5C4E-6F5A-4380-8316-FB7D085E30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38712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3300" dirty="0"/>
              <a:t>No MC11 outcome emphasized the risk of eroding credibility of the MTS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3300" dirty="0"/>
              <a:t>Given that concrete deliverables among “residual” issues were pursued and that the outcome on fishery is in sight, the risk may not be overstated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3300" dirty="0"/>
              <a:t>The major reason of the non-outcome – the anti-multilateralism arguments – represented a major risk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3300" dirty="0"/>
              <a:t>Whether &amp; how to address new issues, and the market access agenda so far kept on hold, may be significant in the long run</a:t>
            </a:r>
          </a:p>
          <a:p>
            <a:endParaRPr lang="fr-CH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2033335-91CA-4A03-BEA1-BE1E8C57C97A}"/>
              </a:ext>
            </a:extLst>
          </p:cNvPr>
          <p:cNvSpPr txBox="1">
            <a:spLocks noGrp="1"/>
          </p:cNvSpPr>
          <p:nvPr/>
        </p:nvSpPr>
        <p:spPr>
          <a:xfrm>
            <a:off x="468313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fld id="{A49CAFF0-8516-4045-9EA7-472367346407}" type="slidenum">
              <a:rPr lang="es-ES" sz="1200">
                <a:solidFill>
                  <a:srgbClr val="898989"/>
                </a:solidFill>
                <a:latin typeface="+mn-lt"/>
              </a:rPr>
              <a:pPr>
                <a:defRPr/>
              </a:pPr>
              <a:t>11</a:t>
            </a:fld>
            <a:endParaRPr lang="es-ES" sz="1200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D2709632-276B-406D-8173-E51CFA822960}"/>
              </a:ext>
            </a:extLst>
          </p:cNvPr>
          <p:cNvSpPr txBox="1">
            <a:spLocks/>
          </p:cNvSpPr>
          <p:nvPr/>
        </p:nvSpPr>
        <p:spPr>
          <a:xfrm>
            <a:off x="5841562" y="274638"/>
            <a:ext cx="3168650" cy="270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800" dirty="0">
                <a:solidFill>
                  <a:schemeClr val="tx1"/>
                </a:solidFill>
              </a:rPr>
              <a:t>II: Doha Round overview</a:t>
            </a:r>
          </a:p>
        </p:txBody>
      </p:sp>
    </p:spTree>
    <p:extLst>
      <p:ext uri="{BB962C8B-B14F-4D97-AF65-F5344CB8AC3E}">
        <p14:creationId xmlns:p14="http://schemas.microsoft.com/office/powerpoint/2010/main" val="3463749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626C3F5-829D-4480-A32E-F73D7088E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996" y="1124745"/>
            <a:ext cx="8429500" cy="5596730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3000" dirty="0">
                <a:latin typeface="+mn-lt"/>
              </a:rPr>
              <a:t>Expected gains vs large DCs’ dynamic growth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2600" dirty="0">
                <a:latin typeface="+mn-lt"/>
              </a:rPr>
              <a:t>Some $100 billion globally (0.16% of GDP)</a:t>
            </a: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3000" dirty="0">
                <a:latin typeface="+mn-lt"/>
              </a:rPr>
              <a:t>Past unilateral liberalization in developing countries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2600" dirty="0">
                <a:latin typeface="+mn-lt"/>
              </a:rPr>
              <a:t>Tariff “water” shifting focus on applied rates (policy space)</a:t>
            </a: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3000" dirty="0">
                <a:latin typeface="+mn-lt"/>
              </a:rPr>
              <a:t>Global Economic Crisis (Sept 2008) 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2600" dirty="0">
                <a:latin typeface="+mn-lt"/>
              </a:rPr>
              <a:t>US/DC credible engagement questioned as priority changed</a:t>
            </a: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3000" dirty="0">
                <a:latin typeface="+mn-lt"/>
              </a:rPr>
              <a:t>Changing economic environment over time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2600" dirty="0">
                <a:latin typeface="+mn-lt"/>
              </a:rPr>
              <a:t>Commodity prices rose from 2002 reducing urgency to address Ag support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2600" dirty="0">
                <a:latin typeface="+mn-lt"/>
              </a:rPr>
              <a:t>GVCs, services &amp; digital economy makes obsolete tariff-based shallow integration agenda (RTAs)</a:t>
            </a:r>
          </a:p>
          <a:p>
            <a:endParaRPr lang="fr-CH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C2F0C52-3E4F-4C8E-882F-B72B6288F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000" y="398789"/>
            <a:ext cx="7902000" cy="648072"/>
          </a:xfrm>
        </p:spPr>
        <p:txBody>
          <a:bodyPr>
            <a:noAutofit/>
          </a:bodyPr>
          <a:lstStyle/>
          <a:p>
            <a:pPr algn="l"/>
            <a:r>
              <a:rPr lang="en-US" altLang="ja-JP" sz="3200" b="1" dirty="0">
                <a:solidFill>
                  <a:srgbClr val="4F91CD"/>
                </a:solidFill>
                <a:latin typeface="Arial" charset="0"/>
                <a:cs typeface="Arial" charset="0"/>
              </a:rPr>
              <a:t>Economic Factors Affecting the DR</a:t>
            </a:r>
            <a:endParaRPr lang="fr-CH" sz="320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D26AF04-D5E5-482F-A98C-3EDD32003E7B}"/>
              </a:ext>
            </a:extLst>
          </p:cNvPr>
          <p:cNvSpPr txBox="1">
            <a:spLocks noGrp="1"/>
          </p:cNvSpPr>
          <p:nvPr/>
        </p:nvSpPr>
        <p:spPr>
          <a:xfrm>
            <a:off x="468313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fld id="{A49CAFF0-8516-4045-9EA7-472367346407}" type="slidenum">
              <a:rPr lang="es-ES" sz="1200">
                <a:solidFill>
                  <a:srgbClr val="898989"/>
                </a:solidFill>
                <a:latin typeface="+mn-lt"/>
              </a:rPr>
              <a:pPr>
                <a:defRPr/>
              </a:pPr>
              <a:t>12</a:t>
            </a:fld>
            <a:endParaRPr lang="es-ES" sz="1200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D5FCB27-593B-49CD-82FF-E3F8504F5AC5}"/>
              </a:ext>
            </a:extLst>
          </p:cNvPr>
          <p:cNvSpPr txBox="1">
            <a:spLocks/>
          </p:cNvSpPr>
          <p:nvPr/>
        </p:nvSpPr>
        <p:spPr>
          <a:xfrm>
            <a:off x="5004048" y="162000"/>
            <a:ext cx="3883186" cy="27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100" b="0" kern="1200" baseline="0">
                <a:solidFill>
                  <a:srgbClr val="CDB87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solidFill>
                  <a:schemeClr val="tx1"/>
                </a:solidFill>
              </a:rPr>
              <a:t>III: Factors</a:t>
            </a:r>
          </a:p>
        </p:txBody>
      </p:sp>
    </p:spTree>
    <p:extLst>
      <p:ext uri="{BB962C8B-B14F-4D97-AF65-F5344CB8AC3E}">
        <p14:creationId xmlns:p14="http://schemas.microsoft.com/office/powerpoint/2010/main" val="35894979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8FAF108-893B-4555-BC50-298BC6C15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036" y="1220097"/>
            <a:ext cx="8306444" cy="537725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3000" dirty="0">
                <a:latin typeface="+mn-lt"/>
              </a:rPr>
              <a:t>Launching &amp; progress difficult – Intrinsic </a:t>
            </a:r>
            <a:r>
              <a:rPr lang="en-US" altLang="ja-JP" sz="3000" dirty="0" err="1">
                <a:latin typeface="+mn-lt"/>
              </a:rPr>
              <a:t>prblm</a:t>
            </a:r>
            <a:r>
              <a:rPr lang="en-US" altLang="ja-JP" sz="3000" dirty="0">
                <a:latin typeface="+mn-lt"/>
              </a:rPr>
              <a:t>?</a:t>
            </a: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3000" dirty="0">
                <a:latin typeface="+mn-lt"/>
              </a:rPr>
              <a:t>Broadened &amp; divergent membership (164) 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2600" dirty="0">
                <a:latin typeface="+mn-lt"/>
              </a:rPr>
              <a:t>The role of large DCs &amp; “differentiation”</a:t>
            </a: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3000" dirty="0">
                <a:latin typeface="+mn-lt"/>
              </a:rPr>
              <a:t>Expanded &amp; enforceable WTO disciplines 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2600" dirty="0">
                <a:latin typeface="+mn-lt"/>
              </a:rPr>
              <a:t>More cautious approach (limit of hard-rule making?)</a:t>
            </a: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3000" dirty="0">
                <a:latin typeface="+mn-lt"/>
              </a:rPr>
              <a:t>US leadership - Export vs import interest 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2600" dirty="0">
                <a:latin typeface="+mn-lt"/>
              </a:rPr>
              <a:t>Weakened free trade coalition (lost competitiveness) 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2600" dirty="0">
                <a:latin typeface="+mn-lt"/>
              </a:rPr>
              <a:t>MA in emerging economies to win exporters’ support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ja-JP" sz="3000" dirty="0">
                <a:latin typeface="+mn-lt"/>
              </a:rPr>
              <a:t>RTAs affecting incentives &amp; positions at WTO (MA)</a:t>
            </a:r>
            <a:endParaRPr lang="en-US" altLang="ja-JP" sz="3000" dirty="0">
              <a:highlight>
                <a:srgbClr val="FFFF00"/>
              </a:highlight>
              <a:latin typeface="+mn-lt"/>
            </a:endParaRPr>
          </a:p>
          <a:p>
            <a:endParaRPr lang="fr-CH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AFD0DAC-B7DA-408F-9C9D-122CB5EA3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325" y="419571"/>
            <a:ext cx="7902000" cy="648072"/>
          </a:xfrm>
        </p:spPr>
        <p:txBody>
          <a:bodyPr>
            <a:noAutofit/>
          </a:bodyPr>
          <a:lstStyle/>
          <a:p>
            <a:pPr algn="l"/>
            <a:r>
              <a:rPr lang="en-US" altLang="ja-JP" sz="3200" b="1" dirty="0">
                <a:solidFill>
                  <a:srgbClr val="4F91CD"/>
                </a:solidFill>
                <a:latin typeface="Arial" charset="0"/>
                <a:cs typeface="Arial" charset="0"/>
              </a:rPr>
              <a:t>Systemic Factors</a:t>
            </a:r>
            <a:endParaRPr lang="fr-CH" sz="320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F9CB81B-C4DC-4FD1-B6E7-81AC3B593A68}"/>
              </a:ext>
            </a:extLst>
          </p:cNvPr>
          <p:cNvSpPr txBox="1">
            <a:spLocks noGrp="1"/>
          </p:cNvSpPr>
          <p:nvPr/>
        </p:nvSpPr>
        <p:spPr>
          <a:xfrm>
            <a:off x="468313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fld id="{A49CAFF0-8516-4045-9EA7-472367346407}" type="slidenum">
              <a:rPr lang="es-ES" sz="1200">
                <a:solidFill>
                  <a:srgbClr val="898989"/>
                </a:solidFill>
                <a:latin typeface="+mn-lt"/>
              </a:rPr>
              <a:pPr>
                <a:defRPr/>
              </a:pPr>
              <a:t>13</a:t>
            </a:fld>
            <a:endParaRPr lang="es-ES" sz="1200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8DC5C56-1BC4-44A8-ABB8-E7AE0F793EF0}"/>
              </a:ext>
            </a:extLst>
          </p:cNvPr>
          <p:cNvSpPr txBox="1">
            <a:spLocks/>
          </p:cNvSpPr>
          <p:nvPr/>
        </p:nvSpPr>
        <p:spPr>
          <a:xfrm>
            <a:off x="5004048" y="162000"/>
            <a:ext cx="3883186" cy="27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100" b="0" kern="1200" baseline="0">
                <a:solidFill>
                  <a:srgbClr val="CDB87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solidFill>
                  <a:schemeClr val="tx1"/>
                </a:solidFill>
              </a:rPr>
              <a:t>III: Factors</a:t>
            </a:r>
          </a:p>
        </p:txBody>
      </p:sp>
    </p:spTree>
    <p:extLst>
      <p:ext uri="{BB962C8B-B14F-4D97-AF65-F5344CB8AC3E}">
        <p14:creationId xmlns:p14="http://schemas.microsoft.com/office/powerpoint/2010/main" val="14245626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7E870D2-83F7-496C-8F64-E7C88AA47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205038"/>
            <a:ext cx="8352928" cy="5490962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ja-JP" sz="3200" dirty="0">
                <a:latin typeface="+mn-lt"/>
              </a:rPr>
              <a:t>Single undertaking</a:t>
            </a:r>
          </a:p>
          <a:p>
            <a:pPr lvl="1">
              <a:lnSpc>
                <a:spcPct val="90000"/>
              </a:lnSpc>
            </a:pPr>
            <a:r>
              <a:rPr lang="en-US" altLang="ja-JP" sz="2800" dirty="0">
                <a:latin typeface="+mn-lt"/>
              </a:rPr>
              <a:t>Warranted? UR yes, but not all the time? </a:t>
            </a:r>
          </a:p>
          <a:p>
            <a:pPr>
              <a:lnSpc>
                <a:spcPct val="90000"/>
              </a:lnSpc>
            </a:pPr>
            <a:r>
              <a:rPr lang="en-US" altLang="ja-JP" sz="3200" dirty="0">
                <a:latin typeface="+mn-lt"/>
              </a:rPr>
              <a:t>Broad &amp; complex issues</a:t>
            </a:r>
          </a:p>
          <a:p>
            <a:pPr lvl="1">
              <a:lnSpc>
                <a:spcPct val="90000"/>
              </a:lnSpc>
            </a:pPr>
            <a:r>
              <a:rPr lang="en-US" altLang="ja-JP" sz="2800" dirty="0">
                <a:latin typeface="+mn-lt"/>
              </a:rPr>
              <a:t>Inter-sectoral bargain did not work when intra-sectoral imbalances </a:t>
            </a:r>
          </a:p>
          <a:p>
            <a:pPr lvl="1">
              <a:lnSpc>
                <a:spcPct val="90000"/>
              </a:lnSpc>
            </a:pPr>
            <a:r>
              <a:rPr lang="en-US" altLang="ja-JP" sz="2800" dirty="0">
                <a:latin typeface="+mn-lt"/>
              </a:rPr>
              <a:t>Mercantilist calculation of balances difficult with NTMs</a:t>
            </a:r>
          </a:p>
          <a:p>
            <a:pPr>
              <a:lnSpc>
                <a:spcPct val="90000"/>
              </a:lnSpc>
            </a:pPr>
            <a:r>
              <a:rPr lang="en-US" altLang="ja-JP" sz="3200" dirty="0">
                <a:latin typeface="+mn-lt"/>
              </a:rPr>
              <a:t>Consensus-based decision-making </a:t>
            </a:r>
          </a:p>
          <a:p>
            <a:pPr lvl="1">
              <a:lnSpc>
                <a:spcPct val="90000"/>
              </a:lnSpc>
            </a:pPr>
            <a:r>
              <a:rPr lang="en-US" altLang="ja-JP" sz="2800" dirty="0">
                <a:latin typeface="+mn-lt"/>
              </a:rPr>
              <a:t>“Impossible trinity” = Consensus + uniform rule + strong enforcement</a:t>
            </a:r>
          </a:p>
          <a:p>
            <a:pPr>
              <a:lnSpc>
                <a:spcPct val="90000"/>
              </a:lnSpc>
            </a:pPr>
            <a:r>
              <a:rPr lang="en-US" altLang="ja-JP" sz="3200" dirty="0">
                <a:latin typeface="+mn-lt"/>
              </a:rPr>
              <a:t>Institutional arrangements</a:t>
            </a:r>
          </a:p>
          <a:p>
            <a:pPr lvl="1">
              <a:lnSpc>
                <a:spcPct val="90000"/>
              </a:lnSpc>
            </a:pPr>
            <a:r>
              <a:rPr lang="en-US" altLang="ja-JP" sz="2800" dirty="0">
                <a:latin typeface="+mn-lt"/>
              </a:rPr>
              <a:t>Mini-</a:t>
            </a:r>
            <a:r>
              <a:rPr lang="en-US" altLang="ja-JP" sz="2800" dirty="0" err="1">
                <a:latin typeface="+mn-lt"/>
              </a:rPr>
              <a:t>Ministerials</a:t>
            </a:r>
            <a:r>
              <a:rPr lang="en-US" altLang="ja-JP" sz="2800" dirty="0">
                <a:latin typeface="+mn-lt"/>
              </a:rPr>
              <a:t>, MCs, DG-WTO</a:t>
            </a:r>
          </a:p>
          <a:p>
            <a:pPr lvl="1">
              <a:lnSpc>
                <a:spcPct val="90000"/>
              </a:lnSpc>
            </a:pPr>
            <a:endParaRPr lang="en-US" altLang="ja-JP" sz="2400" dirty="0"/>
          </a:p>
          <a:p>
            <a:pPr lvl="1">
              <a:lnSpc>
                <a:spcPct val="90000"/>
              </a:lnSpc>
            </a:pPr>
            <a:endParaRPr lang="en-US" altLang="ja-JP" dirty="0">
              <a:latin typeface="+mn-lt"/>
            </a:endParaRPr>
          </a:p>
          <a:p>
            <a:endParaRPr lang="fr-CH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AC5164B-B032-47E3-B877-BAD5DF471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432843"/>
            <a:ext cx="7902000" cy="648072"/>
          </a:xfrm>
        </p:spPr>
        <p:txBody>
          <a:bodyPr>
            <a:normAutofit/>
          </a:bodyPr>
          <a:lstStyle/>
          <a:p>
            <a:pPr algn="l"/>
            <a:r>
              <a:rPr lang="en-US" altLang="ja-JP" sz="3200" b="1" dirty="0">
                <a:solidFill>
                  <a:srgbClr val="4F91CD"/>
                </a:solidFill>
                <a:latin typeface="Arial" charset="0"/>
                <a:cs typeface="Arial" charset="0"/>
              </a:rPr>
              <a:t>Institutional Factors</a:t>
            </a:r>
            <a:endParaRPr lang="fr-CH" sz="320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72FD9E9-A2B8-40C0-9FEE-C2E57AC2ECEA}"/>
              </a:ext>
            </a:extLst>
          </p:cNvPr>
          <p:cNvSpPr txBox="1">
            <a:spLocks noGrp="1"/>
          </p:cNvSpPr>
          <p:nvPr/>
        </p:nvSpPr>
        <p:spPr>
          <a:xfrm>
            <a:off x="468313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fld id="{A49CAFF0-8516-4045-9EA7-472367346407}" type="slidenum">
              <a:rPr lang="es-ES" sz="1200">
                <a:solidFill>
                  <a:srgbClr val="898989"/>
                </a:solidFill>
                <a:latin typeface="+mn-lt"/>
              </a:rPr>
              <a:pPr>
                <a:defRPr/>
              </a:pPr>
              <a:t>14</a:t>
            </a:fld>
            <a:endParaRPr lang="es-ES" sz="1200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2550D839-7D94-4B88-AC97-BB3F94887B42}"/>
              </a:ext>
            </a:extLst>
          </p:cNvPr>
          <p:cNvSpPr txBox="1">
            <a:spLocks/>
          </p:cNvSpPr>
          <p:nvPr/>
        </p:nvSpPr>
        <p:spPr>
          <a:xfrm>
            <a:off x="5004048" y="162000"/>
            <a:ext cx="3883186" cy="27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100" b="0" kern="1200" baseline="0">
                <a:solidFill>
                  <a:srgbClr val="CDB87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solidFill>
                  <a:schemeClr val="tx1"/>
                </a:solidFill>
              </a:rPr>
              <a:t>III: Factors</a:t>
            </a:r>
          </a:p>
        </p:txBody>
      </p:sp>
    </p:spTree>
    <p:extLst>
      <p:ext uri="{BB962C8B-B14F-4D97-AF65-F5344CB8AC3E}">
        <p14:creationId xmlns:p14="http://schemas.microsoft.com/office/powerpoint/2010/main" val="1482506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0290DB7-50F5-4D7A-9409-4A095A939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138343"/>
            <a:ext cx="8568183" cy="545901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Anti-globalization thinking challenging the post-WWII “liberal trade order” (Brexit, US election)</a:t>
            </a:r>
          </a:p>
          <a:p>
            <a:pPr lvl="1"/>
            <a:r>
              <a:rPr lang="en-US" sz="2400" dirty="0">
                <a:latin typeface="+mn-lt"/>
              </a:rPr>
              <a:t>Trade as a source of inequality affecting middle class (US)</a:t>
            </a:r>
          </a:p>
          <a:p>
            <a:pPr lvl="1"/>
            <a:r>
              <a:rPr lang="en-US" sz="2400" dirty="0">
                <a:latin typeface="+mn-lt"/>
              </a:rPr>
              <a:t>Deep integration &amp; migration eroding social cohesion (EU)</a:t>
            </a:r>
          </a:p>
          <a:p>
            <a:r>
              <a:rPr lang="en-US" sz="3200" dirty="0">
                <a:latin typeface="+mn-lt"/>
              </a:rPr>
              <a:t>US policy changes</a:t>
            </a:r>
          </a:p>
          <a:p>
            <a:pPr lvl="1"/>
            <a:r>
              <a:rPr lang="en-US" sz="2400" dirty="0">
                <a:latin typeface="+mn-lt"/>
              </a:rPr>
              <a:t>TTIP/TPP, NAFTA/KORUS renegotiations</a:t>
            </a:r>
          </a:p>
          <a:p>
            <a:pPr lvl="1"/>
            <a:r>
              <a:rPr lang="en-US" sz="2400" dirty="0">
                <a:latin typeface="+mn-lt"/>
              </a:rPr>
              <a:t>Bilateralism based on reciprocity (trade deficit)</a:t>
            </a:r>
          </a:p>
          <a:p>
            <a:pPr lvl="1"/>
            <a:r>
              <a:rPr lang="en-US" sz="2400" dirty="0">
                <a:latin typeface="+mn-lt"/>
              </a:rPr>
              <a:t>Anti-multilateralism &amp; development, AB judge appointment</a:t>
            </a:r>
          </a:p>
          <a:p>
            <a:pPr lvl="1"/>
            <a:r>
              <a:rPr lang="en-US" sz="2400" dirty="0">
                <a:latin typeface="+mn-lt"/>
              </a:rPr>
              <a:t>“Aggressive enforcement” of US trade laws (Steel &amp; aluminum, Section 301, SG, AD)</a:t>
            </a:r>
          </a:p>
          <a:p>
            <a:endParaRPr lang="fr-CH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41DD247-7859-433B-A3AF-4F59F15C5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000" y="461135"/>
            <a:ext cx="7902000" cy="648072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rgbClr val="4F91CD"/>
                </a:solidFill>
                <a:latin typeface="Arial" charset="0"/>
                <a:cs typeface="Arial" charset="0"/>
              </a:rPr>
              <a:t>Political Economy Factors (Recent)</a:t>
            </a:r>
            <a:endParaRPr lang="fr-CH" sz="320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FE44EA7-360E-4337-8FD9-FF5A46335CA0}"/>
              </a:ext>
            </a:extLst>
          </p:cNvPr>
          <p:cNvSpPr txBox="1">
            <a:spLocks noGrp="1"/>
          </p:cNvSpPr>
          <p:nvPr/>
        </p:nvSpPr>
        <p:spPr>
          <a:xfrm>
            <a:off x="468313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fld id="{A49CAFF0-8516-4045-9EA7-472367346407}" type="slidenum">
              <a:rPr lang="es-ES" sz="1200">
                <a:solidFill>
                  <a:srgbClr val="898989"/>
                </a:solidFill>
                <a:latin typeface="+mn-lt"/>
              </a:rPr>
              <a:pPr>
                <a:defRPr/>
              </a:pPr>
              <a:t>15</a:t>
            </a:fld>
            <a:endParaRPr lang="es-ES" sz="1200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9259B574-4C57-4ADE-8CC5-7865F5490AED}"/>
              </a:ext>
            </a:extLst>
          </p:cNvPr>
          <p:cNvSpPr txBox="1">
            <a:spLocks/>
          </p:cNvSpPr>
          <p:nvPr/>
        </p:nvSpPr>
        <p:spPr>
          <a:xfrm>
            <a:off x="5004048" y="162000"/>
            <a:ext cx="3883186" cy="27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100" b="0" kern="1200" baseline="0">
                <a:solidFill>
                  <a:srgbClr val="CDB87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solidFill>
                  <a:schemeClr val="tx1"/>
                </a:solidFill>
              </a:rPr>
              <a:t>III: Factors</a:t>
            </a:r>
          </a:p>
        </p:txBody>
      </p:sp>
    </p:spTree>
    <p:extLst>
      <p:ext uri="{BB962C8B-B14F-4D97-AF65-F5344CB8AC3E}">
        <p14:creationId xmlns:p14="http://schemas.microsoft.com/office/powerpoint/2010/main" val="10808794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501126A-56E7-42F6-B74A-220B6C894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170584"/>
            <a:ext cx="8280920" cy="550438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sz="3200" dirty="0">
                <a:latin typeface="+mn-lt"/>
              </a:rPr>
              <a:t>How to be relevant to </a:t>
            </a:r>
            <a:r>
              <a:rPr lang="en-US" altLang="en-US" sz="3200" b="1" dirty="0">
                <a:latin typeface="+mn-lt"/>
              </a:rPr>
              <a:t>the 21</a:t>
            </a:r>
            <a:r>
              <a:rPr lang="en-US" altLang="en-US" sz="3200" b="1" baseline="30000" dirty="0">
                <a:latin typeface="+mn-lt"/>
              </a:rPr>
              <a:t>st</a:t>
            </a:r>
            <a:r>
              <a:rPr lang="en-US" altLang="en-US" sz="3200" b="1" dirty="0">
                <a:latin typeface="+mn-lt"/>
              </a:rPr>
              <a:t> century trade</a:t>
            </a:r>
            <a:r>
              <a:rPr lang="en-US" altLang="en-US" sz="3200" dirty="0">
                <a:latin typeface="+mn-lt"/>
              </a:rPr>
              <a:t>? </a:t>
            </a:r>
            <a:endParaRPr lang="en-US" altLang="ja-JP" sz="3200" dirty="0">
              <a:latin typeface="+mn-lt"/>
            </a:endParaRPr>
          </a:p>
          <a:p>
            <a:pPr lvl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ja-JP" sz="2800" dirty="0">
                <a:latin typeface="+mn-lt"/>
              </a:rPr>
              <a:t>New agenda</a:t>
            </a:r>
            <a:r>
              <a:rPr lang="en-US" altLang="en-US" sz="2800" dirty="0">
                <a:latin typeface="+mn-lt"/>
              </a:rPr>
              <a:t> &amp; drop </a:t>
            </a:r>
            <a:r>
              <a:rPr lang="en-US" sz="2800" dirty="0">
                <a:latin typeface="+mn-lt"/>
              </a:rPr>
              <a:t>DDA as “a thing of past”? </a:t>
            </a: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sz="3200" dirty="0">
                <a:latin typeface="+mn-lt"/>
              </a:rPr>
              <a:t>How to control the number of </a:t>
            </a:r>
            <a:r>
              <a:rPr lang="en-US" altLang="en-US" sz="3200" b="1" dirty="0">
                <a:latin typeface="+mn-lt"/>
              </a:rPr>
              <a:t>members</a:t>
            </a:r>
            <a:r>
              <a:rPr lang="en-US" altLang="en-US" sz="3200" dirty="0">
                <a:latin typeface="+mn-lt"/>
              </a:rPr>
              <a:t>?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sz="2800" dirty="0">
                <a:latin typeface="+mn-lt"/>
              </a:rPr>
              <a:t>Limit the participants via </a:t>
            </a:r>
            <a:r>
              <a:rPr lang="en-US" altLang="en-US" sz="2800" dirty="0" err="1">
                <a:latin typeface="+mn-lt"/>
              </a:rPr>
              <a:t>plurilaterals</a:t>
            </a:r>
            <a:r>
              <a:rPr lang="en-US" altLang="en-US" sz="2800" dirty="0">
                <a:latin typeface="+mn-lt"/>
              </a:rPr>
              <a:t> or SDT? </a:t>
            </a: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sz="3200" dirty="0">
                <a:latin typeface="+mn-lt"/>
              </a:rPr>
              <a:t>How to control the number of </a:t>
            </a:r>
            <a:r>
              <a:rPr lang="en-US" altLang="ja-JP" sz="3200" b="1" dirty="0">
                <a:latin typeface="+mn-lt"/>
              </a:rPr>
              <a:t>issues</a:t>
            </a:r>
            <a:r>
              <a:rPr lang="en-US" altLang="en-US" sz="3200" dirty="0">
                <a:latin typeface="+mn-lt"/>
              </a:rPr>
              <a:t>?</a:t>
            </a:r>
            <a:endParaRPr lang="en-US" altLang="en-US" sz="2800" dirty="0">
              <a:latin typeface="+mn-lt"/>
            </a:endParaRPr>
          </a:p>
          <a:p>
            <a:pPr lvl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sz="2800" dirty="0">
                <a:latin typeface="+mn-lt"/>
              </a:rPr>
              <a:t>Drop Single Undertaking, focus on a few issues</a:t>
            </a:r>
            <a:r>
              <a:rPr lang="en-US" altLang="ja-JP" sz="2800" dirty="0">
                <a:latin typeface="+mn-lt"/>
              </a:rPr>
              <a:t>?</a:t>
            </a:r>
            <a:r>
              <a:rPr lang="en-US" altLang="en-US" sz="2800" dirty="0">
                <a:latin typeface="+mn-lt"/>
              </a:rPr>
              <a:t> </a:t>
            </a: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sz="3200" dirty="0">
                <a:latin typeface="+mn-lt"/>
              </a:rPr>
              <a:t>How to control the </a:t>
            </a:r>
            <a:r>
              <a:rPr lang="en-US" altLang="en-US" sz="3200" b="1" dirty="0">
                <a:latin typeface="+mn-lt"/>
              </a:rPr>
              <a:t>“impossible trinity”</a:t>
            </a:r>
            <a:r>
              <a:rPr lang="en-US" altLang="en-US" sz="3200" dirty="0">
                <a:latin typeface="+mn-lt"/>
              </a:rPr>
              <a:t>? 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sz="2800" dirty="0" err="1">
                <a:latin typeface="+mn-lt"/>
              </a:rPr>
              <a:t>Plurilaterals</a:t>
            </a:r>
            <a:r>
              <a:rPr lang="en-US" altLang="en-US" sz="2800" dirty="0">
                <a:latin typeface="+mn-lt"/>
              </a:rPr>
              <a:t>, SDT, variable geometry, soft rules?  </a:t>
            </a:r>
          </a:p>
          <a:p>
            <a:endParaRPr lang="fr-CH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8DDBEA0-F67F-4837-9205-37FD249B9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461135"/>
            <a:ext cx="7902000" cy="648072"/>
          </a:xfrm>
        </p:spPr>
        <p:txBody>
          <a:bodyPr>
            <a:noAutofit/>
          </a:bodyPr>
          <a:lstStyle/>
          <a:p>
            <a:pPr algn="l"/>
            <a:r>
              <a:rPr lang="en-US" altLang="en-US" sz="3200" b="1" dirty="0">
                <a:solidFill>
                  <a:srgbClr val="4F91CD"/>
                </a:solidFill>
                <a:latin typeface="Arial" charset="0"/>
                <a:cs typeface="Arial" charset="0"/>
              </a:rPr>
              <a:t>Implications for the Way Forward</a:t>
            </a:r>
            <a:endParaRPr lang="fr-CH" sz="320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A4A2FF0-6ED5-4287-AE9E-EF81C6C42818}"/>
              </a:ext>
            </a:extLst>
          </p:cNvPr>
          <p:cNvSpPr txBox="1">
            <a:spLocks noGrp="1"/>
          </p:cNvSpPr>
          <p:nvPr/>
        </p:nvSpPr>
        <p:spPr>
          <a:xfrm>
            <a:off x="468313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fld id="{A49CAFF0-8516-4045-9EA7-472367346407}" type="slidenum">
              <a:rPr lang="es-ES" sz="1200">
                <a:solidFill>
                  <a:srgbClr val="898989"/>
                </a:solidFill>
                <a:latin typeface="+mn-lt"/>
              </a:rPr>
              <a:pPr>
                <a:defRPr/>
              </a:pPr>
              <a:t>16</a:t>
            </a:fld>
            <a:endParaRPr lang="es-ES" sz="1200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413D782-AB62-4468-B5A5-D673C7747463}"/>
              </a:ext>
            </a:extLst>
          </p:cNvPr>
          <p:cNvSpPr txBox="1">
            <a:spLocks/>
          </p:cNvSpPr>
          <p:nvPr/>
        </p:nvSpPr>
        <p:spPr>
          <a:xfrm>
            <a:off x="5004048" y="162000"/>
            <a:ext cx="3883186" cy="27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100" b="0" kern="1200" baseline="0">
                <a:solidFill>
                  <a:srgbClr val="CDB87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solidFill>
                  <a:schemeClr val="tx1"/>
                </a:solidFill>
              </a:rPr>
              <a:t>IV: Way Forward</a:t>
            </a:r>
          </a:p>
        </p:txBody>
      </p:sp>
    </p:spTree>
    <p:extLst>
      <p:ext uri="{BB962C8B-B14F-4D97-AF65-F5344CB8AC3E}">
        <p14:creationId xmlns:p14="http://schemas.microsoft.com/office/powerpoint/2010/main" val="36293889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1560" y="1286980"/>
            <a:ext cx="8352928" cy="5434495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+mj-lt"/>
              </a:rPr>
              <a:t>Effective with a limited number of like-minded countries (less “free rider” problem) </a:t>
            </a:r>
          </a:p>
          <a:p>
            <a:r>
              <a:rPr lang="en-US" sz="2800" dirty="0">
                <a:latin typeface="+mj-lt"/>
              </a:rPr>
              <a:t>Risk of fragmenting the MTS if not </a:t>
            </a:r>
            <a:r>
              <a:rPr lang="en-US" sz="2800" dirty="0" err="1">
                <a:latin typeface="+mj-lt"/>
              </a:rPr>
              <a:t>multilateralized</a:t>
            </a:r>
            <a:r>
              <a:rPr lang="en-US" sz="2800" dirty="0">
                <a:latin typeface="+mj-lt"/>
              </a:rPr>
              <a:t> (e.g. GPA-type plurilateral)</a:t>
            </a:r>
          </a:p>
          <a:p>
            <a:r>
              <a:rPr lang="en-US" sz="2800" dirty="0">
                <a:latin typeface="+mj-lt"/>
              </a:rPr>
              <a:t>Instrumental for faster &amp; deeper liberalization if based on </a:t>
            </a:r>
            <a:r>
              <a:rPr lang="en-US" sz="2800" b="1" dirty="0">
                <a:latin typeface="+mj-lt"/>
              </a:rPr>
              <a:t>critical mass &amp; to be </a:t>
            </a:r>
            <a:r>
              <a:rPr lang="en-US" sz="2800" b="1" dirty="0" err="1">
                <a:latin typeface="+mj-lt"/>
              </a:rPr>
              <a:t>multilateralized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dirty="0">
                <a:latin typeface="+mj-lt"/>
              </a:rPr>
              <a:t>(e.g. ITA)</a:t>
            </a:r>
          </a:p>
          <a:p>
            <a:r>
              <a:rPr lang="en-US" sz="2800" dirty="0">
                <a:latin typeface="+mj-lt"/>
              </a:rPr>
              <a:t>May not be suited for non-tariff regulatory measures</a:t>
            </a:r>
          </a:p>
          <a:p>
            <a:pPr lvl="1"/>
            <a:r>
              <a:rPr lang="en-US" sz="2400" dirty="0">
                <a:latin typeface="+mj-lt"/>
              </a:rPr>
              <a:t>Introducing new issues not attracting sufficient consensus may fragment the MTS</a:t>
            </a:r>
          </a:p>
          <a:p>
            <a:pPr lvl="1"/>
            <a:r>
              <a:rPr lang="en-US" sz="2400" dirty="0">
                <a:latin typeface="+mj-lt"/>
              </a:rPr>
              <a:t>Non-participating DCs with capacity constraints may not be in a position to implement higher regulatory standards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3355" y="434526"/>
            <a:ext cx="8280920" cy="719980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rgbClr val="4F91CD"/>
                </a:solidFill>
                <a:latin typeface="Arial" charset="0"/>
                <a:cs typeface="Arial" charset="0"/>
              </a:rPr>
              <a:t>Plurilateral Approach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A582327-2CEA-487F-A030-6DBE8989F145}"/>
              </a:ext>
            </a:extLst>
          </p:cNvPr>
          <p:cNvSpPr txBox="1">
            <a:spLocks noGrp="1"/>
          </p:cNvSpPr>
          <p:nvPr/>
        </p:nvSpPr>
        <p:spPr>
          <a:xfrm>
            <a:off x="468313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fld id="{A49CAFF0-8516-4045-9EA7-472367346407}" type="slidenum">
              <a:rPr lang="es-ES" sz="1200">
                <a:solidFill>
                  <a:srgbClr val="898989"/>
                </a:solidFill>
                <a:latin typeface="+mn-lt"/>
              </a:rPr>
              <a:pPr>
                <a:defRPr/>
              </a:pPr>
              <a:t>17</a:t>
            </a:fld>
            <a:endParaRPr lang="es-ES" sz="1200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CE21FE9-039E-45D6-B09D-DC9967C40B63}"/>
              </a:ext>
            </a:extLst>
          </p:cNvPr>
          <p:cNvSpPr txBox="1">
            <a:spLocks/>
          </p:cNvSpPr>
          <p:nvPr/>
        </p:nvSpPr>
        <p:spPr>
          <a:xfrm>
            <a:off x="5004048" y="162000"/>
            <a:ext cx="3883186" cy="27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100" b="0" kern="1200" baseline="0">
                <a:solidFill>
                  <a:srgbClr val="CDB87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solidFill>
                  <a:schemeClr val="tx1"/>
                </a:solidFill>
              </a:rPr>
              <a:t>IV: Way Forward</a:t>
            </a:r>
          </a:p>
        </p:txBody>
      </p:sp>
    </p:spTree>
    <p:extLst>
      <p:ext uri="{BB962C8B-B14F-4D97-AF65-F5344CB8AC3E}">
        <p14:creationId xmlns:p14="http://schemas.microsoft.com/office/powerpoint/2010/main" val="14866086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5940509-E21A-43E6-B809-3E81694CB0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268760"/>
            <a:ext cx="8352928" cy="5472608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latin typeface="+mn-lt"/>
              </a:rPr>
              <a:t>“GATS-type” scheduling approach </a:t>
            </a:r>
            <a:r>
              <a:rPr lang="en-US" sz="2800" dirty="0">
                <a:latin typeface="+mn-lt"/>
              </a:rPr>
              <a:t>may be needed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latin typeface="+mn-lt"/>
              </a:rPr>
              <a:t>Linked implementation capacity, provision of CB support and the acquisition of capacity, and the timing &amp; level of commitments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latin typeface="+mn-lt"/>
              </a:rPr>
              <a:t>Three categories of commitments (self-designate)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latin typeface="+mn-lt"/>
              </a:rPr>
              <a:t>(A) Immediate implementation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latin typeface="+mn-lt"/>
              </a:rPr>
              <a:t>(B) Subject to pre-determined transition periods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latin typeface="+mn-lt"/>
              </a:rPr>
              <a:t>(C) Subject to CB provision and capacity acquisition </a:t>
            </a:r>
            <a:endParaRPr lang="fr-CH" sz="2400" dirty="0">
              <a:latin typeface="+mn-lt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latin typeface="+mn-lt"/>
              </a:rPr>
              <a:t>Consensus enabled via time-bound, non-uniform rules &amp; enforcement, avoiding plurilateral approach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0D3314E-BB25-4F00-9AA2-26722E036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960" y="523577"/>
            <a:ext cx="7902000" cy="648072"/>
          </a:xfrm>
        </p:spPr>
        <p:txBody>
          <a:bodyPr>
            <a:normAutofit/>
          </a:bodyPr>
          <a:lstStyle/>
          <a:p>
            <a:pPr algn="l"/>
            <a:r>
              <a:rPr lang="fr-CH" sz="3200" b="1" dirty="0">
                <a:solidFill>
                  <a:srgbClr val="4F91CD"/>
                </a:solidFill>
                <a:latin typeface="Arial" charset="0"/>
                <a:cs typeface="Arial" charset="0"/>
              </a:rPr>
              <a:t>Trade Facilitation Agreement (2013)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AC380E11-8AF2-412A-8257-3D0223FD682E}"/>
              </a:ext>
            </a:extLst>
          </p:cNvPr>
          <p:cNvSpPr txBox="1">
            <a:spLocks/>
          </p:cNvSpPr>
          <p:nvPr/>
        </p:nvSpPr>
        <p:spPr>
          <a:xfrm>
            <a:off x="5004048" y="162000"/>
            <a:ext cx="3883186" cy="27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100" b="0" kern="1200" baseline="0">
                <a:solidFill>
                  <a:srgbClr val="CDB87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solidFill>
                  <a:schemeClr val="tx1"/>
                </a:solidFill>
              </a:rPr>
              <a:t>IV: Way Forward</a:t>
            </a:r>
          </a:p>
        </p:txBody>
      </p:sp>
    </p:spTree>
    <p:extLst>
      <p:ext uri="{BB962C8B-B14F-4D97-AF65-F5344CB8AC3E}">
        <p14:creationId xmlns:p14="http://schemas.microsoft.com/office/powerpoint/2010/main" val="18285187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1560" y="1098816"/>
            <a:ext cx="8280920" cy="5597183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000" dirty="0">
                <a:latin typeface="+mn-lt"/>
              </a:rPr>
              <a:t>How to strike effective reciprocity involving DCs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600" dirty="0">
                <a:latin typeface="+mn-lt"/>
              </a:rPr>
              <a:t>DC status &amp; SDT eligibility based on self-declaration increasingly challenged for </a:t>
            </a:r>
            <a:r>
              <a:rPr lang="en-US" sz="2600" b="1" dirty="0">
                <a:latin typeface="+mn-lt"/>
              </a:rPr>
              <a:t>large DCs</a:t>
            </a:r>
            <a:endParaRPr lang="en-US" sz="2600" dirty="0">
              <a:latin typeface="+mn-lt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600" dirty="0">
                <a:latin typeface="+mn-lt"/>
              </a:rPr>
              <a:t>Graduation more aggressively pursued under GSP (incl. upper middle-income countries)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600" dirty="0">
                <a:latin typeface="+mn-lt"/>
              </a:rPr>
              <a:t>Lower-income large DCs vs higher-income small DCs</a:t>
            </a:r>
            <a:endParaRPr lang="fr-CH" sz="2600" dirty="0">
              <a:latin typeface="+mn-lt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000" dirty="0">
                <a:latin typeface="+mn-lt"/>
              </a:rPr>
              <a:t>Case-by-case, specific </a:t>
            </a:r>
            <a:r>
              <a:rPr lang="en-US" sz="3000" b="1" dirty="0">
                <a:latin typeface="+mn-lt"/>
              </a:rPr>
              <a:t>“situational” approach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600" dirty="0">
                <a:latin typeface="+mn-lt"/>
              </a:rPr>
              <a:t>DR in practice applied "situation approach" - Specific flexibility in specific context (SVEs, G33, para 6..)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CH" sz="2600" dirty="0">
                <a:latin typeface="+mn-lt"/>
              </a:rPr>
              <a:t>WTO accession/N-S </a:t>
            </a:r>
            <a:r>
              <a:rPr lang="fr-CH" sz="2600" dirty="0" err="1">
                <a:latin typeface="+mn-lt"/>
              </a:rPr>
              <a:t>RTAs</a:t>
            </a:r>
            <a:r>
              <a:rPr lang="fr-CH" sz="2600" dirty="0">
                <a:latin typeface="+mn-lt"/>
              </a:rPr>
              <a:t> </a:t>
            </a:r>
            <a:r>
              <a:rPr lang="en-US" sz="2600" dirty="0">
                <a:latin typeface="+mn-lt"/>
              </a:rPr>
              <a:t>may override </a:t>
            </a:r>
            <a:r>
              <a:rPr lang="fr-CH" sz="2600" dirty="0">
                <a:latin typeface="+mn-lt"/>
              </a:rPr>
              <a:t>SDT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n-US" sz="2600" dirty="0">
              <a:latin typeface="+mn-lt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n-US" sz="2600" dirty="0">
              <a:latin typeface="+mn-lt"/>
            </a:endParaRPr>
          </a:p>
          <a:p>
            <a:endParaRPr lang="fr-CH" dirty="0">
              <a:latin typeface="+mn-lt"/>
            </a:endParaRPr>
          </a:p>
          <a:p>
            <a:pPr marL="0" indent="0">
              <a:buNone/>
            </a:pPr>
            <a:endParaRPr lang="fr-CH" dirty="0">
              <a:latin typeface="+mn-lt"/>
            </a:endParaRPr>
          </a:p>
          <a:p>
            <a:endParaRPr lang="fr-CH" dirty="0">
              <a:latin typeface="+mn-lt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11560" y="450744"/>
            <a:ext cx="7902000" cy="648072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4F91CD"/>
                </a:solidFill>
                <a:latin typeface="Arial" charset="0"/>
                <a:cs typeface="Arial" charset="0"/>
              </a:rPr>
              <a:t>Reciprocity vs SDT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B663CA9-BECF-40BF-916E-C1B88A2FBD66}"/>
              </a:ext>
            </a:extLst>
          </p:cNvPr>
          <p:cNvSpPr txBox="1">
            <a:spLocks noGrp="1"/>
          </p:cNvSpPr>
          <p:nvPr/>
        </p:nvSpPr>
        <p:spPr>
          <a:xfrm>
            <a:off x="468313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fld id="{A49CAFF0-8516-4045-9EA7-472367346407}" type="slidenum">
              <a:rPr lang="es-ES" sz="1200">
                <a:solidFill>
                  <a:srgbClr val="898989"/>
                </a:solidFill>
                <a:latin typeface="+mn-lt"/>
              </a:rPr>
              <a:pPr>
                <a:defRPr/>
              </a:pPr>
              <a:t>19</a:t>
            </a:fld>
            <a:endParaRPr lang="es-ES" sz="1200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7D57050-39E6-46F0-B96C-109C9747B5D8}"/>
              </a:ext>
            </a:extLst>
          </p:cNvPr>
          <p:cNvSpPr txBox="1">
            <a:spLocks/>
          </p:cNvSpPr>
          <p:nvPr/>
        </p:nvSpPr>
        <p:spPr>
          <a:xfrm>
            <a:off x="5004048" y="162000"/>
            <a:ext cx="3883186" cy="27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100" b="0" kern="1200" baseline="0">
                <a:solidFill>
                  <a:srgbClr val="CDB87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solidFill>
                  <a:schemeClr val="tx1"/>
                </a:solidFill>
              </a:rPr>
              <a:t>IV: Way Forward</a:t>
            </a:r>
          </a:p>
        </p:txBody>
      </p:sp>
    </p:spTree>
    <p:extLst>
      <p:ext uri="{BB962C8B-B14F-4D97-AF65-F5344CB8AC3E}">
        <p14:creationId xmlns:p14="http://schemas.microsoft.com/office/powerpoint/2010/main" val="1447282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 txBox="1">
            <a:spLocks noGrp="1"/>
          </p:cNvSpPr>
          <p:nvPr/>
        </p:nvSpPr>
        <p:spPr>
          <a:xfrm>
            <a:off x="468313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fld id="{A49CAFF0-8516-4045-9EA7-472367346407}" type="slidenum">
              <a:rPr lang="es-ES" sz="1200">
                <a:solidFill>
                  <a:srgbClr val="898989"/>
                </a:solidFill>
                <a:latin typeface="+mn-lt"/>
              </a:rPr>
              <a:pPr>
                <a:defRPr/>
              </a:pPr>
              <a:t>2</a:t>
            </a:fld>
            <a:endParaRPr lang="es-ES" sz="1200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0482" name="Content Placeholder 1"/>
          <p:cNvSpPr>
            <a:spLocks noGrp="1"/>
          </p:cNvSpPr>
          <p:nvPr>
            <p:ph idx="4294967295"/>
          </p:nvPr>
        </p:nvSpPr>
        <p:spPr>
          <a:xfrm>
            <a:off x="827584" y="1700808"/>
            <a:ext cx="7848104" cy="4248125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GB" dirty="0">
                <a:cs typeface="Arial" charset="0"/>
              </a:rPr>
              <a:t>MC11 outcome</a:t>
            </a:r>
          </a:p>
          <a:p>
            <a:pPr>
              <a:spcBef>
                <a:spcPts val="1200"/>
              </a:spcBef>
            </a:pPr>
            <a:r>
              <a:rPr lang="en-GB" dirty="0">
                <a:cs typeface="Arial" charset="0"/>
              </a:rPr>
              <a:t>Doha Round overview</a:t>
            </a:r>
          </a:p>
          <a:p>
            <a:pPr>
              <a:spcBef>
                <a:spcPts val="1200"/>
              </a:spcBef>
            </a:pPr>
            <a:r>
              <a:rPr lang="en-GB" dirty="0">
                <a:cs typeface="Arial" charset="0"/>
              </a:rPr>
              <a:t>Factors affecting the past negotiations</a:t>
            </a:r>
          </a:p>
          <a:p>
            <a:pPr>
              <a:spcBef>
                <a:spcPts val="1200"/>
              </a:spcBef>
            </a:pPr>
            <a:r>
              <a:rPr lang="en-GB" dirty="0">
                <a:cs typeface="Arial" charset="0"/>
              </a:rPr>
              <a:t>Implications for the way forward</a:t>
            </a:r>
          </a:p>
          <a:p>
            <a:pPr marL="457200" indent="-457200" eaLnBrk="1" hangingPunct="1">
              <a:spcBef>
                <a:spcPts val="1200"/>
              </a:spcBef>
              <a:buFont typeface="+mj-lt"/>
              <a:buAutoNum type="arabicPeriod"/>
            </a:pPr>
            <a:endParaRPr lang="en-GB" sz="2400" dirty="0">
              <a:cs typeface="Arial" charset="0"/>
            </a:endParaRPr>
          </a:p>
        </p:txBody>
      </p:sp>
      <p:sp>
        <p:nvSpPr>
          <p:cNvPr id="20483" name="Title 3"/>
          <p:cNvSpPr>
            <a:spLocks noGrp="1"/>
          </p:cNvSpPr>
          <p:nvPr>
            <p:ph type="title" idx="4294967295"/>
          </p:nvPr>
        </p:nvSpPr>
        <p:spPr>
          <a:xfrm>
            <a:off x="539552" y="764704"/>
            <a:ext cx="7902575" cy="649288"/>
          </a:xfrm>
        </p:spPr>
        <p:txBody>
          <a:bodyPr/>
          <a:lstStyle/>
          <a:p>
            <a:pPr algn="l" eaLnBrk="1" hangingPunct="1"/>
            <a:r>
              <a:rPr lang="en-GB" sz="3200" b="1" dirty="0">
                <a:solidFill>
                  <a:srgbClr val="4F91CD"/>
                </a:solidFill>
                <a:latin typeface="Arial" charset="0"/>
                <a:cs typeface="Arial" charset="0"/>
              </a:rPr>
              <a:t>Outline</a:t>
            </a:r>
          </a:p>
        </p:txBody>
      </p:sp>
    </p:spTree>
    <p:extLst>
      <p:ext uri="{BB962C8B-B14F-4D97-AF65-F5344CB8AC3E}">
        <p14:creationId xmlns:p14="http://schemas.microsoft.com/office/powerpoint/2010/main" val="20790206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375" y="1286095"/>
            <a:ext cx="8211097" cy="5239249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latin typeface="+mn-lt"/>
              </a:rPr>
              <a:t>Subsidy issues </a:t>
            </a:r>
            <a:r>
              <a:rPr lang="en-US" sz="2800" dirty="0">
                <a:latin typeface="+mn-lt"/>
              </a:rPr>
              <a:t>(Ag, fishery, industrial) owing to cross-border externality affecting all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latin typeface="+mn-lt"/>
              </a:rPr>
              <a:t>Fair &amp; equitable rules </a:t>
            </a:r>
            <a:r>
              <a:rPr lang="en-US" sz="2800" dirty="0">
                <a:latin typeface="+mn-lt"/>
              </a:rPr>
              <a:t>as public goods, setting minimum standards (e.g., AD/SCMs)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latin typeface="+mn-lt"/>
              </a:rPr>
              <a:t>Redressing imbalances </a:t>
            </a:r>
            <a:r>
              <a:rPr lang="en-US" sz="2800" dirty="0">
                <a:latin typeface="+mn-lt"/>
              </a:rPr>
              <a:t>inherent in the architecture of the MTS in </a:t>
            </a:r>
            <a:r>
              <a:rPr lang="en-US" sz="2800" dirty="0" err="1">
                <a:latin typeface="+mn-lt"/>
              </a:rPr>
              <a:t>favour</a:t>
            </a:r>
            <a:r>
              <a:rPr lang="en-US" sz="2800" dirty="0">
                <a:latin typeface="+mn-lt"/>
              </a:rPr>
              <a:t> of development (FS, TRIPS&amp;PH)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latin typeface="+mn-lt"/>
              </a:rPr>
              <a:t>Multilateral oversight </a:t>
            </a:r>
            <a:r>
              <a:rPr lang="en-US" sz="2800" dirty="0">
                <a:latin typeface="+mn-lt"/>
              </a:rPr>
              <a:t>of regulatory convergence to avoid regulatory fragmentation under RTAs?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latin typeface="+mn-lt"/>
              </a:rPr>
              <a:t>Non-negotiating functions </a:t>
            </a:r>
            <a:r>
              <a:rPr lang="en-US" sz="2800" dirty="0">
                <a:latin typeface="+mn-lt"/>
              </a:rPr>
              <a:t>for cooperation: DS, monitoring, transparency &amp; institutional setting</a:t>
            </a:r>
          </a:p>
          <a:p>
            <a:endParaRPr lang="en-US" sz="2000" dirty="0">
              <a:highlight>
                <a:srgbClr val="FFFF00"/>
              </a:highlight>
              <a:latin typeface="+mn-lt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375" y="585015"/>
            <a:ext cx="7902000" cy="648072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4F91CD"/>
                </a:solidFill>
                <a:latin typeface="Arial" charset="0"/>
                <a:cs typeface="Arial" charset="0"/>
              </a:rPr>
              <a:t>Case for Multilateral Cooperation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E0E32B-7284-4889-B4A7-CC9D33CD5BE0}"/>
              </a:ext>
            </a:extLst>
          </p:cNvPr>
          <p:cNvSpPr txBox="1">
            <a:spLocks noGrp="1"/>
          </p:cNvSpPr>
          <p:nvPr/>
        </p:nvSpPr>
        <p:spPr>
          <a:xfrm>
            <a:off x="468313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fld id="{A49CAFF0-8516-4045-9EA7-472367346407}" type="slidenum">
              <a:rPr lang="es-ES" sz="1200">
                <a:solidFill>
                  <a:srgbClr val="898989"/>
                </a:solidFill>
                <a:latin typeface="+mn-lt"/>
              </a:rPr>
              <a:pPr>
                <a:defRPr/>
              </a:pPr>
              <a:t>20</a:t>
            </a:fld>
            <a:endParaRPr lang="es-ES" sz="1200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49EA10A-CD75-43F0-B141-848654DCF934}"/>
              </a:ext>
            </a:extLst>
          </p:cNvPr>
          <p:cNvSpPr txBox="1">
            <a:spLocks/>
          </p:cNvSpPr>
          <p:nvPr/>
        </p:nvSpPr>
        <p:spPr>
          <a:xfrm>
            <a:off x="5004048" y="162000"/>
            <a:ext cx="3883186" cy="27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100" b="0" kern="1200" baseline="0">
                <a:solidFill>
                  <a:srgbClr val="CDB87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solidFill>
                  <a:schemeClr val="tx1"/>
                </a:solidFill>
              </a:rPr>
              <a:t>IV: Way Forward</a:t>
            </a:r>
          </a:p>
        </p:txBody>
      </p:sp>
    </p:spTree>
    <p:extLst>
      <p:ext uri="{BB962C8B-B14F-4D97-AF65-F5344CB8AC3E}">
        <p14:creationId xmlns:p14="http://schemas.microsoft.com/office/powerpoint/2010/main" val="42876925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1560" y="1080655"/>
            <a:ext cx="8280920" cy="5444689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3200" dirty="0">
                <a:latin typeface="+mn-lt"/>
                <a:cs typeface="Arial" panose="020B0604020202020204" pitchFamily="34" charset="0"/>
              </a:rPr>
              <a:t>The MC11 outcome affected the relevance &amp; credibility of the MTS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3200" dirty="0">
                <a:latin typeface="+mn-lt"/>
                <a:cs typeface="Arial" panose="020B0604020202020204" pitchFamily="34" charset="0"/>
              </a:rPr>
              <a:t>The rise of anti-MTS &amp; protectionist policies represent major challenges to its integrity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3200" dirty="0">
                <a:latin typeface="+mn-lt"/>
                <a:cs typeface="Arial" panose="020B0604020202020204" pitchFamily="34" charset="0"/>
              </a:rPr>
              <a:t>Various factors affecting the past negotiations may inform possible ways forward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3200" dirty="0">
                <a:latin typeface="+mn-lt"/>
                <a:cs typeface="Arial" panose="020B0604020202020204" pitchFamily="34" charset="0"/>
              </a:rPr>
              <a:t>Negotiating innovations on new issues should not weaken but strengthen the MTS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552" y="476672"/>
            <a:ext cx="7902000" cy="648072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4F91CD"/>
                </a:solidFill>
                <a:latin typeface="Arial" charset="0"/>
                <a:cs typeface="Arial" charset="0"/>
              </a:rPr>
              <a:t>Summary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84A19EE-9712-4C9F-AFB3-649EEAD25460}"/>
              </a:ext>
            </a:extLst>
          </p:cNvPr>
          <p:cNvSpPr txBox="1">
            <a:spLocks noGrp="1"/>
          </p:cNvSpPr>
          <p:nvPr/>
        </p:nvSpPr>
        <p:spPr>
          <a:xfrm>
            <a:off x="468313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fld id="{A49CAFF0-8516-4045-9EA7-472367346407}" type="slidenum">
              <a:rPr lang="es-ES" sz="1200">
                <a:solidFill>
                  <a:srgbClr val="898989"/>
                </a:solidFill>
                <a:latin typeface="+mn-lt"/>
              </a:rPr>
              <a:pPr>
                <a:defRPr/>
              </a:pPr>
              <a:t>21</a:t>
            </a:fld>
            <a:endParaRPr lang="es-ES" sz="1200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072309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3568" y="4437112"/>
            <a:ext cx="7902000" cy="1728192"/>
          </a:xfrm>
        </p:spPr>
        <p:txBody>
          <a:bodyPr>
            <a:normAutofit/>
          </a:bodyPr>
          <a:lstStyle/>
          <a:p>
            <a:pPr algn="r"/>
            <a:r>
              <a:rPr lang="pt-BR" sz="2000" b="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Contacts</a:t>
            </a:r>
            <a:br>
              <a:rPr lang="pt-BR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Taisuke Ito</a:t>
            </a:r>
            <a:b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E-mail: taisuke.ito@unctad.org</a:t>
            </a:r>
            <a:br>
              <a:rPr lang="pt-BR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Tel: +41 22 917 4893</a:t>
            </a:r>
            <a:br>
              <a:rPr lang="pt-BR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 bwMode="auto">
          <a:xfrm>
            <a:off x="1043608" y="1700808"/>
            <a:ext cx="6760368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4F91CD"/>
                </a:solidFill>
                <a:latin typeface="Eurostile LT Std Bold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4F91CD"/>
                </a:solidFill>
                <a:latin typeface="Eurostile LT Std Bold" pitchFamily="34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4F91CD"/>
                </a:solidFill>
                <a:latin typeface="Eurostile LT Std Bold" pitchFamily="34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4F91CD"/>
                </a:solidFill>
                <a:latin typeface="Eurostile LT Std Bold" pitchFamily="34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4F91CD"/>
                </a:solidFill>
                <a:latin typeface="Eurostile LT Std Bold" pitchFamily="34" charset="0"/>
                <a:cs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sz="4800" i="1" dirty="0"/>
              <a:t>Thank you.</a:t>
            </a:r>
            <a:endParaRPr lang="en-US" sz="2400" b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1EFEE8-4B8D-4B7B-8AE4-613E5A5E3E89}"/>
              </a:ext>
            </a:extLst>
          </p:cNvPr>
          <p:cNvSpPr txBox="1">
            <a:spLocks noGrp="1"/>
          </p:cNvSpPr>
          <p:nvPr/>
        </p:nvSpPr>
        <p:spPr>
          <a:xfrm>
            <a:off x="468313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fld id="{A49CAFF0-8516-4045-9EA7-472367346407}" type="slidenum">
              <a:rPr lang="es-ES" sz="1200">
                <a:solidFill>
                  <a:srgbClr val="898989"/>
                </a:solidFill>
                <a:latin typeface="+mn-lt"/>
              </a:rPr>
              <a:pPr>
                <a:defRPr/>
              </a:pPr>
              <a:t>22</a:t>
            </a:fld>
            <a:endParaRPr lang="es-ES" sz="1200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16771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1560" y="1169416"/>
            <a:ext cx="8280920" cy="5355928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3200" dirty="0">
                <a:latin typeface="+mn-lt"/>
                <a:cs typeface="Arial" panose="020B0604020202020204" pitchFamily="34" charset="0"/>
              </a:rPr>
              <a:t>The MC11 outcome affected the relevance &amp; credibility of the MTS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3200" dirty="0">
                <a:latin typeface="+mn-lt"/>
                <a:cs typeface="Arial" panose="020B0604020202020204" pitchFamily="34" charset="0"/>
              </a:rPr>
              <a:t>The rise of anti-MTS &amp; protectionist policies represent major challenges to its integrity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3200" dirty="0">
                <a:latin typeface="+mn-lt"/>
                <a:cs typeface="Arial" panose="020B0604020202020204" pitchFamily="34" charset="0"/>
              </a:rPr>
              <a:t>Various factors affecting the past negotiations may inform possible ways forward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3200" dirty="0">
                <a:latin typeface="+mn-lt"/>
                <a:cs typeface="Arial" panose="020B0604020202020204" pitchFamily="34" charset="0"/>
              </a:rPr>
              <a:t>Negotiating innovations on new issues should not weaken but strengthen the MTS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552" y="476672"/>
            <a:ext cx="7902000" cy="648072"/>
          </a:xfrm>
        </p:spPr>
        <p:txBody>
          <a:bodyPr>
            <a:normAutofit/>
          </a:bodyPr>
          <a:lstStyle/>
          <a:p>
            <a:pPr algn="l"/>
            <a:r>
              <a:rPr lang="fr-CH" sz="3200" b="1" dirty="0">
                <a:solidFill>
                  <a:srgbClr val="4F91CD"/>
                </a:solidFill>
                <a:latin typeface="Arial" charset="0"/>
                <a:cs typeface="Arial" charset="0"/>
              </a:rPr>
              <a:t>Main Points</a:t>
            </a:r>
            <a:endParaRPr lang="en-US" sz="3200" b="1" dirty="0">
              <a:solidFill>
                <a:srgbClr val="4F91CD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84A19EE-9712-4C9F-AFB3-649EEAD25460}"/>
              </a:ext>
            </a:extLst>
          </p:cNvPr>
          <p:cNvSpPr txBox="1">
            <a:spLocks noGrp="1"/>
          </p:cNvSpPr>
          <p:nvPr/>
        </p:nvSpPr>
        <p:spPr>
          <a:xfrm>
            <a:off x="468313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fld id="{A49CAFF0-8516-4045-9EA7-472367346407}" type="slidenum">
              <a:rPr lang="es-ES" sz="1200">
                <a:solidFill>
                  <a:srgbClr val="898989"/>
                </a:solidFill>
                <a:latin typeface="+mn-lt"/>
              </a:rPr>
              <a:pPr>
                <a:defRPr/>
              </a:pPr>
              <a:t>3</a:t>
            </a:fld>
            <a:endParaRPr lang="es-ES" sz="1200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20623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1559" y="1600200"/>
            <a:ext cx="8280921" cy="5141168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latin typeface="+mn-lt"/>
                <a:cs typeface="Arial" panose="020B0604020202020204" pitchFamily="34" charset="0"/>
              </a:rPr>
              <a:t>Global Partnership for Sustainable Dev.</a:t>
            </a:r>
            <a:r>
              <a:rPr lang="en-US" dirty="0">
                <a:latin typeface="+mn-lt"/>
                <a:cs typeface="Arial" panose="020B0604020202020204" pitchFamily="34" charset="0"/>
              </a:rPr>
              <a:t> (SDG 17)</a:t>
            </a:r>
            <a:endParaRPr lang="en-US" sz="2800" dirty="0">
              <a:latin typeface="+mn-lt"/>
              <a:cs typeface="Arial" panose="020B0604020202020204" pitchFamily="34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latin typeface="+mn-lt"/>
                <a:cs typeface="Arial" panose="020B0604020202020204" pitchFamily="34" charset="0"/>
              </a:rPr>
              <a:t>Universal, rules-based, open, non-discriminatory and equitable MTS (17.10)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latin typeface="+mn-lt"/>
                <a:cs typeface="Arial" panose="020B0604020202020204" pitchFamily="34" charset="0"/>
              </a:rPr>
              <a:t>Increase in DC exports, especially LDCs (17.11)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latin typeface="+mn-lt"/>
                <a:cs typeface="Arial" panose="020B0604020202020204" pitchFamily="34" charset="0"/>
              </a:rPr>
              <a:t>DFQF market access on a lasting basis for all LDCs (17.12)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latin typeface="+mn-lt"/>
                <a:cs typeface="Arial" panose="020B0604020202020204" pitchFamily="34" charset="0"/>
              </a:rPr>
              <a:t>Fishery subsidies (14.6), agriculture (2b), food security (2), SDT (10.a), infrastructure services (9)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latin typeface="+mn-lt"/>
                <a:cs typeface="Arial" panose="020B0604020202020204" pitchFamily="34" charset="0"/>
              </a:rPr>
              <a:t>Anti-globalization forces in major economies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latin typeface="+mn-lt"/>
                <a:cs typeface="Arial" panose="020B0604020202020204" pitchFamily="34" charset="0"/>
              </a:rPr>
              <a:t>Slow trade in 2016 with signs of recovery for 2017/18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723830" y="307806"/>
            <a:ext cx="3168650" cy="270000"/>
          </a:xfrm>
        </p:spPr>
        <p:txBody>
          <a:bodyPr>
            <a:no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I: MC11 Outcome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98448" y="792580"/>
            <a:ext cx="7902000" cy="648072"/>
          </a:xfrm>
        </p:spPr>
        <p:txBody>
          <a:bodyPr>
            <a:normAutofit/>
          </a:bodyPr>
          <a:lstStyle/>
          <a:p>
            <a:pPr algn="l"/>
            <a:r>
              <a:rPr lang="fr-CH" sz="3200" b="1" dirty="0">
                <a:solidFill>
                  <a:srgbClr val="4F91CD"/>
                </a:solidFill>
                <a:latin typeface="Arial" charset="0"/>
                <a:cs typeface="Arial" charset="0"/>
              </a:rPr>
              <a:t>MC11 in </a:t>
            </a:r>
            <a:r>
              <a:rPr lang="fr-CH" sz="3200" b="1" dirty="0" err="1">
                <a:solidFill>
                  <a:srgbClr val="4F91CD"/>
                </a:solidFill>
                <a:latin typeface="Arial" charset="0"/>
                <a:cs typeface="Arial" charset="0"/>
              </a:rPr>
              <a:t>Context</a:t>
            </a:r>
            <a:r>
              <a:rPr lang="fr-CH" sz="3200" b="1" dirty="0">
                <a:solidFill>
                  <a:srgbClr val="4F91CD"/>
                </a:solidFill>
                <a:latin typeface="Arial" charset="0"/>
                <a:cs typeface="Arial" charset="0"/>
              </a:rPr>
              <a:t> </a:t>
            </a:r>
            <a:r>
              <a:rPr lang="en-US" sz="3200" b="1" dirty="0">
                <a:solidFill>
                  <a:srgbClr val="4F91CD"/>
                </a:solidFill>
                <a:latin typeface="Arial" charset="0"/>
                <a:cs typeface="Arial" charset="0"/>
              </a:rPr>
              <a:t>(1) – Stakes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9FF83BE-01FE-41E6-B284-DFDEB0F6ACDB}"/>
              </a:ext>
            </a:extLst>
          </p:cNvPr>
          <p:cNvSpPr txBox="1">
            <a:spLocks noGrp="1"/>
          </p:cNvSpPr>
          <p:nvPr/>
        </p:nvSpPr>
        <p:spPr>
          <a:xfrm>
            <a:off x="468313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fld id="{A49CAFF0-8516-4045-9EA7-472367346407}" type="slidenum">
              <a:rPr lang="es-ES" sz="1200">
                <a:solidFill>
                  <a:srgbClr val="898989"/>
                </a:solidFill>
                <a:latin typeface="+mn-lt"/>
              </a:rPr>
              <a:pPr>
                <a:defRPr/>
              </a:pPr>
              <a:t>4</a:t>
            </a:fld>
            <a:endParaRPr lang="es-ES" sz="1200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53552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1560" y="1600200"/>
            <a:ext cx="8137202" cy="4637112"/>
          </a:xfrm>
        </p:spPr>
        <p:txBody>
          <a:bodyPr>
            <a:normAutofit fontScale="925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latin typeface="+mn-lt"/>
              </a:rPr>
              <a:t>MC10 (2015) created uncertainty on the mandates: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latin typeface="+mn-lt"/>
              </a:rPr>
              <a:t>DDA mandate</a:t>
            </a:r>
            <a:r>
              <a:rPr lang="en-US" sz="2800" dirty="0">
                <a:latin typeface="+mn-lt"/>
              </a:rPr>
              <a:t>: Many members reaffirmed, while other members did not reaffirm, the Doha mandates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latin typeface="+mn-lt"/>
              </a:rPr>
              <a:t>New issues</a:t>
            </a:r>
            <a:r>
              <a:rPr lang="en-US" sz="2800" dirty="0">
                <a:latin typeface="+mn-lt"/>
              </a:rPr>
              <a:t>: "Some wish to identify and discuss other issues for negotiations" "others do not"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latin typeface="+mn-lt"/>
              </a:rPr>
              <a:t>A few deliverables targeted at MC11, mainly on e-commerce and fishery subsidies, as well as agriculture &amp; services</a:t>
            </a:r>
          </a:p>
          <a:p>
            <a:endParaRPr lang="fr-CH" dirty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CH" sz="3200" b="1" dirty="0">
                <a:solidFill>
                  <a:srgbClr val="4F91CD"/>
                </a:solidFill>
                <a:latin typeface="Arial" charset="0"/>
                <a:cs typeface="Arial" charset="0"/>
              </a:rPr>
              <a:t>MC11 in </a:t>
            </a:r>
            <a:r>
              <a:rPr lang="fr-CH" sz="3200" b="1" dirty="0" err="1">
                <a:solidFill>
                  <a:srgbClr val="4F91CD"/>
                </a:solidFill>
                <a:latin typeface="Arial" charset="0"/>
                <a:cs typeface="Arial" charset="0"/>
              </a:rPr>
              <a:t>Context</a:t>
            </a:r>
            <a:r>
              <a:rPr lang="fr-CH" sz="3200" b="1" dirty="0">
                <a:solidFill>
                  <a:srgbClr val="4F91CD"/>
                </a:solidFill>
                <a:latin typeface="Arial" charset="0"/>
                <a:cs typeface="Arial" charset="0"/>
              </a:rPr>
              <a:t> </a:t>
            </a:r>
            <a:r>
              <a:rPr lang="en-US" sz="3200" b="1" dirty="0">
                <a:solidFill>
                  <a:srgbClr val="4F91CD"/>
                </a:solidFill>
                <a:latin typeface="Arial" charset="0"/>
                <a:cs typeface="Arial" charset="0"/>
              </a:rPr>
              <a:t>(2) – Mandates </a:t>
            </a:r>
            <a:endParaRPr lang="en-US" sz="3200" b="1" dirty="0">
              <a:solidFill>
                <a:srgbClr val="4F91CD"/>
              </a:solidFill>
              <a:highlight>
                <a:srgbClr val="FFFF00"/>
              </a:highlight>
              <a:latin typeface="Arial" charset="0"/>
              <a:cs typeface="Arial" charset="0"/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321CD7C-8AAF-434C-8D4C-B5634C3355B8}"/>
              </a:ext>
            </a:extLst>
          </p:cNvPr>
          <p:cNvSpPr txBox="1">
            <a:spLocks noGrp="1"/>
          </p:cNvSpPr>
          <p:nvPr/>
        </p:nvSpPr>
        <p:spPr>
          <a:xfrm>
            <a:off x="468313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fld id="{A49CAFF0-8516-4045-9EA7-472367346407}" type="slidenum">
              <a:rPr lang="es-ES" sz="1200">
                <a:solidFill>
                  <a:srgbClr val="898989"/>
                </a:solidFill>
                <a:latin typeface="+mn-lt"/>
              </a:rPr>
              <a:pPr>
                <a:defRPr/>
              </a:pPr>
              <a:t>5</a:t>
            </a:fld>
            <a:endParaRPr lang="es-ES" sz="1200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0C20622-8900-4A13-B2A7-654C891AE3A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23830" y="307806"/>
            <a:ext cx="3168650" cy="270000"/>
          </a:xfrm>
        </p:spPr>
        <p:txBody>
          <a:bodyPr>
            <a:no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I: MC11 Outcome</a:t>
            </a:r>
          </a:p>
        </p:txBody>
      </p:sp>
    </p:spTree>
    <p:extLst>
      <p:ext uri="{BB962C8B-B14F-4D97-AF65-F5344CB8AC3E}">
        <p14:creationId xmlns:p14="http://schemas.microsoft.com/office/powerpoint/2010/main" val="4249542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1843" y="1372094"/>
            <a:ext cx="8352929" cy="5166818"/>
          </a:xfrm>
        </p:spPr>
        <p:txBody>
          <a:bodyPr>
            <a:normAutofit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latin typeface="+mn-lt"/>
              </a:rPr>
              <a:t>No Ministerial Declaration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latin typeface="+mn-lt"/>
              </a:rPr>
              <a:t>Open-ended plurilateral initiatives on “new” issues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latin typeface="+mn-lt"/>
              </a:rPr>
              <a:t>E-commerce</a:t>
            </a:r>
            <a:r>
              <a:rPr lang="en-US" sz="2800" dirty="0">
                <a:latin typeface="+mn-lt"/>
              </a:rPr>
              <a:t> by 71 members (77% of world trade)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latin typeface="+mn-lt"/>
              </a:rPr>
              <a:t>Investment facilitation </a:t>
            </a:r>
            <a:r>
              <a:rPr lang="en-US" sz="2800" dirty="0">
                <a:latin typeface="+mn-lt"/>
              </a:rPr>
              <a:t>by 70 members (73%)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latin typeface="+mn-lt"/>
              </a:rPr>
              <a:t>MSMEs</a:t>
            </a:r>
            <a:r>
              <a:rPr lang="en-US" sz="2800" dirty="0">
                <a:latin typeface="+mn-lt"/>
              </a:rPr>
              <a:t> by 88 members (78%)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latin typeface="+mn-lt"/>
              </a:rPr>
              <a:t>Services domestic regulations </a:t>
            </a:r>
            <a:r>
              <a:rPr lang="en-US" sz="2800" dirty="0">
                <a:latin typeface="+mn-lt"/>
              </a:rPr>
              <a:t>by 60 countries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Þ"/>
            </a:pPr>
            <a:r>
              <a:rPr lang="en-US" sz="2800" dirty="0">
                <a:latin typeface="+mn-lt"/>
              </a:rPr>
              <a:t>How significant in the Doha Round history?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Þ"/>
            </a:pPr>
            <a:r>
              <a:rPr lang="en-US" sz="2800" dirty="0">
                <a:latin typeface="+mn-lt"/>
              </a:rPr>
              <a:t>New ways of doing business in WTO?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Þ"/>
            </a:pPr>
            <a:r>
              <a:rPr lang="en-US" sz="2800" dirty="0">
                <a:latin typeface="+mn-lt"/>
              </a:rPr>
              <a:t>Implications for the MTS?</a:t>
            </a:r>
          </a:p>
          <a:p>
            <a:endParaRPr lang="en-US" dirty="0">
              <a:latin typeface="+mn-lt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11559" y="652883"/>
            <a:ext cx="7902000" cy="648072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4F91CD"/>
                </a:solidFill>
                <a:latin typeface="Arial" charset="0"/>
                <a:cs typeface="Arial" charset="0"/>
              </a:rPr>
              <a:t>MC11 Outcome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17FFA90-1789-4FE6-9429-FCF8736C5DFE}"/>
              </a:ext>
            </a:extLst>
          </p:cNvPr>
          <p:cNvSpPr txBox="1">
            <a:spLocks noGrp="1"/>
          </p:cNvSpPr>
          <p:nvPr/>
        </p:nvSpPr>
        <p:spPr>
          <a:xfrm>
            <a:off x="468313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fld id="{A49CAFF0-8516-4045-9EA7-472367346407}" type="slidenum">
              <a:rPr lang="es-ES" sz="1200">
                <a:solidFill>
                  <a:srgbClr val="898989"/>
                </a:solidFill>
                <a:latin typeface="+mn-lt"/>
              </a:rPr>
              <a:pPr>
                <a:defRPr/>
              </a:pPr>
              <a:t>6</a:t>
            </a:fld>
            <a:endParaRPr lang="es-ES" sz="1200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46E7172-3C16-4232-BCF5-D6DD79A207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23830" y="307806"/>
            <a:ext cx="3168650" cy="270000"/>
          </a:xfrm>
        </p:spPr>
        <p:txBody>
          <a:bodyPr>
            <a:no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I: MC11 Outcome</a:t>
            </a:r>
          </a:p>
        </p:txBody>
      </p:sp>
    </p:spTree>
    <p:extLst>
      <p:ext uri="{BB962C8B-B14F-4D97-AF65-F5344CB8AC3E}">
        <p14:creationId xmlns:p14="http://schemas.microsoft.com/office/powerpoint/2010/main" val="4177183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>
            <a:extLst>
              <a:ext uri="{FF2B5EF4-FFF2-40B4-BE49-F238E27FC236}">
                <a16:creationId xmlns:a16="http://schemas.microsoft.com/office/drawing/2014/main" id="{E7F49686-3BEF-4423-83DC-6E996D8C97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85800" indent="-685800" algn="l" eaLnBrk="1" hangingPunct="1">
              <a:lnSpc>
                <a:spcPct val="99000"/>
              </a:lnSpc>
            </a:pPr>
            <a:r>
              <a:rPr lang="en-US" altLang="en-US" sz="3200" b="1" dirty="0">
                <a:solidFill>
                  <a:srgbClr val="4F91CD"/>
                </a:solidFill>
                <a:latin typeface="Arial" charset="0"/>
                <a:cs typeface="Arial" charset="0"/>
              </a:rPr>
              <a:t>Negotiating Issues (Single Undertaking)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8E98EC0C-81D6-4D54-A9A1-F7A84DA1B7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560" y="1700213"/>
            <a:ext cx="4104456" cy="4343400"/>
          </a:xfrm>
        </p:spPr>
        <p:txBody>
          <a:bodyPr/>
          <a:lstStyle/>
          <a:p>
            <a:pPr>
              <a:lnSpc>
                <a:spcPct val="99000"/>
              </a:lnSpc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effectLst/>
              </a:rPr>
              <a:t>Implementation </a:t>
            </a:r>
          </a:p>
          <a:p>
            <a:pPr>
              <a:lnSpc>
                <a:spcPct val="99000"/>
              </a:lnSpc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effectLst/>
              </a:rPr>
              <a:t>SDT review</a:t>
            </a:r>
          </a:p>
          <a:p>
            <a:pPr>
              <a:lnSpc>
                <a:spcPct val="99000"/>
              </a:lnSpc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effectLst/>
              </a:rPr>
              <a:t>Agriculture </a:t>
            </a:r>
          </a:p>
          <a:p>
            <a:pPr>
              <a:lnSpc>
                <a:spcPct val="99000"/>
              </a:lnSpc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effectLst/>
              </a:rPr>
              <a:t>NAMA</a:t>
            </a:r>
          </a:p>
          <a:p>
            <a:pPr>
              <a:lnSpc>
                <a:spcPct val="99000"/>
              </a:lnSpc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effectLst/>
              </a:rPr>
              <a:t>Services </a:t>
            </a:r>
            <a:endParaRPr lang="en-US" altLang="ja-JP" dirty="0">
              <a:effectLst/>
              <a:ea typeface="ＭＳ Ｐゴシック" panose="020B0600070205080204" pitchFamily="34" charset="-128"/>
            </a:endParaRPr>
          </a:p>
        </p:txBody>
      </p:sp>
      <p:sp>
        <p:nvSpPr>
          <p:cNvPr id="16389" name="Rectangle 4">
            <a:extLst>
              <a:ext uri="{FF2B5EF4-FFF2-40B4-BE49-F238E27FC236}">
                <a16:creationId xmlns:a16="http://schemas.microsoft.com/office/drawing/2014/main" id="{0C62654B-8E76-475C-9D49-22DCB98B5D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016" y="1700213"/>
            <a:ext cx="4267200" cy="3145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9000"/>
              </a:lnSpc>
              <a:spcBef>
                <a:spcPts val="600"/>
              </a:spcBef>
              <a:spcAft>
                <a:spcPts val="600"/>
              </a:spcAft>
              <a:buClr>
                <a:schemeClr val="hlink"/>
              </a:buClr>
              <a:buFont typeface="Wingdings" panose="05000000000000000000" pitchFamily="2" charset="2"/>
              <a:buChar char="§"/>
            </a:pPr>
            <a:r>
              <a:rPr lang="en-US" altLang="en-US" sz="3200" b="0" u="none" dirty="0">
                <a:latin typeface="+mn-lt"/>
              </a:rPr>
              <a:t>WTO Rules</a:t>
            </a:r>
          </a:p>
          <a:p>
            <a:pPr eaLnBrk="1" hangingPunct="1">
              <a:lnSpc>
                <a:spcPct val="99000"/>
              </a:lnSpc>
              <a:spcBef>
                <a:spcPts val="600"/>
              </a:spcBef>
              <a:spcAft>
                <a:spcPts val="600"/>
              </a:spcAft>
              <a:buClr>
                <a:schemeClr val="hlink"/>
              </a:buClr>
              <a:buFont typeface="Wingdings" panose="05000000000000000000" pitchFamily="2" charset="2"/>
              <a:buChar char="§"/>
            </a:pPr>
            <a:r>
              <a:rPr lang="en-US" altLang="en-US" sz="3200" b="0" u="none" dirty="0">
                <a:latin typeface="+mn-lt"/>
              </a:rPr>
              <a:t>Trade facilitation </a:t>
            </a:r>
          </a:p>
          <a:p>
            <a:pPr eaLnBrk="1" hangingPunct="1">
              <a:lnSpc>
                <a:spcPct val="99000"/>
              </a:lnSpc>
              <a:spcBef>
                <a:spcPts val="600"/>
              </a:spcBef>
              <a:spcAft>
                <a:spcPts val="600"/>
              </a:spcAft>
              <a:buClr>
                <a:schemeClr val="hlink"/>
              </a:buClr>
              <a:buFont typeface="Wingdings" panose="05000000000000000000" pitchFamily="2" charset="2"/>
              <a:buChar char="§"/>
            </a:pPr>
            <a:r>
              <a:rPr lang="en-US" altLang="en-US" sz="3200" b="0" u="none" dirty="0">
                <a:latin typeface="+mn-lt"/>
              </a:rPr>
              <a:t>TRIPS </a:t>
            </a:r>
          </a:p>
          <a:p>
            <a:pPr eaLnBrk="1" hangingPunct="1">
              <a:lnSpc>
                <a:spcPct val="99000"/>
              </a:lnSpc>
              <a:spcBef>
                <a:spcPts val="600"/>
              </a:spcBef>
              <a:spcAft>
                <a:spcPts val="600"/>
              </a:spcAft>
              <a:buClr>
                <a:schemeClr val="hlink"/>
              </a:buClr>
              <a:buFont typeface="Wingdings" panose="05000000000000000000" pitchFamily="2" charset="2"/>
              <a:buChar char="§"/>
            </a:pPr>
            <a:r>
              <a:rPr lang="en-US" altLang="en-US" sz="3200" b="0" u="none" dirty="0">
                <a:latin typeface="+mn-lt"/>
              </a:rPr>
              <a:t>T &amp; Environment</a:t>
            </a:r>
          </a:p>
          <a:p>
            <a:pPr eaLnBrk="1" hangingPunct="1">
              <a:lnSpc>
                <a:spcPct val="99000"/>
              </a:lnSpc>
              <a:spcBef>
                <a:spcPts val="600"/>
              </a:spcBef>
              <a:spcAft>
                <a:spcPts val="600"/>
              </a:spcAft>
              <a:buClr>
                <a:schemeClr val="hlink"/>
              </a:buClr>
              <a:buFont typeface="Wingdings" panose="05000000000000000000" pitchFamily="2" charset="2"/>
              <a:buChar char="§"/>
            </a:pPr>
            <a:r>
              <a:rPr lang="en-US" altLang="ja-JP" sz="3200" b="0" u="none" dirty="0">
                <a:latin typeface="+mn-lt"/>
                <a:ea typeface="ＭＳ Ｐゴシック" panose="020B0600070205080204" pitchFamily="34" charset="-128"/>
              </a:rPr>
              <a:t>(</a:t>
            </a:r>
            <a:r>
              <a:rPr lang="en-US" altLang="en-US" sz="3200" b="0" u="none" dirty="0">
                <a:latin typeface="+mn-lt"/>
              </a:rPr>
              <a:t>DSU</a:t>
            </a:r>
            <a:r>
              <a:rPr lang="en-US" altLang="ja-JP" sz="3200" b="0" u="none" dirty="0">
                <a:latin typeface="+mn-lt"/>
                <a:ea typeface="ＭＳ Ｐゴシック" panose="020B0600070205080204" pitchFamily="34" charset="-128"/>
              </a:rPr>
              <a:t> review)</a:t>
            </a:r>
            <a:endParaRPr lang="en-US" altLang="en-US" sz="2800" b="0" u="none" dirty="0">
              <a:latin typeface="+mn-lt"/>
            </a:endParaRPr>
          </a:p>
        </p:txBody>
      </p:sp>
      <p:sp>
        <p:nvSpPr>
          <p:cNvPr id="16390" name="Text Box 5">
            <a:extLst>
              <a:ext uri="{FF2B5EF4-FFF2-40B4-BE49-F238E27FC236}">
                <a16:creationId xmlns:a16="http://schemas.microsoft.com/office/drawing/2014/main" id="{C028303C-D506-4F89-A221-1C93701C59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5373688"/>
            <a:ext cx="5204695" cy="954107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altLang="en-US" sz="2800" b="0" u="none" dirty="0">
                <a:latin typeface="+mn-lt"/>
              </a:rPr>
              <a:t>Aid for Trade</a:t>
            </a:r>
          </a:p>
          <a:p>
            <a:pPr eaLnBrk="1" hangingPunct="1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altLang="en-US" sz="2800" b="0" u="none" dirty="0">
                <a:latin typeface="+mn-lt"/>
              </a:rPr>
              <a:t>Enhanced Integrated Framework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C4617D6-847C-4120-89BE-12349A4B4171}"/>
              </a:ext>
            </a:extLst>
          </p:cNvPr>
          <p:cNvSpPr txBox="1">
            <a:spLocks noGrp="1"/>
          </p:cNvSpPr>
          <p:nvPr/>
        </p:nvSpPr>
        <p:spPr>
          <a:xfrm>
            <a:off x="468313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fld id="{A49CAFF0-8516-4045-9EA7-472367346407}" type="slidenum">
              <a:rPr lang="es-ES" sz="1200">
                <a:solidFill>
                  <a:srgbClr val="898989"/>
                </a:solidFill>
                <a:latin typeface="+mn-lt"/>
              </a:rPr>
              <a:pPr>
                <a:defRPr/>
              </a:pPr>
              <a:t>7</a:t>
            </a:fld>
            <a:endParaRPr lang="es-ES" sz="1200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6E0092DD-E76B-4DE7-9BE4-77D598E6966B}"/>
              </a:ext>
            </a:extLst>
          </p:cNvPr>
          <p:cNvSpPr txBox="1">
            <a:spLocks/>
          </p:cNvSpPr>
          <p:nvPr/>
        </p:nvSpPr>
        <p:spPr>
          <a:xfrm>
            <a:off x="5841562" y="274638"/>
            <a:ext cx="3168650" cy="270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800" dirty="0">
                <a:solidFill>
                  <a:schemeClr val="tx1"/>
                </a:solidFill>
              </a:rPr>
              <a:t>II: Doha Round Overview</a:t>
            </a:r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7C239B4C-968B-41BB-B0FF-DB9200ADCBF5}"/>
              </a:ext>
            </a:extLst>
          </p:cNvPr>
          <p:cNvSpPr/>
          <p:nvPr/>
        </p:nvSpPr>
        <p:spPr>
          <a:xfrm flipH="1">
            <a:off x="2915816" y="3231072"/>
            <a:ext cx="339598" cy="1429295"/>
          </a:xfrm>
          <a:prstGeom prst="leftBrace">
            <a:avLst>
              <a:gd name="adj1" fmla="val 8333"/>
              <a:gd name="adj2" fmla="val 49273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1A6FC0-B801-4BC7-AB03-16060387C387}"/>
              </a:ext>
            </a:extLst>
          </p:cNvPr>
          <p:cNvSpPr txBox="1"/>
          <p:nvPr/>
        </p:nvSpPr>
        <p:spPr>
          <a:xfrm>
            <a:off x="3409564" y="3622553"/>
            <a:ext cx="874403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Market Access</a:t>
            </a:r>
          </a:p>
        </p:txBody>
      </p:sp>
    </p:spTree>
    <p:extLst>
      <p:ext uri="{BB962C8B-B14F-4D97-AF65-F5344CB8AC3E}">
        <p14:creationId xmlns:p14="http://schemas.microsoft.com/office/powerpoint/2010/main" val="4120063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AB8A3-6D75-496F-B60F-B5288C36D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altLang="en-US" sz="3200" b="1" dirty="0">
                <a:solidFill>
                  <a:srgbClr val="4F91CD"/>
                </a:solidFill>
                <a:latin typeface="Arial" charset="0"/>
                <a:cs typeface="Arial" charset="0"/>
              </a:rPr>
              <a:t>Doha Mandate (DDA) – Key Components</a:t>
            </a:r>
            <a:endParaRPr lang="fr-CH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A5C4E-6F5A-4380-8316-FB7D085E30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28610"/>
            <a:ext cx="8229600" cy="4697553"/>
          </a:xfrm>
        </p:spPr>
        <p:txBody>
          <a:bodyPr>
            <a:normAutofit fontScale="92500"/>
          </a:bodyPr>
          <a:lstStyle/>
          <a:p>
            <a:pPr>
              <a:spcAft>
                <a:spcPts val="600"/>
              </a:spcAft>
            </a:pPr>
            <a:r>
              <a:rPr lang="fr-CH" dirty="0"/>
              <a:t>Single </a:t>
            </a:r>
            <a:r>
              <a:rPr lang="en-US" dirty="0"/>
              <a:t>undertaking</a:t>
            </a:r>
            <a:r>
              <a:rPr lang="fr-CH" dirty="0"/>
              <a:t>, </a:t>
            </a:r>
            <a:r>
              <a:rPr lang="en-US" dirty="0"/>
              <a:t>to be concluded by Dec 2004</a:t>
            </a:r>
          </a:p>
          <a:p>
            <a:pPr>
              <a:spcAft>
                <a:spcPts val="600"/>
              </a:spcAft>
            </a:pPr>
            <a:r>
              <a:rPr lang="en-US" dirty="0"/>
              <a:t>Agriculture &amp; services as UR built-in agenda</a:t>
            </a:r>
          </a:p>
          <a:p>
            <a:pPr>
              <a:spcAft>
                <a:spcPts val="600"/>
              </a:spcAft>
            </a:pPr>
            <a:r>
              <a:rPr lang="en-US" dirty="0"/>
              <a:t>Centrality of development dimension: “We seek to place their needs and interests at the heart ..” </a:t>
            </a:r>
            <a:endParaRPr lang="fr-CH" dirty="0"/>
          </a:p>
          <a:p>
            <a:pPr>
              <a:spcAft>
                <a:spcPts val="600"/>
              </a:spcAft>
            </a:pPr>
            <a:r>
              <a:rPr lang="en-US" dirty="0"/>
              <a:t>Sequencing</a:t>
            </a:r>
            <a:r>
              <a:rPr lang="fr-CH" dirty="0"/>
              <a:t> - SDT/</a:t>
            </a:r>
            <a:r>
              <a:rPr lang="fr-CH" dirty="0" err="1"/>
              <a:t>impl</a:t>
            </a:r>
            <a:r>
              <a:rPr lang="fr-CH" dirty="0"/>
              <a:t>. issues by July 2002, Ag </a:t>
            </a:r>
            <a:r>
              <a:rPr lang="fr-CH" dirty="0" err="1"/>
              <a:t>Modalities</a:t>
            </a:r>
            <a:r>
              <a:rPr lang="fr-CH" dirty="0"/>
              <a:t> by March 2003..</a:t>
            </a:r>
          </a:p>
          <a:p>
            <a:pPr>
              <a:spcAft>
                <a:spcPts val="600"/>
              </a:spcAft>
            </a:pPr>
            <a:r>
              <a:rPr lang="fr-CH" dirty="0"/>
              <a:t>Singapore issues (</a:t>
            </a:r>
            <a:r>
              <a:rPr lang="en-US" dirty="0"/>
              <a:t>investment</a:t>
            </a:r>
            <a:r>
              <a:rPr lang="fr-CH" dirty="0"/>
              <a:t>, CP, TF, GP) to </a:t>
            </a:r>
            <a:r>
              <a:rPr lang="en-US" dirty="0"/>
              <a:t>be decided </a:t>
            </a:r>
            <a:r>
              <a:rPr lang="fr-CH" dirty="0"/>
              <a:t>by </a:t>
            </a:r>
            <a:r>
              <a:rPr lang="en-US" dirty="0"/>
              <a:t>“ </a:t>
            </a:r>
            <a:r>
              <a:rPr lang="fr-CH" dirty="0"/>
              <a:t>explicit consensus</a:t>
            </a:r>
            <a:r>
              <a:rPr lang="en-US" dirty="0"/>
              <a:t> ”</a:t>
            </a:r>
            <a:r>
              <a:rPr lang="fr-CH" dirty="0"/>
              <a:t> at MC5 (2003)</a:t>
            </a:r>
          </a:p>
          <a:p>
            <a:endParaRPr lang="fr-CH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2033335-91CA-4A03-BEA1-BE1E8C57C97A}"/>
              </a:ext>
            </a:extLst>
          </p:cNvPr>
          <p:cNvSpPr txBox="1">
            <a:spLocks noGrp="1"/>
          </p:cNvSpPr>
          <p:nvPr/>
        </p:nvSpPr>
        <p:spPr>
          <a:xfrm>
            <a:off x="468313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fld id="{A49CAFF0-8516-4045-9EA7-472367346407}" type="slidenum">
              <a:rPr lang="es-ES" sz="1200">
                <a:solidFill>
                  <a:srgbClr val="898989"/>
                </a:solidFill>
                <a:latin typeface="+mn-lt"/>
              </a:rPr>
              <a:pPr>
                <a:defRPr/>
              </a:pPr>
              <a:t>8</a:t>
            </a:fld>
            <a:endParaRPr lang="es-ES" sz="1200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AB397AC-15B9-4E56-840F-8AFDDFF257AE}"/>
              </a:ext>
            </a:extLst>
          </p:cNvPr>
          <p:cNvSpPr txBox="1">
            <a:spLocks/>
          </p:cNvSpPr>
          <p:nvPr/>
        </p:nvSpPr>
        <p:spPr>
          <a:xfrm>
            <a:off x="5652120" y="263666"/>
            <a:ext cx="3168650" cy="270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800" dirty="0">
                <a:solidFill>
                  <a:schemeClr val="tx1"/>
                </a:solidFill>
              </a:rPr>
              <a:t>II: Doha Round Overview</a:t>
            </a:r>
          </a:p>
        </p:txBody>
      </p:sp>
    </p:spTree>
    <p:extLst>
      <p:ext uri="{BB962C8B-B14F-4D97-AF65-F5344CB8AC3E}">
        <p14:creationId xmlns:p14="http://schemas.microsoft.com/office/powerpoint/2010/main" val="1922108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lide Number Placeholder 5">
            <a:extLst>
              <a:ext uri="{FF2B5EF4-FFF2-40B4-BE49-F238E27FC236}">
                <a16:creationId xmlns:a16="http://schemas.microsoft.com/office/drawing/2014/main" id="{6ABC24B7-EA5F-406F-9939-FA30A5954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8A38559-A848-412D-811D-9628793487D1}" type="slidenum">
              <a:rPr lang="ja-JP" altLang="en-US" sz="1400" b="0" u="none">
                <a:latin typeface="Times New Roman" panose="02020603050405020304" pitchFamily="18" charset="0"/>
              </a:rPr>
              <a:pPr eaLnBrk="1" hangingPunct="1"/>
              <a:t>9</a:t>
            </a:fld>
            <a:endParaRPr lang="en-US" altLang="ja-JP" sz="1400" b="0" u="none">
              <a:latin typeface="Times New Roman" panose="02020603050405020304" pitchFamily="18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D948C2F9-96FA-4C1E-8DE0-162DAE77DE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3874" y="136524"/>
            <a:ext cx="8362926" cy="556172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altLang="ja-JP" sz="3200" b="1" dirty="0">
                <a:solidFill>
                  <a:srgbClr val="4F91CD"/>
                </a:solidFill>
                <a:latin typeface="Arial" charset="0"/>
                <a:cs typeface="Arial" charset="0"/>
              </a:rPr>
              <a:t>Doha Round Overview </a:t>
            </a:r>
            <a:endParaRPr lang="en-US" altLang="en-US" sz="3200" b="1" dirty="0">
              <a:solidFill>
                <a:srgbClr val="4F91CD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189974" name="Group 86">
            <a:extLst>
              <a:ext uri="{FF2B5EF4-FFF2-40B4-BE49-F238E27FC236}">
                <a16:creationId xmlns:a16="http://schemas.microsoft.com/office/drawing/2014/main" id="{DBFBD77E-829A-4D2B-A017-47984B2E6C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8699504"/>
              </p:ext>
            </p:extLst>
          </p:nvPr>
        </p:nvGraphicFramePr>
        <p:xfrm>
          <a:off x="0" y="620688"/>
          <a:ext cx="9144001" cy="6161884"/>
        </p:xfrm>
        <a:graphic>
          <a:graphicData uri="http://schemas.openxmlformats.org/drawingml/2006/table">
            <a:tbl>
              <a:tblPr/>
              <a:tblGrid>
                <a:gridCol w="929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46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200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164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808080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1999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808080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MC3 Seattle 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808080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</a:rPr>
                        <a:t>Failed to launch a new round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164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808080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2001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808080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MC4 Doha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808080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Doha round launched (after 9/11)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164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808080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2003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808080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MC5 Cancun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808080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</a:rPr>
                        <a:t>Mid-term agreement failed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164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808080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2004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808080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July Package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808080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Framework agreement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164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808080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2005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808080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MC6 Hong Kong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808080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Modest progress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164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808080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2006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808080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--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808080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</a:rPr>
                        <a:t>Suspended in June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164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808080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2007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808080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</a:rPr>
                        <a:t>No MC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808080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</a:rPr>
                        <a:t>R</a:t>
                      </a: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esumed in February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164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808080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2008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808080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--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808080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ea typeface="+mn-ea"/>
                          <a:cs typeface="+mn-cs"/>
                        </a:rPr>
                        <a:t>Mini-Ministerial failed (Ag/NAMA)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16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2009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MC7 Geneva (regular)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en-US" sz="2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9673009"/>
                  </a:ext>
                </a:extLst>
              </a:tr>
              <a:tr h="4516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2011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MC8 Geneva (regular)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en-US" sz="2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9968913"/>
                  </a:ext>
                </a:extLst>
              </a:tr>
              <a:tr h="4993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2013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MC9 Bali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TFA, PSH for food security (TISA)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2392529"/>
                  </a:ext>
                </a:extLst>
              </a:tr>
              <a:tr h="4516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2015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MC10 Nairobi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Ag export subsidies, </a:t>
                      </a:r>
                      <a:r>
                        <a:rPr kumimoji="0" lang="en-US" altLang="en-US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ea typeface="+mn-ea"/>
                          <a:cs typeface="+mn-cs"/>
                        </a:rPr>
                        <a:t>Not reaffirm DDA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9732848"/>
                  </a:ext>
                </a:extLst>
              </a:tr>
              <a:tr h="6333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2017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MC11Buenos Aires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</a:rPr>
                        <a:t>No outcome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9774078"/>
                  </a:ext>
                </a:extLst>
              </a:tr>
            </a:tbl>
          </a:graphicData>
        </a:graphic>
      </p:graphicFrame>
      <p:sp>
        <p:nvSpPr>
          <p:cNvPr id="15406" name="AutoShape 53">
            <a:extLst>
              <a:ext uri="{FF2B5EF4-FFF2-40B4-BE49-F238E27FC236}">
                <a16:creationId xmlns:a16="http://schemas.microsoft.com/office/drawing/2014/main" id="{B4659762-1B58-4A9B-B248-3B6433B14E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0392" y="1556792"/>
            <a:ext cx="431800" cy="864096"/>
          </a:xfrm>
          <a:prstGeom prst="downArrow">
            <a:avLst>
              <a:gd name="adj1" fmla="val 50000"/>
              <a:gd name="adj2" fmla="val 79228"/>
            </a:avLst>
          </a:prstGeom>
          <a:solidFill>
            <a:schemeClr val="folHlink"/>
          </a:solidFill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fr-FR"/>
          </a:p>
        </p:txBody>
      </p:sp>
      <p:sp>
        <p:nvSpPr>
          <p:cNvPr id="15407" name="AutoShape 54">
            <a:extLst>
              <a:ext uri="{FF2B5EF4-FFF2-40B4-BE49-F238E27FC236}">
                <a16:creationId xmlns:a16="http://schemas.microsoft.com/office/drawing/2014/main" id="{ED3FA764-5589-4E60-9C7B-5235BBCF74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0472" y="1556792"/>
            <a:ext cx="323528" cy="4608512"/>
          </a:xfrm>
          <a:prstGeom prst="downArrow">
            <a:avLst>
              <a:gd name="adj1" fmla="val 50000"/>
              <a:gd name="adj2" fmla="val 23759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339211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7669</TotalTime>
  <Words>1606</Words>
  <Application>Microsoft Office PowerPoint</Application>
  <PresentationFormat>On-screen Show (4:3)</PresentationFormat>
  <Paragraphs>283</Paragraphs>
  <Slides>22</Slides>
  <Notes>20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5" baseType="lpstr">
      <vt:lpstr>MS PGothic</vt:lpstr>
      <vt:lpstr>MS PGothic</vt:lpstr>
      <vt:lpstr>SimSun</vt:lpstr>
      <vt:lpstr>Arial</vt:lpstr>
      <vt:lpstr>Calibri</vt:lpstr>
      <vt:lpstr>Eurostile LT Std Bold</vt:lpstr>
      <vt:lpstr>HelveticaNeueLT Std Med</vt:lpstr>
      <vt:lpstr>Symbol</vt:lpstr>
      <vt:lpstr>Tahoma</vt:lpstr>
      <vt:lpstr>Times New Roman</vt:lpstr>
      <vt:lpstr>Wingdings</vt:lpstr>
      <vt:lpstr>Office Theme</vt:lpstr>
      <vt:lpstr>Photo Editor Photo</vt:lpstr>
      <vt:lpstr> Multilateral Trade Negotiations  After MC11   4 May 2018, Geneva</vt:lpstr>
      <vt:lpstr>Outline</vt:lpstr>
      <vt:lpstr>Main Points</vt:lpstr>
      <vt:lpstr>MC11 in Context (1) – Stakes</vt:lpstr>
      <vt:lpstr>MC11 in Context (2) – Mandates </vt:lpstr>
      <vt:lpstr>MC11 Outcome</vt:lpstr>
      <vt:lpstr>Negotiating Issues (Single Undertaking)</vt:lpstr>
      <vt:lpstr>Doha Mandate (DDA) – Key Components</vt:lpstr>
      <vt:lpstr>Doha Round Overview </vt:lpstr>
      <vt:lpstr>Issues &amp; Non-Issues at MC11</vt:lpstr>
      <vt:lpstr>MC11 Outcome in Context</vt:lpstr>
      <vt:lpstr>Economic Factors Affecting the DR</vt:lpstr>
      <vt:lpstr>Systemic Factors</vt:lpstr>
      <vt:lpstr>Institutional Factors</vt:lpstr>
      <vt:lpstr>Political Economy Factors (Recent)</vt:lpstr>
      <vt:lpstr>Implications for the Way Forward</vt:lpstr>
      <vt:lpstr>Plurilateral Approach</vt:lpstr>
      <vt:lpstr>Trade Facilitation Agreement (2013)</vt:lpstr>
      <vt:lpstr>Reciprocity vs SDT</vt:lpstr>
      <vt:lpstr>Case for Multilateral Cooperation</vt:lpstr>
      <vt:lpstr>Summary</vt:lpstr>
      <vt:lpstr>Contacts Taisuke Ito E-mail: taisuke.ito@unctad.org Tel: +41 22 917 4893 </vt:lpstr>
    </vt:vector>
  </TitlesOfParts>
  <Company>UNCTAD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Preparations for the 11th WTO Ministerial Confrence  6 July 2017</dc:title>
  <dc:creator>Unctad User</dc:creator>
  <cp:lastModifiedBy>Taisuke Ito</cp:lastModifiedBy>
  <cp:revision>1519</cp:revision>
  <cp:lastPrinted>2018-05-02T16:12:34Z</cp:lastPrinted>
  <dcterms:created xsi:type="dcterms:W3CDTF">2017-06-27T11:38:32Z</dcterms:created>
  <dcterms:modified xsi:type="dcterms:W3CDTF">2018-05-03T09:30:26Z</dcterms:modified>
</cp:coreProperties>
</file>