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854" r:id="rId3"/>
    <p:sldMasterId id="2147483867" r:id="rId4"/>
    <p:sldMasterId id="2147483893" r:id="rId5"/>
    <p:sldMasterId id="2147483906" r:id="rId6"/>
    <p:sldMasterId id="2147483919" r:id="rId7"/>
  </p:sldMasterIdLst>
  <p:notesMasterIdLst>
    <p:notesMasterId r:id="rId27"/>
  </p:notesMasterIdLst>
  <p:handoutMasterIdLst>
    <p:handoutMasterId r:id="rId28"/>
  </p:handoutMasterIdLst>
  <p:sldIdLst>
    <p:sldId id="283" r:id="rId8"/>
    <p:sldId id="287" r:id="rId9"/>
    <p:sldId id="289" r:id="rId10"/>
    <p:sldId id="290" r:id="rId11"/>
    <p:sldId id="291" r:id="rId12"/>
    <p:sldId id="292" r:id="rId13"/>
    <p:sldId id="293" r:id="rId14"/>
    <p:sldId id="286" r:id="rId15"/>
    <p:sldId id="294" r:id="rId16"/>
    <p:sldId id="305" r:id="rId17"/>
    <p:sldId id="295" r:id="rId18"/>
    <p:sldId id="296" r:id="rId19"/>
    <p:sldId id="306" r:id="rId20"/>
    <p:sldId id="298" r:id="rId21"/>
    <p:sldId id="299" r:id="rId22"/>
    <p:sldId id="301" r:id="rId23"/>
    <p:sldId id="304" r:id="rId24"/>
    <p:sldId id="300" r:id="rId25"/>
    <p:sldId id="303" r:id="rId26"/>
  </p:sldIdLst>
  <p:sldSz cx="9144000" cy="6858000" type="screen4x3"/>
  <p:notesSz cx="6794500" cy="9906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sara Apsara" initials="AA [5]" lastIdx="1" clrIdx="0"/>
  <p:cmAuthor id="2" name="Apsara Apsara" initials="AA [6]" lastIdx="1" clrIdx="1"/>
  <p:cmAuthor id="3" name="Apsara Apsara" initials="AA [7]" lastIdx="1" clrIdx="2"/>
  <p:cmAuthor id="4" name="Cilou" initials="C" lastIdx="0" clrIdx="3"/>
  <p:cmAuthor id="5" name="Apsara Apsara" initials="AA [2]" lastIdx="1" clrIdx="4"/>
  <p:cmAuthor id="6" name="Apsara Apsara" initials="AA [12]" lastIdx="1" clrIdx="5"/>
  <p:cmAuthor id="7" name="Apsara Apsara" initials="AA [13]" lastIdx="1" clrIdx="6"/>
  <p:cmAuthor id="8" name="Apsara Apsara" initials="AA" lastIdx="1" clrIdx="7"/>
  <p:cmAuthor id="9" name="Apsara Apsara" initials="AA [3]" lastIdx="1" clrIdx="8"/>
  <p:cmAuthor id="10" name="Apsara Apsara" initials="AA [4]" lastIdx="1" clrIdx="9"/>
  <p:cmAuthor id="11" name="Apsara Apsara" initials="AA [11]" lastIdx="1" clrIdx="10"/>
  <p:cmAuthor id="12" name="Apsara Apsara" initials="AA [8]" lastIdx="1" clrIdx="11"/>
  <p:cmAuthor id="13" name="Apsara Apsara" initials="AA [10]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3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5" autoAdjust="0"/>
    <p:restoredTop sz="86207" autoAdjust="0"/>
  </p:normalViewPr>
  <p:slideViewPr>
    <p:cSldViewPr snapToGrid="0">
      <p:cViewPr varScale="1">
        <p:scale>
          <a:sx n="116" d="100"/>
          <a:sy n="116" d="100"/>
        </p:scale>
        <p:origin x="1428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6"/>
    </p:cViewPr>
  </p:sorterViewPr>
  <p:notesViewPr>
    <p:cSldViewPr snapToGrid="0">
      <p:cViewPr varScale="1">
        <p:scale>
          <a:sx n="85" d="100"/>
          <a:sy n="85" d="100"/>
        </p:scale>
        <p:origin x="-3750" y="-90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6D0B1-63BC-F84A-A60D-B2259AF6A559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D3932-46A7-EE41-89BA-4CCD22E64CE2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Ministries + Technical Agencies</a:t>
          </a:r>
          <a:endParaRPr lang="en-US" dirty="0">
            <a:solidFill>
              <a:srgbClr val="000000"/>
            </a:solidFill>
          </a:endParaRPr>
        </a:p>
      </dgm:t>
    </dgm:pt>
    <dgm:pt modelId="{996F6513-A969-F34E-8E9F-E3C0E19A9F16}" type="parTrans" cxnId="{925E294B-BCDC-DF49-B022-9063857C19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DB76191-F97F-5A42-91F1-20C931740577}" type="sibTrans" cxnId="{925E294B-BCDC-DF49-B022-9063857C19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695CF15-EFDA-104B-B3F7-5474FE59CB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ICT Service Providers</a:t>
          </a:r>
        </a:p>
      </dgm:t>
    </dgm:pt>
    <dgm:pt modelId="{61890B51-B066-3240-85BB-9ADAE6E1D8AB}" type="parTrans" cxnId="{0FBFAE59-1503-1145-860C-A2EBA99F21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DDDEEF4-7FD6-EA4E-AD92-1DA27FFDCC2D}" type="sibTrans" cxnId="{0FBFAE59-1503-1145-860C-A2EBA99F218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750261-0019-524B-8A54-8E73D1AFB2EC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Commercial Banks</a:t>
          </a:r>
          <a:endParaRPr lang="en-US" dirty="0">
            <a:solidFill>
              <a:srgbClr val="000000"/>
            </a:solidFill>
          </a:endParaRPr>
        </a:p>
      </dgm:t>
    </dgm:pt>
    <dgm:pt modelId="{5A2B5049-57C3-BF4A-B06A-3DA0BDD47F61}" type="parTrans" cxnId="{2C4E3FC1-5CC9-2349-9ECB-40D90B9B76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20017C-D4E8-3B48-A641-8F5961C96881}" type="sibTrans" cxnId="{2C4E3FC1-5CC9-2349-9ECB-40D90B9B76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AE06093-EF5D-A744-B236-3250072E0595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E-Commerce </a:t>
          </a:r>
          <a:r>
            <a:rPr lang="fr-CH" dirty="0" err="1">
              <a:solidFill>
                <a:srgbClr val="000000"/>
              </a:solidFill>
            </a:rPr>
            <a:t>firms</a:t>
          </a:r>
          <a:endParaRPr lang="en-US" dirty="0">
            <a:solidFill>
              <a:srgbClr val="000000"/>
            </a:solidFill>
          </a:endParaRPr>
        </a:p>
      </dgm:t>
    </dgm:pt>
    <dgm:pt modelId="{D8741818-A6C5-A044-8180-FA46FDE776F8}" type="parTrans" cxnId="{F6E23172-BCAA-304E-82B9-908D981E4DA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33A0E1F-632A-8041-87A5-989479AF9544}" type="sibTrans" cxnId="{F6E23172-BCAA-304E-82B9-908D981E4DA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77BCA12-BE68-D14A-9D4E-CCF07CD2FA37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Regulatory authorities</a:t>
          </a:r>
          <a:endParaRPr lang="en-US" dirty="0">
            <a:solidFill>
              <a:srgbClr val="000000"/>
            </a:solidFill>
          </a:endParaRPr>
        </a:p>
      </dgm:t>
    </dgm:pt>
    <dgm:pt modelId="{4E5668C3-D643-C742-AD33-08019B2A3DC2}" type="parTrans" cxnId="{705F694F-D80C-F045-AAA5-46C9811AEAD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D081404-BE0E-8246-8C20-31E1E69CBBF8}" type="sibTrans" cxnId="{705F694F-D80C-F045-AAA5-46C9811AEAD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334740D-D64B-2643-BD35-D8265601001E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Postal Services</a:t>
          </a:r>
          <a:endParaRPr lang="en-US" dirty="0">
            <a:solidFill>
              <a:srgbClr val="000000"/>
            </a:solidFill>
          </a:endParaRPr>
        </a:p>
      </dgm:t>
    </dgm:pt>
    <dgm:pt modelId="{07349394-E397-BE42-81AE-1A6F69D7E64D}" type="parTrans" cxnId="{594C2814-EDA3-1F45-A5DE-134AE0F48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9786D22-D56A-7E45-88A5-7B4467646D60}" type="sibTrans" cxnId="{594C2814-EDA3-1F45-A5DE-134AE0F488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F63E059-4108-7D49-B1BB-4A33064540E6}">
      <dgm:prSet phldrT="[Text]"/>
      <dgm:spPr/>
      <dgm:t>
        <a:bodyPr/>
        <a:lstStyle/>
        <a:p>
          <a:r>
            <a:rPr lang="fr-CH" dirty="0" err="1">
              <a:solidFill>
                <a:srgbClr val="000000"/>
              </a:solidFill>
            </a:rPr>
            <a:t>Consumers</a:t>
          </a:r>
          <a:r>
            <a:rPr lang="fr-CH" dirty="0">
              <a:solidFill>
                <a:srgbClr val="000000"/>
              </a:solidFill>
            </a:rPr>
            <a:t> </a:t>
          </a:r>
          <a:endParaRPr lang="en-US" dirty="0">
            <a:solidFill>
              <a:srgbClr val="000000"/>
            </a:solidFill>
          </a:endParaRPr>
        </a:p>
      </dgm:t>
    </dgm:pt>
    <dgm:pt modelId="{FEB0A590-BE3B-5C4C-BE69-41BE3468FD07}" type="parTrans" cxnId="{101843A4-64D8-944F-A5A5-960310203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7F64A9-2431-2B44-9419-AC603D7CE394}" type="sibTrans" cxnId="{101843A4-64D8-944F-A5A5-960310203B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31CD87-C189-0B45-AE18-88B7FBEB69A6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Universities and Certificate level training course providers</a:t>
          </a:r>
          <a:endParaRPr lang="en-US" dirty="0">
            <a:solidFill>
              <a:srgbClr val="000000"/>
            </a:solidFill>
          </a:endParaRPr>
        </a:p>
      </dgm:t>
    </dgm:pt>
    <dgm:pt modelId="{6604F09B-C0ED-444B-8192-6E0B6091750C}" type="parTrans" cxnId="{7F653176-8775-664E-B29B-1AC237B554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FD7DD87-B47D-FF48-9833-8C83E9CC0985}" type="sibTrans" cxnId="{7F653176-8775-664E-B29B-1AC237B554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FF2B7B-0957-0B40-8C55-AC46555F8976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Logistics Services</a:t>
          </a:r>
          <a:endParaRPr lang="en-US" dirty="0">
            <a:solidFill>
              <a:srgbClr val="000000"/>
            </a:solidFill>
          </a:endParaRPr>
        </a:p>
      </dgm:t>
    </dgm:pt>
    <dgm:pt modelId="{9803DB1A-62CE-B14C-ABB9-A5A48C1B77BD}" type="parTrans" cxnId="{B1C0A071-768A-A040-8952-64ADB58D68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A38046-FBF2-AE44-97C3-C415415E4BB9}" type="sibTrans" cxnId="{B1C0A071-768A-A040-8952-64ADB58D68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B692A3-CC90-7545-9BA9-AB5B443C3A70}">
      <dgm:prSet phldrT="[Text]"/>
      <dgm:spPr/>
      <dgm:t>
        <a:bodyPr/>
        <a:lstStyle/>
        <a:p>
          <a:r>
            <a:rPr lang="fr-CH" dirty="0">
              <a:solidFill>
                <a:srgbClr val="000000"/>
              </a:solidFill>
            </a:rPr>
            <a:t>Telecommunication firms</a:t>
          </a:r>
          <a:endParaRPr lang="en-US" dirty="0">
            <a:solidFill>
              <a:srgbClr val="000000"/>
            </a:solidFill>
          </a:endParaRPr>
        </a:p>
      </dgm:t>
    </dgm:pt>
    <dgm:pt modelId="{0C9ED378-A974-7A4D-B36B-494FF54B72E5}" type="parTrans" cxnId="{ECCA86D9-28F5-214B-841F-A1838C54C6B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52B05BB-3F22-334E-A27B-8E5054ECA85D}" type="sibTrans" cxnId="{ECCA86D9-28F5-214B-841F-A1838C54C6B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9BC176D-46E1-BE49-9F3B-F800063FD29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Customs</a:t>
          </a:r>
        </a:p>
      </dgm:t>
    </dgm:pt>
    <dgm:pt modelId="{3C2046C9-8BB3-BA4C-A34D-6D1DD3EEF207}" type="parTrans" cxnId="{435C3FDA-30FC-DB41-AAC4-AA4B2C7EE2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31B75E4-C8AD-B443-A64C-B999E611AC7A}" type="sibTrans" cxnId="{435C3FDA-30FC-DB41-AAC4-AA4B2C7EE2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EC9CFA3-0751-B14E-8267-D63618A1161E}" type="pres">
      <dgm:prSet presAssocID="{DF36D0B1-63BC-F84A-A60D-B2259AF6A559}" presName="diagram" presStyleCnt="0">
        <dgm:presLayoutVars>
          <dgm:dir/>
          <dgm:resizeHandles val="exact"/>
        </dgm:presLayoutVars>
      </dgm:prSet>
      <dgm:spPr/>
    </dgm:pt>
    <dgm:pt modelId="{E2DA6DF9-0962-5241-978D-4A8567D032A3}" type="pres">
      <dgm:prSet presAssocID="{15ED3932-46A7-EE41-89BA-4CCD22E64CE2}" presName="node" presStyleLbl="node1" presStyleIdx="0" presStyleCnt="11" custRadScaleRad="159928" custRadScaleInc="43625">
        <dgm:presLayoutVars>
          <dgm:bulletEnabled val="1"/>
        </dgm:presLayoutVars>
      </dgm:prSet>
      <dgm:spPr/>
    </dgm:pt>
    <dgm:pt modelId="{6B337CD3-B93E-0840-827E-583ABB11A748}" type="pres">
      <dgm:prSet presAssocID="{3DB76191-F97F-5A42-91F1-20C931740577}" presName="sibTrans" presStyleCnt="0"/>
      <dgm:spPr/>
    </dgm:pt>
    <dgm:pt modelId="{8509B356-3351-D141-A3FB-A14994256688}" type="pres">
      <dgm:prSet presAssocID="{A3750261-0019-524B-8A54-8E73D1AFB2EC}" presName="node" presStyleLbl="node1" presStyleIdx="1" presStyleCnt="11">
        <dgm:presLayoutVars>
          <dgm:bulletEnabled val="1"/>
        </dgm:presLayoutVars>
      </dgm:prSet>
      <dgm:spPr/>
    </dgm:pt>
    <dgm:pt modelId="{EF332667-2A4E-EE45-AB05-AC0B43B5A8D4}" type="pres">
      <dgm:prSet presAssocID="{7D20017C-D4E8-3B48-A641-8F5961C96881}" presName="sibTrans" presStyleCnt="0"/>
      <dgm:spPr/>
    </dgm:pt>
    <dgm:pt modelId="{B387BD73-D8CE-6F49-9B81-3D9BCB9714BA}" type="pres">
      <dgm:prSet presAssocID="{6AE06093-EF5D-A744-B236-3250072E0595}" presName="node" presStyleLbl="node1" presStyleIdx="2" presStyleCnt="11">
        <dgm:presLayoutVars>
          <dgm:bulletEnabled val="1"/>
        </dgm:presLayoutVars>
      </dgm:prSet>
      <dgm:spPr/>
    </dgm:pt>
    <dgm:pt modelId="{1369F952-1673-F042-8846-93095F52A188}" type="pres">
      <dgm:prSet presAssocID="{833A0E1F-632A-8041-87A5-989479AF9544}" presName="sibTrans" presStyleCnt="0"/>
      <dgm:spPr/>
    </dgm:pt>
    <dgm:pt modelId="{5A4DB074-B99E-DC4A-806D-766C05F1C842}" type="pres">
      <dgm:prSet presAssocID="{577BCA12-BE68-D14A-9D4E-CCF07CD2FA37}" presName="node" presStyleLbl="node1" presStyleIdx="3" presStyleCnt="11">
        <dgm:presLayoutVars>
          <dgm:bulletEnabled val="1"/>
        </dgm:presLayoutVars>
      </dgm:prSet>
      <dgm:spPr/>
    </dgm:pt>
    <dgm:pt modelId="{A62E9874-A308-2F48-83D5-33B94954915C}" type="pres">
      <dgm:prSet presAssocID="{3D081404-BE0E-8246-8C20-31E1E69CBBF8}" presName="sibTrans" presStyleCnt="0"/>
      <dgm:spPr/>
    </dgm:pt>
    <dgm:pt modelId="{51454803-2B55-E544-AA8F-072D042CE308}" type="pres">
      <dgm:prSet presAssocID="{5334740D-D64B-2643-BD35-D8265601001E}" presName="node" presStyleLbl="node1" presStyleIdx="4" presStyleCnt="11">
        <dgm:presLayoutVars>
          <dgm:bulletEnabled val="1"/>
        </dgm:presLayoutVars>
      </dgm:prSet>
      <dgm:spPr/>
    </dgm:pt>
    <dgm:pt modelId="{DE332AE6-1849-7B44-BE29-0F176B16D916}" type="pres">
      <dgm:prSet presAssocID="{59786D22-D56A-7E45-88A5-7B4467646D60}" presName="sibTrans" presStyleCnt="0"/>
      <dgm:spPr/>
    </dgm:pt>
    <dgm:pt modelId="{EBD066F4-88A9-AD4E-B70D-A77AFB2B09BA}" type="pres">
      <dgm:prSet presAssocID="{AF63E059-4108-7D49-B1BB-4A33064540E6}" presName="node" presStyleLbl="node1" presStyleIdx="5" presStyleCnt="11">
        <dgm:presLayoutVars>
          <dgm:bulletEnabled val="1"/>
        </dgm:presLayoutVars>
      </dgm:prSet>
      <dgm:spPr/>
    </dgm:pt>
    <dgm:pt modelId="{72CE67B2-B09C-0345-84A3-FD72E02E4BC0}" type="pres">
      <dgm:prSet presAssocID="{1F7F64A9-2431-2B44-9419-AC603D7CE394}" presName="sibTrans" presStyleCnt="0"/>
      <dgm:spPr/>
    </dgm:pt>
    <dgm:pt modelId="{C3D9AFF5-516C-834E-A7F1-F4BE2161A15E}" type="pres">
      <dgm:prSet presAssocID="{0831CD87-C189-0B45-AE18-88B7FBEB69A6}" presName="node" presStyleLbl="node1" presStyleIdx="6" presStyleCnt="11">
        <dgm:presLayoutVars>
          <dgm:bulletEnabled val="1"/>
        </dgm:presLayoutVars>
      </dgm:prSet>
      <dgm:spPr/>
    </dgm:pt>
    <dgm:pt modelId="{63DF4B70-650A-8947-9A00-3DA5BBFA9E05}" type="pres">
      <dgm:prSet presAssocID="{0FD7DD87-B47D-FF48-9833-8C83E9CC0985}" presName="sibTrans" presStyleCnt="0"/>
      <dgm:spPr/>
    </dgm:pt>
    <dgm:pt modelId="{B802730D-EFBD-F546-A4D2-94346A8B8F1F}" type="pres">
      <dgm:prSet presAssocID="{08FF2B7B-0957-0B40-8C55-AC46555F8976}" presName="node" presStyleLbl="node1" presStyleIdx="7" presStyleCnt="11">
        <dgm:presLayoutVars>
          <dgm:bulletEnabled val="1"/>
        </dgm:presLayoutVars>
      </dgm:prSet>
      <dgm:spPr/>
    </dgm:pt>
    <dgm:pt modelId="{7734300E-EC01-F042-BB8F-F785E2D6261B}" type="pres">
      <dgm:prSet presAssocID="{1CA38046-FBF2-AE44-97C3-C415415E4BB9}" presName="sibTrans" presStyleCnt="0"/>
      <dgm:spPr/>
    </dgm:pt>
    <dgm:pt modelId="{A904581B-5C8A-3944-BFE4-D89B29EBE667}" type="pres">
      <dgm:prSet presAssocID="{D2B692A3-CC90-7545-9BA9-AB5B443C3A70}" presName="node" presStyleLbl="node1" presStyleIdx="8" presStyleCnt="11">
        <dgm:presLayoutVars>
          <dgm:bulletEnabled val="1"/>
        </dgm:presLayoutVars>
      </dgm:prSet>
      <dgm:spPr/>
    </dgm:pt>
    <dgm:pt modelId="{94060E9D-2700-2346-A536-F04357303250}" type="pres">
      <dgm:prSet presAssocID="{452B05BB-3F22-334E-A27B-8E5054ECA85D}" presName="sibTrans" presStyleCnt="0"/>
      <dgm:spPr/>
    </dgm:pt>
    <dgm:pt modelId="{C980A88F-196D-0841-B1D1-D2F9D9F62EC5}" type="pres">
      <dgm:prSet presAssocID="{C9BC176D-46E1-BE49-9F3B-F800063FD29B}" presName="node" presStyleLbl="node1" presStyleIdx="9" presStyleCnt="11">
        <dgm:presLayoutVars>
          <dgm:bulletEnabled val="1"/>
        </dgm:presLayoutVars>
      </dgm:prSet>
      <dgm:spPr/>
    </dgm:pt>
    <dgm:pt modelId="{FD5FDE46-569E-7D48-887D-2D72A3091C23}" type="pres">
      <dgm:prSet presAssocID="{931B75E4-C8AD-B443-A64C-B999E611AC7A}" presName="sibTrans" presStyleCnt="0"/>
      <dgm:spPr/>
    </dgm:pt>
    <dgm:pt modelId="{91D61042-93DD-0640-80D2-F88381E73956}" type="pres">
      <dgm:prSet presAssocID="{8695CF15-EFDA-104B-B3F7-5474FE59CBA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C4E3FC1-5CC9-2349-9ECB-40D90B9B76DD}" srcId="{DF36D0B1-63BC-F84A-A60D-B2259AF6A559}" destId="{A3750261-0019-524B-8A54-8E73D1AFB2EC}" srcOrd="1" destOrd="0" parTransId="{5A2B5049-57C3-BF4A-B06A-3DA0BDD47F61}" sibTransId="{7D20017C-D4E8-3B48-A641-8F5961C96881}"/>
    <dgm:cxn modelId="{925E294B-BCDC-DF49-B022-9063857C198A}" srcId="{DF36D0B1-63BC-F84A-A60D-B2259AF6A559}" destId="{15ED3932-46A7-EE41-89BA-4CCD22E64CE2}" srcOrd="0" destOrd="0" parTransId="{996F6513-A969-F34E-8E9F-E3C0E19A9F16}" sibTransId="{3DB76191-F97F-5A42-91F1-20C931740577}"/>
    <dgm:cxn modelId="{B1C0A071-768A-A040-8952-64ADB58D68A6}" srcId="{DF36D0B1-63BC-F84A-A60D-B2259AF6A559}" destId="{08FF2B7B-0957-0B40-8C55-AC46555F8976}" srcOrd="7" destOrd="0" parTransId="{9803DB1A-62CE-B14C-ABB9-A5A48C1B77BD}" sibTransId="{1CA38046-FBF2-AE44-97C3-C415415E4BB9}"/>
    <dgm:cxn modelId="{705F694F-D80C-F045-AAA5-46C9811AEAD3}" srcId="{DF36D0B1-63BC-F84A-A60D-B2259AF6A559}" destId="{577BCA12-BE68-D14A-9D4E-CCF07CD2FA37}" srcOrd="3" destOrd="0" parTransId="{4E5668C3-D643-C742-AD33-08019B2A3DC2}" sibTransId="{3D081404-BE0E-8246-8C20-31E1E69CBBF8}"/>
    <dgm:cxn modelId="{80BA956F-0BAB-1946-A9FF-FC71DB897181}" type="presOf" srcId="{577BCA12-BE68-D14A-9D4E-CCF07CD2FA37}" destId="{5A4DB074-B99E-DC4A-806D-766C05F1C842}" srcOrd="0" destOrd="0" presId="urn:microsoft.com/office/officeart/2005/8/layout/default#1"/>
    <dgm:cxn modelId="{DAE2DE53-696B-AC4C-99A7-57BBCDBB7522}" type="presOf" srcId="{08FF2B7B-0957-0B40-8C55-AC46555F8976}" destId="{B802730D-EFBD-F546-A4D2-94346A8B8F1F}" srcOrd="0" destOrd="0" presId="urn:microsoft.com/office/officeart/2005/8/layout/default#1"/>
    <dgm:cxn modelId="{391E7760-9B7A-4445-BAD2-01FA2FE2775C}" type="presOf" srcId="{0831CD87-C189-0B45-AE18-88B7FBEB69A6}" destId="{C3D9AFF5-516C-834E-A7F1-F4BE2161A15E}" srcOrd="0" destOrd="0" presId="urn:microsoft.com/office/officeart/2005/8/layout/default#1"/>
    <dgm:cxn modelId="{7A335092-5AAE-C841-A40D-B9381E7F6F6C}" type="presOf" srcId="{8695CF15-EFDA-104B-B3F7-5474FE59CBA9}" destId="{91D61042-93DD-0640-80D2-F88381E73956}" srcOrd="0" destOrd="0" presId="urn:microsoft.com/office/officeart/2005/8/layout/default#1"/>
    <dgm:cxn modelId="{A96D74F2-FFB2-0E47-A611-6AA52258DEF2}" type="presOf" srcId="{15ED3932-46A7-EE41-89BA-4CCD22E64CE2}" destId="{E2DA6DF9-0962-5241-978D-4A8567D032A3}" srcOrd="0" destOrd="0" presId="urn:microsoft.com/office/officeart/2005/8/layout/default#1"/>
    <dgm:cxn modelId="{7F653176-8775-664E-B29B-1AC237B5540F}" srcId="{DF36D0B1-63BC-F84A-A60D-B2259AF6A559}" destId="{0831CD87-C189-0B45-AE18-88B7FBEB69A6}" srcOrd="6" destOrd="0" parTransId="{6604F09B-C0ED-444B-8192-6E0B6091750C}" sibTransId="{0FD7DD87-B47D-FF48-9833-8C83E9CC0985}"/>
    <dgm:cxn modelId="{3A237108-633F-CC4E-A59C-5A2E3423B50D}" type="presOf" srcId="{C9BC176D-46E1-BE49-9F3B-F800063FD29B}" destId="{C980A88F-196D-0841-B1D1-D2F9D9F62EC5}" srcOrd="0" destOrd="0" presId="urn:microsoft.com/office/officeart/2005/8/layout/default#1"/>
    <dgm:cxn modelId="{594C2814-EDA3-1F45-A5DE-134AE0F488F3}" srcId="{DF36D0B1-63BC-F84A-A60D-B2259AF6A559}" destId="{5334740D-D64B-2643-BD35-D8265601001E}" srcOrd="4" destOrd="0" parTransId="{07349394-E397-BE42-81AE-1A6F69D7E64D}" sibTransId="{59786D22-D56A-7E45-88A5-7B4467646D60}"/>
    <dgm:cxn modelId="{99E11BB7-46D3-DF46-9396-8B95104826BF}" type="presOf" srcId="{DF36D0B1-63BC-F84A-A60D-B2259AF6A559}" destId="{FEC9CFA3-0751-B14E-8267-D63618A1161E}" srcOrd="0" destOrd="0" presId="urn:microsoft.com/office/officeart/2005/8/layout/default#1"/>
    <dgm:cxn modelId="{012BC40B-C313-2744-8008-876F9540E705}" type="presOf" srcId="{AF63E059-4108-7D49-B1BB-4A33064540E6}" destId="{EBD066F4-88A9-AD4E-B70D-A77AFB2B09BA}" srcOrd="0" destOrd="0" presId="urn:microsoft.com/office/officeart/2005/8/layout/default#1"/>
    <dgm:cxn modelId="{08D4DB1C-E8C7-1B4B-BB98-874A8339487D}" type="presOf" srcId="{D2B692A3-CC90-7545-9BA9-AB5B443C3A70}" destId="{A904581B-5C8A-3944-BFE4-D89B29EBE667}" srcOrd="0" destOrd="0" presId="urn:microsoft.com/office/officeart/2005/8/layout/default#1"/>
    <dgm:cxn modelId="{ECCA86D9-28F5-214B-841F-A1838C54C6B7}" srcId="{DF36D0B1-63BC-F84A-A60D-B2259AF6A559}" destId="{D2B692A3-CC90-7545-9BA9-AB5B443C3A70}" srcOrd="8" destOrd="0" parTransId="{0C9ED378-A974-7A4D-B36B-494FF54B72E5}" sibTransId="{452B05BB-3F22-334E-A27B-8E5054ECA85D}"/>
    <dgm:cxn modelId="{1FC5716A-D1E2-8C4B-8A5B-4941E432C09E}" type="presOf" srcId="{A3750261-0019-524B-8A54-8E73D1AFB2EC}" destId="{8509B356-3351-D141-A3FB-A14994256688}" srcOrd="0" destOrd="0" presId="urn:microsoft.com/office/officeart/2005/8/layout/default#1"/>
    <dgm:cxn modelId="{ADB662EE-6417-574B-AC26-2EEAA1C214B0}" type="presOf" srcId="{6AE06093-EF5D-A744-B236-3250072E0595}" destId="{B387BD73-D8CE-6F49-9B81-3D9BCB9714BA}" srcOrd="0" destOrd="0" presId="urn:microsoft.com/office/officeart/2005/8/layout/default#1"/>
    <dgm:cxn modelId="{F6E23172-BCAA-304E-82B9-908D981E4DAA}" srcId="{DF36D0B1-63BC-F84A-A60D-B2259AF6A559}" destId="{6AE06093-EF5D-A744-B236-3250072E0595}" srcOrd="2" destOrd="0" parTransId="{D8741818-A6C5-A044-8180-FA46FDE776F8}" sibTransId="{833A0E1F-632A-8041-87A5-989479AF9544}"/>
    <dgm:cxn modelId="{435C3FDA-30FC-DB41-AAC4-AA4B2C7EE2F3}" srcId="{DF36D0B1-63BC-F84A-A60D-B2259AF6A559}" destId="{C9BC176D-46E1-BE49-9F3B-F800063FD29B}" srcOrd="9" destOrd="0" parTransId="{3C2046C9-8BB3-BA4C-A34D-6D1DD3EEF207}" sibTransId="{931B75E4-C8AD-B443-A64C-B999E611AC7A}"/>
    <dgm:cxn modelId="{0FBFAE59-1503-1145-860C-A2EBA99F218A}" srcId="{DF36D0B1-63BC-F84A-A60D-B2259AF6A559}" destId="{8695CF15-EFDA-104B-B3F7-5474FE59CBA9}" srcOrd="10" destOrd="0" parTransId="{61890B51-B066-3240-85BB-9ADAE6E1D8AB}" sibTransId="{0DDDEEF4-7FD6-EA4E-AD92-1DA27FFDCC2D}"/>
    <dgm:cxn modelId="{C53CFF93-9C7C-ED41-8DDE-B2670516515F}" type="presOf" srcId="{5334740D-D64B-2643-BD35-D8265601001E}" destId="{51454803-2B55-E544-AA8F-072D042CE308}" srcOrd="0" destOrd="0" presId="urn:microsoft.com/office/officeart/2005/8/layout/default#1"/>
    <dgm:cxn modelId="{101843A4-64D8-944F-A5A5-960310203BBC}" srcId="{DF36D0B1-63BC-F84A-A60D-B2259AF6A559}" destId="{AF63E059-4108-7D49-B1BB-4A33064540E6}" srcOrd="5" destOrd="0" parTransId="{FEB0A590-BE3B-5C4C-BE69-41BE3468FD07}" sibTransId="{1F7F64A9-2431-2B44-9419-AC603D7CE394}"/>
    <dgm:cxn modelId="{C04CCE3F-082B-864C-94B2-8913781A2BF1}" type="presParOf" srcId="{FEC9CFA3-0751-B14E-8267-D63618A1161E}" destId="{E2DA6DF9-0962-5241-978D-4A8567D032A3}" srcOrd="0" destOrd="0" presId="urn:microsoft.com/office/officeart/2005/8/layout/default#1"/>
    <dgm:cxn modelId="{14370F9C-F209-984D-ADE1-8B50C85719A6}" type="presParOf" srcId="{FEC9CFA3-0751-B14E-8267-D63618A1161E}" destId="{6B337CD3-B93E-0840-827E-583ABB11A748}" srcOrd="1" destOrd="0" presId="urn:microsoft.com/office/officeart/2005/8/layout/default#1"/>
    <dgm:cxn modelId="{9646D136-7E03-B24E-9F4C-CACC9F1C015B}" type="presParOf" srcId="{FEC9CFA3-0751-B14E-8267-D63618A1161E}" destId="{8509B356-3351-D141-A3FB-A14994256688}" srcOrd="2" destOrd="0" presId="urn:microsoft.com/office/officeart/2005/8/layout/default#1"/>
    <dgm:cxn modelId="{E63006F5-159F-A14E-9AAF-9E2AA61D2E65}" type="presParOf" srcId="{FEC9CFA3-0751-B14E-8267-D63618A1161E}" destId="{EF332667-2A4E-EE45-AB05-AC0B43B5A8D4}" srcOrd="3" destOrd="0" presId="urn:microsoft.com/office/officeart/2005/8/layout/default#1"/>
    <dgm:cxn modelId="{C9770B69-3493-8146-BA03-6805B8F0A520}" type="presParOf" srcId="{FEC9CFA3-0751-B14E-8267-D63618A1161E}" destId="{B387BD73-D8CE-6F49-9B81-3D9BCB9714BA}" srcOrd="4" destOrd="0" presId="urn:microsoft.com/office/officeart/2005/8/layout/default#1"/>
    <dgm:cxn modelId="{DF089F33-E7D0-3146-9B74-E971AD0FD299}" type="presParOf" srcId="{FEC9CFA3-0751-B14E-8267-D63618A1161E}" destId="{1369F952-1673-F042-8846-93095F52A188}" srcOrd="5" destOrd="0" presId="urn:microsoft.com/office/officeart/2005/8/layout/default#1"/>
    <dgm:cxn modelId="{D23CA9D6-5508-5C41-850F-C9ED8EDE27F8}" type="presParOf" srcId="{FEC9CFA3-0751-B14E-8267-D63618A1161E}" destId="{5A4DB074-B99E-DC4A-806D-766C05F1C842}" srcOrd="6" destOrd="0" presId="urn:microsoft.com/office/officeart/2005/8/layout/default#1"/>
    <dgm:cxn modelId="{79EC6905-56B3-8A43-B270-D26C3C409DBE}" type="presParOf" srcId="{FEC9CFA3-0751-B14E-8267-D63618A1161E}" destId="{A62E9874-A308-2F48-83D5-33B94954915C}" srcOrd="7" destOrd="0" presId="urn:microsoft.com/office/officeart/2005/8/layout/default#1"/>
    <dgm:cxn modelId="{F9078746-026C-7847-8F20-43D9D07279A3}" type="presParOf" srcId="{FEC9CFA3-0751-B14E-8267-D63618A1161E}" destId="{51454803-2B55-E544-AA8F-072D042CE308}" srcOrd="8" destOrd="0" presId="urn:microsoft.com/office/officeart/2005/8/layout/default#1"/>
    <dgm:cxn modelId="{20EDB7E0-525A-C442-AF3F-6B6E65E4EFE8}" type="presParOf" srcId="{FEC9CFA3-0751-B14E-8267-D63618A1161E}" destId="{DE332AE6-1849-7B44-BE29-0F176B16D916}" srcOrd="9" destOrd="0" presId="urn:microsoft.com/office/officeart/2005/8/layout/default#1"/>
    <dgm:cxn modelId="{886A8790-3080-AD4B-A445-E288641AB51B}" type="presParOf" srcId="{FEC9CFA3-0751-B14E-8267-D63618A1161E}" destId="{EBD066F4-88A9-AD4E-B70D-A77AFB2B09BA}" srcOrd="10" destOrd="0" presId="urn:microsoft.com/office/officeart/2005/8/layout/default#1"/>
    <dgm:cxn modelId="{5776534C-6F56-D248-9031-2DF03EE635D8}" type="presParOf" srcId="{FEC9CFA3-0751-B14E-8267-D63618A1161E}" destId="{72CE67B2-B09C-0345-84A3-FD72E02E4BC0}" srcOrd="11" destOrd="0" presId="urn:microsoft.com/office/officeart/2005/8/layout/default#1"/>
    <dgm:cxn modelId="{E2E1369F-4D57-4C49-9203-22AF8CC6374C}" type="presParOf" srcId="{FEC9CFA3-0751-B14E-8267-D63618A1161E}" destId="{C3D9AFF5-516C-834E-A7F1-F4BE2161A15E}" srcOrd="12" destOrd="0" presId="urn:microsoft.com/office/officeart/2005/8/layout/default#1"/>
    <dgm:cxn modelId="{84094A19-06DD-A44C-BC30-DA94C872BB4E}" type="presParOf" srcId="{FEC9CFA3-0751-B14E-8267-D63618A1161E}" destId="{63DF4B70-650A-8947-9A00-3DA5BBFA9E05}" srcOrd="13" destOrd="0" presId="urn:microsoft.com/office/officeart/2005/8/layout/default#1"/>
    <dgm:cxn modelId="{B0B46D22-791E-3F42-95FC-28C6E92FADBA}" type="presParOf" srcId="{FEC9CFA3-0751-B14E-8267-D63618A1161E}" destId="{B802730D-EFBD-F546-A4D2-94346A8B8F1F}" srcOrd="14" destOrd="0" presId="urn:microsoft.com/office/officeart/2005/8/layout/default#1"/>
    <dgm:cxn modelId="{15F6F93C-42AF-5142-AAAE-ED74A9550806}" type="presParOf" srcId="{FEC9CFA3-0751-B14E-8267-D63618A1161E}" destId="{7734300E-EC01-F042-BB8F-F785E2D6261B}" srcOrd="15" destOrd="0" presId="urn:microsoft.com/office/officeart/2005/8/layout/default#1"/>
    <dgm:cxn modelId="{3357D8B1-3298-0948-8A7A-5A75A9A999FF}" type="presParOf" srcId="{FEC9CFA3-0751-B14E-8267-D63618A1161E}" destId="{A904581B-5C8A-3944-BFE4-D89B29EBE667}" srcOrd="16" destOrd="0" presId="urn:microsoft.com/office/officeart/2005/8/layout/default#1"/>
    <dgm:cxn modelId="{54B901DA-D39B-7349-AC37-36670955761E}" type="presParOf" srcId="{FEC9CFA3-0751-B14E-8267-D63618A1161E}" destId="{94060E9D-2700-2346-A536-F04357303250}" srcOrd="17" destOrd="0" presId="urn:microsoft.com/office/officeart/2005/8/layout/default#1"/>
    <dgm:cxn modelId="{3BBDBCD7-9CD4-0C4C-9838-DAE761E56B0E}" type="presParOf" srcId="{FEC9CFA3-0751-B14E-8267-D63618A1161E}" destId="{C980A88F-196D-0841-B1D1-D2F9D9F62EC5}" srcOrd="18" destOrd="0" presId="urn:microsoft.com/office/officeart/2005/8/layout/default#1"/>
    <dgm:cxn modelId="{3E5D75A4-9995-9F42-AED3-6AA96A388559}" type="presParOf" srcId="{FEC9CFA3-0751-B14E-8267-D63618A1161E}" destId="{FD5FDE46-569E-7D48-887D-2D72A3091C23}" srcOrd="19" destOrd="0" presId="urn:microsoft.com/office/officeart/2005/8/layout/default#1"/>
    <dgm:cxn modelId="{E30DEAA3-F987-8542-B6FB-8C63F8572EE7}" type="presParOf" srcId="{FEC9CFA3-0751-B14E-8267-D63618A1161E}" destId="{91D61042-93DD-0640-80D2-F88381E73956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ECE62-F6BE-4167-9DA1-D1BA12055F5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D12059-AA19-44C7-A120-5F7267DA477F}">
      <dgm:prSet phldrT="[Text]"/>
      <dgm:spPr>
        <a:xfrm>
          <a:off x="2394644" y="1460629"/>
          <a:ext cx="1306710" cy="130671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eT-Ready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Scope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1296884-1251-4823-814B-BE1F906B8D95}" type="parTrans" cxnId="{B17D2D66-32B3-47FD-8211-AEE8831746DD}">
      <dgm:prSet/>
      <dgm:spPr/>
      <dgm:t>
        <a:bodyPr/>
        <a:lstStyle/>
        <a:p>
          <a:endParaRPr lang="en-US"/>
        </a:p>
      </dgm:t>
    </dgm:pt>
    <dgm:pt modelId="{31EF9C26-9504-4401-A1B8-FF1E2E320A48}" type="sibTrans" cxnId="{B17D2D66-32B3-47FD-8211-AEE8831746DD}">
      <dgm:prSet/>
      <dgm:spPr/>
      <dgm:t>
        <a:bodyPr/>
        <a:lstStyle/>
        <a:p>
          <a:endParaRPr lang="en-US"/>
        </a:p>
      </dgm:t>
    </dgm:pt>
    <dgm:pt modelId="{ACCBA39D-0DCE-41A7-8BBD-B1B894AC744F}">
      <dgm:prSet phldrT="[Text]" custT="1"/>
      <dgm:spPr>
        <a:xfrm>
          <a:off x="2562359" y="379227"/>
          <a:ext cx="914697" cy="914697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sz="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Ecommerce</a:t>
          </a:r>
          <a:r>
            <a:rPr lang="fr-CH" sz="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fr-CH" sz="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r>
            <a:rPr lang="fr-CH" sz="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sz="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Strategy</a:t>
          </a:r>
          <a:endParaRPr lang="fr-CH" sz="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fr-CH" sz="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Formulation</a:t>
          </a:r>
          <a:endParaRPr lang="en-US" sz="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F509DF-76CA-4FC4-9360-6E5C8C7D8DBD}" type="parTrans" cxnId="{1FCB0773-4471-4AA1-969B-C87BF08DF718}">
      <dgm:prSet/>
      <dgm:spPr/>
      <dgm:t>
        <a:bodyPr/>
        <a:lstStyle/>
        <a:p>
          <a:endParaRPr lang="en-US"/>
        </a:p>
      </dgm:t>
    </dgm:pt>
    <dgm:pt modelId="{C9CADFA6-7643-413B-8FA4-82180DA6F19B}" type="sibTrans" cxnId="{1FCB0773-4471-4AA1-969B-C87BF08DF718}">
      <dgm:prSet/>
      <dgm:spPr>
        <a:xfrm>
          <a:off x="1716830" y="758073"/>
          <a:ext cx="3377349" cy="3377349"/>
        </a:xfrm>
        <a:prstGeom prst="blockArc">
          <a:avLst>
            <a:gd name="adj1" fmla="val 15391558"/>
            <a:gd name="adj2" fmla="val 18267945"/>
            <a:gd name="adj3" fmla="val 39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29B22E3-301E-417F-A15C-DE00D603CFCC}">
      <dgm:prSet phldrT="[Text]"/>
      <dgm:spPr>
        <a:xfrm>
          <a:off x="3885165" y="624295"/>
          <a:ext cx="914697" cy="914697"/>
        </a:xfrm>
        <a:prstGeom prst="ellipse">
          <a:avLst/>
        </a:prstGeom>
        <a:solidFill>
          <a:srgbClr val="ED7D31">
            <a:hueOff val="-242561"/>
            <a:satOff val="-13988"/>
            <a:lumOff val="143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ICT Infrastructure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259810-D382-4FBE-9D9A-2EF4ABDF6D6E}" type="parTrans" cxnId="{5D381A18-E8EA-4862-AA00-24FBA0332A5A}">
      <dgm:prSet/>
      <dgm:spPr/>
      <dgm:t>
        <a:bodyPr/>
        <a:lstStyle/>
        <a:p>
          <a:endParaRPr lang="en-US"/>
        </a:p>
      </dgm:t>
    </dgm:pt>
    <dgm:pt modelId="{2314727C-CC38-4DC9-AAF3-2A9CF104C7AB}" type="sibTrans" cxnId="{5D381A18-E8EA-4862-AA00-24FBA0332A5A}">
      <dgm:prSet/>
      <dgm:spPr>
        <a:xfrm>
          <a:off x="1359325" y="425310"/>
          <a:ext cx="3377349" cy="3377349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rgbClr val="ED7D31">
            <a:hueOff val="-242561"/>
            <a:satOff val="-13988"/>
            <a:lumOff val="143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07C44C2-74E9-4059-9C55-2BF04BE325CE}">
      <dgm:prSet phldrT="[Text]"/>
      <dgm:spPr>
        <a:xfrm>
          <a:off x="4204883" y="2025074"/>
          <a:ext cx="914697" cy="914697"/>
        </a:xfrm>
        <a:prstGeom prst="ellipse">
          <a:avLst/>
        </a:prstGeom>
        <a:solidFill>
          <a:srgbClr val="ED7D31">
            <a:hueOff val="-485121"/>
            <a:satOff val="-27976"/>
            <a:lumOff val="28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Payment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Solutions</a:t>
          </a:r>
        </a:p>
      </dgm:t>
    </dgm:pt>
    <dgm:pt modelId="{042C7A69-394A-4396-A371-7D10DCFB3F56}" type="parTrans" cxnId="{73654193-F292-445A-A29C-CFBCFE24E6BE}">
      <dgm:prSet/>
      <dgm:spPr/>
      <dgm:t>
        <a:bodyPr/>
        <a:lstStyle/>
        <a:p>
          <a:endParaRPr lang="en-US"/>
        </a:p>
      </dgm:t>
    </dgm:pt>
    <dgm:pt modelId="{099A093F-AC86-4BD4-AA7E-5E37028259CA}" type="sibTrans" cxnId="{73654193-F292-445A-A29C-CFBCFE24E6BE}">
      <dgm:prSet/>
      <dgm:spPr>
        <a:xfrm>
          <a:off x="1359325" y="425310"/>
          <a:ext cx="3377349" cy="3377349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rgbClr val="ED7D31">
            <a:hueOff val="-485121"/>
            <a:satOff val="-27976"/>
            <a:lumOff val="287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A2FECDD-7AE7-43B5-8085-6086272F1376}">
      <dgm:prSet phldrT="[Text]"/>
      <dgm:spPr>
        <a:xfrm>
          <a:off x="3309052" y="3148411"/>
          <a:ext cx="914697" cy="914697"/>
        </a:xfrm>
        <a:prstGeom prst="ellipse">
          <a:avLst/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Trade </a:t>
          </a:r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Logistics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Facilitation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48A0E0-D92C-459A-9827-02832BBBEFAA}" type="parTrans" cxnId="{B4C18517-9A77-4E0A-AE69-8BE7A40DEE90}">
      <dgm:prSet/>
      <dgm:spPr/>
      <dgm:t>
        <a:bodyPr/>
        <a:lstStyle/>
        <a:p>
          <a:endParaRPr lang="en-US"/>
        </a:p>
      </dgm:t>
    </dgm:pt>
    <dgm:pt modelId="{297B9FC2-9505-418B-8357-F1820743511B}" type="sibTrans" cxnId="{B4C18517-9A77-4E0A-AE69-8BE7A40DEE90}">
      <dgm:prSet/>
      <dgm:spPr>
        <a:xfrm>
          <a:off x="1359325" y="425310"/>
          <a:ext cx="3377349" cy="3377349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F52F469-D8E2-4E69-875A-706408C1B624}">
      <dgm:prSet phldrT="[Text]"/>
      <dgm:spPr>
        <a:xfrm>
          <a:off x="1872250" y="3148411"/>
          <a:ext cx="914697" cy="914697"/>
        </a:xfrm>
        <a:prstGeom prst="ellipse">
          <a:avLst/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 e-Commerce </a:t>
          </a:r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B2831F-9588-45B2-828E-0BD8B5630E02}" type="parTrans" cxnId="{979A3D34-8A09-4462-A7AB-7CD79CBDD36C}">
      <dgm:prSet/>
      <dgm:spPr/>
      <dgm:t>
        <a:bodyPr/>
        <a:lstStyle/>
        <a:p>
          <a:endParaRPr lang="en-US"/>
        </a:p>
      </dgm:t>
    </dgm:pt>
    <dgm:pt modelId="{D4507620-2BD7-4E37-A209-65083A9EDE47}" type="sibTrans" cxnId="{979A3D34-8A09-4462-A7AB-7CD79CBDD36C}">
      <dgm:prSet/>
      <dgm:spPr>
        <a:xfrm>
          <a:off x="1359325" y="425310"/>
          <a:ext cx="3377349" cy="3377349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B2D4DB9-76EB-41E8-8563-7DF685938482}">
      <dgm:prSet phldrT="[Text]"/>
      <dgm:spPr>
        <a:xfrm>
          <a:off x="976418" y="2025074"/>
          <a:ext cx="914697" cy="914697"/>
        </a:xfrm>
        <a:prstGeom prst="ellipse">
          <a:avLst/>
        </a:prstGeom>
        <a:solidFill>
          <a:srgbClr val="ED7D31">
            <a:hueOff val="-1212803"/>
            <a:satOff val="-69940"/>
            <a:lumOff val="719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Regulatory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Framework</a:t>
          </a:r>
          <a:endParaRPr lang="en-US" dirty="0" err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E6B7119-B89F-4AAD-9280-2D76745748F9}" type="parTrans" cxnId="{928CF307-9204-4C58-9806-0F709DA6D747}">
      <dgm:prSet/>
      <dgm:spPr/>
      <dgm:t>
        <a:bodyPr/>
        <a:lstStyle/>
        <a:p>
          <a:endParaRPr lang="en-US"/>
        </a:p>
      </dgm:t>
    </dgm:pt>
    <dgm:pt modelId="{D11C2E4B-5B65-4B3D-8B02-4A0B5E48F273}" type="sibTrans" cxnId="{928CF307-9204-4C58-9806-0F709DA6D747}">
      <dgm:prSet/>
      <dgm:spPr>
        <a:xfrm>
          <a:off x="1359325" y="425310"/>
          <a:ext cx="3377349" cy="3377349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rgbClr val="ED7D31">
            <a:hueOff val="-1212803"/>
            <a:satOff val="-69940"/>
            <a:lumOff val="719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674DDDE-A064-430B-B8CB-7DE48153EF93}">
      <dgm:prSet phldrT="[Text]"/>
      <dgm:spPr>
        <a:xfrm>
          <a:off x="1296137" y="624295"/>
          <a:ext cx="914697" cy="914697"/>
        </a:xfrm>
        <a:prstGeom prst="ellipse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Access to </a:t>
          </a:r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Financing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Technical</a:t>
          </a:r>
          <a:r>
            <a:rPr lang="fr-CH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Support</a:t>
          </a:r>
          <a:endParaRPr lang="en-US" dirty="0" err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CD242E-78AF-4331-B320-BFADD6386035}" type="parTrans" cxnId="{8E481938-6976-4BB7-B27B-53A86EFE14C8}">
      <dgm:prSet/>
      <dgm:spPr/>
      <dgm:t>
        <a:bodyPr/>
        <a:lstStyle/>
        <a:p>
          <a:endParaRPr lang="en-US"/>
        </a:p>
      </dgm:t>
    </dgm:pt>
    <dgm:pt modelId="{3627A5D3-9764-4AA1-9742-A95A7EE1C2DF}" type="sibTrans" cxnId="{8E481938-6976-4BB7-B27B-53A86EFE14C8}">
      <dgm:prSet/>
      <dgm:spPr>
        <a:xfrm>
          <a:off x="987699" y="767659"/>
          <a:ext cx="3377349" cy="3377349"/>
        </a:xfrm>
        <a:prstGeom prst="blockArc">
          <a:avLst>
            <a:gd name="adj1" fmla="val 14167489"/>
            <a:gd name="adj2" fmla="val 16918059"/>
            <a:gd name="adj3" fmla="val 3900"/>
          </a:avLst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4A274D7-94D2-4218-A0B0-3296A8A76979}" type="pres">
      <dgm:prSet presAssocID="{87BECE62-F6BE-4167-9DA1-D1BA12055F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DF412D-2182-4255-8FCF-A9244F987E6D}" type="pres">
      <dgm:prSet presAssocID="{35D12059-AA19-44C7-A120-5F7267DA477F}" presName="centerShape" presStyleLbl="node0" presStyleIdx="0" presStyleCnt="1"/>
      <dgm:spPr/>
    </dgm:pt>
    <dgm:pt modelId="{1CD2E630-0242-42A9-A777-BC0F9C4C8842}" type="pres">
      <dgm:prSet presAssocID="{ACCBA39D-0DCE-41A7-8BBD-B1B894AC744F}" presName="node" presStyleLbl="node1" presStyleIdx="0" presStyleCnt="7" custRadScaleRad="77169" custRadScaleInc="-7401">
        <dgm:presLayoutVars>
          <dgm:bulletEnabled val="1"/>
        </dgm:presLayoutVars>
      </dgm:prSet>
      <dgm:spPr/>
    </dgm:pt>
    <dgm:pt modelId="{7071DEBA-65F8-4970-BC85-E2B18344987A}" type="pres">
      <dgm:prSet presAssocID="{ACCBA39D-0DCE-41A7-8BBD-B1B894AC744F}" presName="dummy" presStyleCnt="0"/>
      <dgm:spPr/>
    </dgm:pt>
    <dgm:pt modelId="{528829EF-5B2D-4C91-8BD8-CB2CDCDFE42C}" type="pres">
      <dgm:prSet presAssocID="{C9CADFA6-7643-413B-8FA4-82180DA6F19B}" presName="sibTrans" presStyleLbl="sibTrans2D1" presStyleIdx="0" presStyleCnt="7"/>
      <dgm:spPr/>
    </dgm:pt>
    <dgm:pt modelId="{5889CE80-8D1B-49CB-B71C-528622A3AD05}" type="pres">
      <dgm:prSet presAssocID="{029B22E3-301E-417F-A15C-DE00D603CFCC}" presName="node" presStyleLbl="node1" presStyleIdx="1" presStyleCnt="7">
        <dgm:presLayoutVars>
          <dgm:bulletEnabled val="1"/>
        </dgm:presLayoutVars>
      </dgm:prSet>
      <dgm:spPr/>
    </dgm:pt>
    <dgm:pt modelId="{B340C2C7-F326-4B6A-B8B8-63EFBB4E087B}" type="pres">
      <dgm:prSet presAssocID="{029B22E3-301E-417F-A15C-DE00D603CFCC}" presName="dummy" presStyleCnt="0"/>
      <dgm:spPr/>
    </dgm:pt>
    <dgm:pt modelId="{0E062C00-3DE9-42B3-8769-2AA4DA3618F1}" type="pres">
      <dgm:prSet presAssocID="{2314727C-CC38-4DC9-AAF3-2A9CF104C7AB}" presName="sibTrans" presStyleLbl="sibTrans2D1" presStyleIdx="1" presStyleCnt="7"/>
      <dgm:spPr/>
    </dgm:pt>
    <dgm:pt modelId="{3FF15664-0A74-4C31-B5E7-BCEC928008C6}" type="pres">
      <dgm:prSet presAssocID="{A07C44C2-74E9-4059-9C55-2BF04BE325CE}" presName="node" presStyleLbl="node1" presStyleIdx="2" presStyleCnt="7">
        <dgm:presLayoutVars>
          <dgm:bulletEnabled val="1"/>
        </dgm:presLayoutVars>
      </dgm:prSet>
      <dgm:spPr/>
    </dgm:pt>
    <dgm:pt modelId="{2F9643BC-9B75-4F6F-BDB2-23477FC88C35}" type="pres">
      <dgm:prSet presAssocID="{A07C44C2-74E9-4059-9C55-2BF04BE325CE}" presName="dummy" presStyleCnt="0"/>
      <dgm:spPr/>
    </dgm:pt>
    <dgm:pt modelId="{F17FA3C7-357A-4FE7-8D87-362CF9AD1DF4}" type="pres">
      <dgm:prSet presAssocID="{099A093F-AC86-4BD4-AA7E-5E37028259CA}" presName="sibTrans" presStyleLbl="sibTrans2D1" presStyleIdx="2" presStyleCnt="7"/>
      <dgm:spPr/>
    </dgm:pt>
    <dgm:pt modelId="{EC356605-F5BE-443A-ABF7-77A5A4C46C42}" type="pres">
      <dgm:prSet presAssocID="{0A2FECDD-7AE7-43B5-8085-6086272F1376}" presName="node" presStyleLbl="node1" presStyleIdx="3" presStyleCnt="7">
        <dgm:presLayoutVars>
          <dgm:bulletEnabled val="1"/>
        </dgm:presLayoutVars>
      </dgm:prSet>
      <dgm:spPr/>
    </dgm:pt>
    <dgm:pt modelId="{1D00A786-D576-427D-B04E-B4E746C55750}" type="pres">
      <dgm:prSet presAssocID="{0A2FECDD-7AE7-43B5-8085-6086272F1376}" presName="dummy" presStyleCnt="0"/>
      <dgm:spPr/>
    </dgm:pt>
    <dgm:pt modelId="{FC2D2985-7AD9-4EB5-B6B9-91BFDC85CFC0}" type="pres">
      <dgm:prSet presAssocID="{297B9FC2-9505-418B-8357-F1820743511B}" presName="sibTrans" presStyleLbl="sibTrans2D1" presStyleIdx="3" presStyleCnt="7"/>
      <dgm:spPr/>
    </dgm:pt>
    <dgm:pt modelId="{F6AE93AE-4346-4A8D-8F3C-716E1B8365E2}" type="pres">
      <dgm:prSet presAssocID="{EF52F469-D8E2-4E69-875A-706408C1B624}" presName="node" presStyleLbl="node1" presStyleIdx="4" presStyleCnt="7">
        <dgm:presLayoutVars>
          <dgm:bulletEnabled val="1"/>
        </dgm:presLayoutVars>
      </dgm:prSet>
      <dgm:spPr/>
    </dgm:pt>
    <dgm:pt modelId="{573BB3E0-F5A2-42CD-8D86-793DBA87A9AE}" type="pres">
      <dgm:prSet presAssocID="{EF52F469-D8E2-4E69-875A-706408C1B624}" presName="dummy" presStyleCnt="0"/>
      <dgm:spPr/>
    </dgm:pt>
    <dgm:pt modelId="{DCF9DFFA-D023-4BDF-B087-3A27D6C759E1}" type="pres">
      <dgm:prSet presAssocID="{D4507620-2BD7-4E37-A209-65083A9EDE47}" presName="sibTrans" presStyleLbl="sibTrans2D1" presStyleIdx="4" presStyleCnt="7"/>
      <dgm:spPr/>
    </dgm:pt>
    <dgm:pt modelId="{EB01E4E0-4814-49BF-8F7D-12243BE8D0F4}" type="pres">
      <dgm:prSet presAssocID="{CB2D4DB9-76EB-41E8-8563-7DF685938482}" presName="node" presStyleLbl="node1" presStyleIdx="5" presStyleCnt="7">
        <dgm:presLayoutVars>
          <dgm:bulletEnabled val="1"/>
        </dgm:presLayoutVars>
      </dgm:prSet>
      <dgm:spPr/>
    </dgm:pt>
    <dgm:pt modelId="{8EB1DE54-4510-47DB-9A5D-71649426EF89}" type="pres">
      <dgm:prSet presAssocID="{CB2D4DB9-76EB-41E8-8563-7DF685938482}" presName="dummy" presStyleCnt="0"/>
      <dgm:spPr/>
    </dgm:pt>
    <dgm:pt modelId="{B4986FBF-CD07-4C83-B9EF-CC8E4D9E1711}" type="pres">
      <dgm:prSet presAssocID="{D11C2E4B-5B65-4B3D-8B02-4A0B5E48F273}" presName="sibTrans" presStyleLbl="sibTrans2D1" presStyleIdx="5" presStyleCnt="7"/>
      <dgm:spPr/>
    </dgm:pt>
    <dgm:pt modelId="{25795FFD-F749-491F-B48F-2F1A64E3E260}" type="pres">
      <dgm:prSet presAssocID="{2674DDDE-A064-430B-B8CB-7DE48153EF93}" presName="node" presStyleLbl="node1" presStyleIdx="6" presStyleCnt="7">
        <dgm:presLayoutVars>
          <dgm:bulletEnabled val="1"/>
        </dgm:presLayoutVars>
      </dgm:prSet>
      <dgm:spPr/>
    </dgm:pt>
    <dgm:pt modelId="{4C6D4840-15A7-4AF0-8F0F-9BDBE5502D68}" type="pres">
      <dgm:prSet presAssocID="{2674DDDE-A064-430B-B8CB-7DE48153EF93}" presName="dummy" presStyleCnt="0"/>
      <dgm:spPr/>
    </dgm:pt>
    <dgm:pt modelId="{BC76B956-BD8E-408F-9E99-146799C922C0}" type="pres">
      <dgm:prSet presAssocID="{3627A5D3-9764-4AA1-9742-A95A7EE1C2DF}" presName="sibTrans" presStyleLbl="sibTrans2D1" presStyleIdx="6" presStyleCnt="7"/>
      <dgm:spPr/>
    </dgm:pt>
  </dgm:ptLst>
  <dgm:cxnLst>
    <dgm:cxn modelId="{B4C18517-9A77-4E0A-AE69-8BE7A40DEE90}" srcId="{35D12059-AA19-44C7-A120-5F7267DA477F}" destId="{0A2FECDD-7AE7-43B5-8085-6086272F1376}" srcOrd="3" destOrd="0" parTransId="{FA48A0E0-D92C-459A-9827-02832BBBEFAA}" sibTransId="{297B9FC2-9505-418B-8357-F1820743511B}"/>
    <dgm:cxn modelId="{BA6B7918-523F-D449-BF0F-8F2D34DF194E}" type="presOf" srcId="{297B9FC2-9505-418B-8357-F1820743511B}" destId="{FC2D2985-7AD9-4EB5-B6B9-91BFDC85CFC0}" srcOrd="0" destOrd="0" presId="urn:microsoft.com/office/officeart/2005/8/layout/radial6"/>
    <dgm:cxn modelId="{049BCA47-3A35-B947-B843-2D21AFC8BDFE}" type="presOf" srcId="{87BECE62-F6BE-4167-9DA1-D1BA12055F5F}" destId="{54A274D7-94D2-4218-A0B0-3296A8A76979}" srcOrd="0" destOrd="0" presId="urn:microsoft.com/office/officeart/2005/8/layout/radial6"/>
    <dgm:cxn modelId="{804104F6-2F60-DF43-BA77-D9F4705A5943}" type="presOf" srcId="{CB2D4DB9-76EB-41E8-8563-7DF685938482}" destId="{EB01E4E0-4814-49BF-8F7D-12243BE8D0F4}" srcOrd="0" destOrd="0" presId="urn:microsoft.com/office/officeart/2005/8/layout/radial6"/>
    <dgm:cxn modelId="{9BFB4F10-BB82-244C-82E3-E0810DAB6637}" type="presOf" srcId="{099A093F-AC86-4BD4-AA7E-5E37028259CA}" destId="{F17FA3C7-357A-4FE7-8D87-362CF9AD1DF4}" srcOrd="0" destOrd="0" presId="urn:microsoft.com/office/officeart/2005/8/layout/radial6"/>
    <dgm:cxn modelId="{945E605C-5F23-D840-B3B4-49367F55ABF7}" type="presOf" srcId="{35D12059-AA19-44C7-A120-5F7267DA477F}" destId="{0FDF412D-2182-4255-8FCF-A9244F987E6D}" srcOrd="0" destOrd="0" presId="urn:microsoft.com/office/officeart/2005/8/layout/radial6"/>
    <dgm:cxn modelId="{3BD7EDB6-C7DA-394C-ABF9-B1B46BB01F3A}" type="presOf" srcId="{C9CADFA6-7643-413B-8FA4-82180DA6F19B}" destId="{528829EF-5B2D-4C91-8BD8-CB2CDCDFE42C}" srcOrd="0" destOrd="0" presId="urn:microsoft.com/office/officeart/2005/8/layout/radial6"/>
    <dgm:cxn modelId="{2E839D9C-5995-214F-803B-E65725D456F1}" type="presOf" srcId="{029B22E3-301E-417F-A15C-DE00D603CFCC}" destId="{5889CE80-8D1B-49CB-B71C-528622A3AD05}" srcOrd="0" destOrd="0" presId="urn:microsoft.com/office/officeart/2005/8/layout/radial6"/>
    <dgm:cxn modelId="{5AF60875-2835-9A4C-8549-614D28CCD100}" type="presOf" srcId="{3627A5D3-9764-4AA1-9742-A95A7EE1C2DF}" destId="{BC76B956-BD8E-408F-9E99-146799C922C0}" srcOrd="0" destOrd="0" presId="urn:microsoft.com/office/officeart/2005/8/layout/radial6"/>
    <dgm:cxn modelId="{5D381A18-E8EA-4862-AA00-24FBA0332A5A}" srcId="{35D12059-AA19-44C7-A120-5F7267DA477F}" destId="{029B22E3-301E-417F-A15C-DE00D603CFCC}" srcOrd="1" destOrd="0" parTransId="{25259810-D382-4FBE-9D9A-2EF4ABDF6D6E}" sibTransId="{2314727C-CC38-4DC9-AAF3-2A9CF104C7AB}"/>
    <dgm:cxn modelId="{928CF307-9204-4C58-9806-0F709DA6D747}" srcId="{35D12059-AA19-44C7-A120-5F7267DA477F}" destId="{CB2D4DB9-76EB-41E8-8563-7DF685938482}" srcOrd="5" destOrd="0" parTransId="{7E6B7119-B89F-4AAD-9280-2D76745748F9}" sibTransId="{D11C2E4B-5B65-4B3D-8B02-4A0B5E48F273}"/>
    <dgm:cxn modelId="{229C8C5C-2C55-1144-8F55-FF96EBEA6CF5}" type="presOf" srcId="{D4507620-2BD7-4E37-A209-65083A9EDE47}" destId="{DCF9DFFA-D023-4BDF-B087-3A27D6C759E1}" srcOrd="0" destOrd="0" presId="urn:microsoft.com/office/officeart/2005/8/layout/radial6"/>
    <dgm:cxn modelId="{9D207C7F-2293-1345-8C8E-10C4570BFFCF}" type="presOf" srcId="{2314727C-CC38-4DC9-AAF3-2A9CF104C7AB}" destId="{0E062C00-3DE9-42B3-8769-2AA4DA3618F1}" srcOrd="0" destOrd="0" presId="urn:microsoft.com/office/officeart/2005/8/layout/radial6"/>
    <dgm:cxn modelId="{82563263-9267-CB4F-80E3-3EF8EFA0F92E}" type="presOf" srcId="{0A2FECDD-7AE7-43B5-8085-6086272F1376}" destId="{EC356605-F5BE-443A-ABF7-77A5A4C46C42}" srcOrd="0" destOrd="0" presId="urn:microsoft.com/office/officeart/2005/8/layout/radial6"/>
    <dgm:cxn modelId="{979A3D34-8A09-4462-A7AB-7CD79CBDD36C}" srcId="{35D12059-AA19-44C7-A120-5F7267DA477F}" destId="{EF52F469-D8E2-4E69-875A-706408C1B624}" srcOrd="4" destOrd="0" parTransId="{02B2831F-9588-45B2-828E-0BD8B5630E02}" sibTransId="{D4507620-2BD7-4E37-A209-65083A9EDE47}"/>
    <dgm:cxn modelId="{B17D2D66-32B3-47FD-8211-AEE8831746DD}" srcId="{87BECE62-F6BE-4167-9DA1-D1BA12055F5F}" destId="{35D12059-AA19-44C7-A120-5F7267DA477F}" srcOrd="0" destOrd="0" parTransId="{D1296884-1251-4823-814B-BE1F906B8D95}" sibTransId="{31EF9C26-9504-4401-A1B8-FF1E2E320A48}"/>
    <dgm:cxn modelId="{DFD75582-581D-0547-B527-EB691C021149}" type="presOf" srcId="{A07C44C2-74E9-4059-9C55-2BF04BE325CE}" destId="{3FF15664-0A74-4C31-B5E7-BCEC928008C6}" srcOrd="0" destOrd="0" presId="urn:microsoft.com/office/officeart/2005/8/layout/radial6"/>
    <dgm:cxn modelId="{7CFAC7E4-6AA6-AA42-AE76-A95BC0B01D1F}" type="presOf" srcId="{2674DDDE-A064-430B-B8CB-7DE48153EF93}" destId="{25795FFD-F749-491F-B48F-2F1A64E3E260}" srcOrd="0" destOrd="0" presId="urn:microsoft.com/office/officeart/2005/8/layout/radial6"/>
    <dgm:cxn modelId="{73654193-F292-445A-A29C-CFBCFE24E6BE}" srcId="{35D12059-AA19-44C7-A120-5F7267DA477F}" destId="{A07C44C2-74E9-4059-9C55-2BF04BE325CE}" srcOrd="2" destOrd="0" parTransId="{042C7A69-394A-4396-A371-7D10DCFB3F56}" sibTransId="{099A093F-AC86-4BD4-AA7E-5E37028259CA}"/>
    <dgm:cxn modelId="{1FCB0773-4471-4AA1-969B-C87BF08DF718}" srcId="{35D12059-AA19-44C7-A120-5F7267DA477F}" destId="{ACCBA39D-0DCE-41A7-8BBD-B1B894AC744F}" srcOrd="0" destOrd="0" parTransId="{40F509DF-76CA-4FC4-9360-6E5C8C7D8DBD}" sibTransId="{C9CADFA6-7643-413B-8FA4-82180DA6F19B}"/>
    <dgm:cxn modelId="{6EDD9329-2F35-264A-85E7-0C7133DCC0E3}" type="presOf" srcId="{D11C2E4B-5B65-4B3D-8B02-4A0B5E48F273}" destId="{B4986FBF-CD07-4C83-B9EF-CC8E4D9E1711}" srcOrd="0" destOrd="0" presId="urn:microsoft.com/office/officeart/2005/8/layout/radial6"/>
    <dgm:cxn modelId="{CBF2DCFE-F447-464E-B489-E8EF1F463928}" type="presOf" srcId="{ACCBA39D-0DCE-41A7-8BBD-B1B894AC744F}" destId="{1CD2E630-0242-42A9-A777-BC0F9C4C8842}" srcOrd="0" destOrd="0" presId="urn:microsoft.com/office/officeart/2005/8/layout/radial6"/>
    <dgm:cxn modelId="{832D28C2-52BF-1D44-A18D-5C5870A956C4}" type="presOf" srcId="{EF52F469-D8E2-4E69-875A-706408C1B624}" destId="{F6AE93AE-4346-4A8D-8F3C-716E1B8365E2}" srcOrd="0" destOrd="0" presId="urn:microsoft.com/office/officeart/2005/8/layout/radial6"/>
    <dgm:cxn modelId="{8E481938-6976-4BB7-B27B-53A86EFE14C8}" srcId="{35D12059-AA19-44C7-A120-5F7267DA477F}" destId="{2674DDDE-A064-430B-B8CB-7DE48153EF93}" srcOrd="6" destOrd="0" parTransId="{D7CD242E-78AF-4331-B320-BFADD6386035}" sibTransId="{3627A5D3-9764-4AA1-9742-A95A7EE1C2DF}"/>
    <dgm:cxn modelId="{52401F01-E625-F941-80C3-5837C921C567}" type="presParOf" srcId="{54A274D7-94D2-4218-A0B0-3296A8A76979}" destId="{0FDF412D-2182-4255-8FCF-A9244F987E6D}" srcOrd="0" destOrd="0" presId="urn:microsoft.com/office/officeart/2005/8/layout/radial6"/>
    <dgm:cxn modelId="{85C988BB-6EC7-574A-94BB-CAFE708D3800}" type="presParOf" srcId="{54A274D7-94D2-4218-A0B0-3296A8A76979}" destId="{1CD2E630-0242-42A9-A777-BC0F9C4C8842}" srcOrd="1" destOrd="0" presId="urn:microsoft.com/office/officeart/2005/8/layout/radial6"/>
    <dgm:cxn modelId="{08632549-BC2D-044E-BFD7-56CD1438736E}" type="presParOf" srcId="{54A274D7-94D2-4218-A0B0-3296A8A76979}" destId="{7071DEBA-65F8-4970-BC85-E2B18344987A}" srcOrd="2" destOrd="0" presId="urn:microsoft.com/office/officeart/2005/8/layout/radial6"/>
    <dgm:cxn modelId="{E2FCBAEE-877E-DA4B-AE02-6CA9F22E18A4}" type="presParOf" srcId="{54A274D7-94D2-4218-A0B0-3296A8A76979}" destId="{528829EF-5B2D-4C91-8BD8-CB2CDCDFE42C}" srcOrd="3" destOrd="0" presId="urn:microsoft.com/office/officeart/2005/8/layout/radial6"/>
    <dgm:cxn modelId="{3A67E419-0FFE-3146-B901-E08838DE2C19}" type="presParOf" srcId="{54A274D7-94D2-4218-A0B0-3296A8A76979}" destId="{5889CE80-8D1B-49CB-B71C-528622A3AD05}" srcOrd="4" destOrd="0" presId="urn:microsoft.com/office/officeart/2005/8/layout/radial6"/>
    <dgm:cxn modelId="{8C63598B-C66C-EC41-9C01-8CF518BDABBB}" type="presParOf" srcId="{54A274D7-94D2-4218-A0B0-3296A8A76979}" destId="{B340C2C7-F326-4B6A-B8B8-63EFBB4E087B}" srcOrd="5" destOrd="0" presId="urn:microsoft.com/office/officeart/2005/8/layout/radial6"/>
    <dgm:cxn modelId="{3B758DA8-1F41-154C-969E-1BD2E145C142}" type="presParOf" srcId="{54A274D7-94D2-4218-A0B0-3296A8A76979}" destId="{0E062C00-3DE9-42B3-8769-2AA4DA3618F1}" srcOrd="6" destOrd="0" presId="urn:microsoft.com/office/officeart/2005/8/layout/radial6"/>
    <dgm:cxn modelId="{02527C2E-3B15-FC4F-9891-B8C7947F04AE}" type="presParOf" srcId="{54A274D7-94D2-4218-A0B0-3296A8A76979}" destId="{3FF15664-0A74-4C31-B5E7-BCEC928008C6}" srcOrd="7" destOrd="0" presId="urn:microsoft.com/office/officeart/2005/8/layout/radial6"/>
    <dgm:cxn modelId="{D1CE5568-8550-934D-BFB3-9CFE484287FD}" type="presParOf" srcId="{54A274D7-94D2-4218-A0B0-3296A8A76979}" destId="{2F9643BC-9B75-4F6F-BDB2-23477FC88C35}" srcOrd="8" destOrd="0" presId="urn:microsoft.com/office/officeart/2005/8/layout/radial6"/>
    <dgm:cxn modelId="{2A64415D-DCFE-6345-915A-79B2BD5E49C9}" type="presParOf" srcId="{54A274D7-94D2-4218-A0B0-3296A8A76979}" destId="{F17FA3C7-357A-4FE7-8D87-362CF9AD1DF4}" srcOrd="9" destOrd="0" presId="urn:microsoft.com/office/officeart/2005/8/layout/radial6"/>
    <dgm:cxn modelId="{CEC8B4B3-FFF1-C841-8E37-29D7FA87CA55}" type="presParOf" srcId="{54A274D7-94D2-4218-A0B0-3296A8A76979}" destId="{EC356605-F5BE-443A-ABF7-77A5A4C46C42}" srcOrd="10" destOrd="0" presId="urn:microsoft.com/office/officeart/2005/8/layout/radial6"/>
    <dgm:cxn modelId="{2DAD40AA-2E1C-F241-8713-04E9C33C91B9}" type="presParOf" srcId="{54A274D7-94D2-4218-A0B0-3296A8A76979}" destId="{1D00A786-D576-427D-B04E-B4E746C55750}" srcOrd="11" destOrd="0" presId="urn:microsoft.com/office/officeart/2005/8/layout/radial6"/>
    <dgm:cxn modelId="{7B8A9B6E-751A-9749-B57C-D1E4CA732F40}" type="presParOf" srcId="{54A274D7-94D2-4218-A0B0-3296A8A76979}" destId="{FC2D2985-7AD9-4EB5-B6B9-91BFDC85CFC0}" srcOrd="12" destOrd="0" presId="urn:microsoft.com/office/officeart/2005/8/layout/radial6"/>
    <dgm:cxn modelId="{946D3B17-850A-6748-AB61-8C26636FFAC9}" type="presParOf" srcId="{54A274D7-94D2-4218-A0B0-3296A8A76979}" destId="{F6AE93AE-4346-4A8D-8F3C-716E1B8365E2}" srcOrd="13" destOrd="0" presId="urn:microsoft.com/office/officeart/2005/8/layout/radial6"/>
    <dgm:cxn modelId="{31A5E892-F8F7-0845-B0A9-7F496DC44399}" type="presParOf" srcId="{54A274D7-94D2-4218-A0B0-3296A8A76979}" destId="{573BB3E0-F5A2-42CD-8D86-793DBA87A9AE}" srcOrd="14" destOrd="0" presId="urn:microsoft.com/office/officeart/2005/8/layout/radial6"/>
    <dgm:cxn modelId="{F541825F-D2EA-034D-B87C-0CEC55B62D65}" type="presParOf" srcId="{54A274D7-94D2-4218-A0B0-3296A8A76979}" destId="{DCF9DFFA-D023-4BDF-B087-3A27D6C759E1}" srcOrd="15" destOrd="0" presId="urn:microsoft.com/office/officeart/2005/8/layout/radial6"/>
    <dgm:cxn modelId="{7BA9D68E-0100-7B45-BFBB-FCAFFCD179E1}" type="presParOf" srcId="{54A274D7-94D2-4218-A0B0-3296A8A76979}" destId="{EB01E4E0-4814-49BF-8F7D-12243BE8D0F4}" srcOrd="16" destOrd="0" presId="urn:microsoft.com/office/officeart/2005/8/layout/radial6"/>
    <dgm:cxn modelId="{BA5438D3-8AB0-5F48-ABED-3F644F915401}" type="presParOf" srcId="{54A274D7-94D2-4218-A0B0-3296A8A76979}" destId="{8EB1DE54-4510-47DB-9A5D-71649426EF89}" srcOrd="17" destOrd="0" presId="urn:microsoft.com/office/officeart/2005/8/layout/radial6"/>
    <dgm:cxn modelId="{334320DA-2B2B-DC44-A831-00D6BE750081}" type="presParOf" srcId="{54A274D7-94D2-4218-A0B0-3296A8A76979}" destId="{B4986FBF-CD07-4C83-B9EF-CC8E4D9E1711}" srcOrd="18" destOrd="0" presId="urn:microsoft.com/office/officeart/2005/8/layout/radial6"/>
    <dgm:cxn modelId="{BC1FF228-573A-664F-AD80-AF7C2AD29325}" type="presParOf" srcId="{54A274D7-94D2-4218-A0B0-3296A8A76979}" destId="{25795FFD-F749-491F-B48F-2F1A64E3E260}" srcOrd="19" destOrd="0" presId="urn:microsoft.com/office/officeart/2005/8/layout/radial6"/>
    <dgm:cxn modelId="{46356FE7-422F-AF43-8B82-0626EB63D2A5}" type="presParOf" srcId="{54A274D7-94D2-4218-A0B0-3296A8A76979}" destId="{4C6D4840-15A7-4AF0-8F0F-9BDBE5502D68}" srcOrd="20" destOrd="0" presId="urn:microsoft.com/office/officeart/2005/8/layout/radial6"/>
    <dgm:cxn modelId="{D8862E8C-51CC-8947-B591-85DAD4BC5AF3}" type="presParOf" srcId="{54A274D7-94D2-4218-A0B0-3296A8A76979}" destId="{BC76B956-BD8E-408F-9E99-146799C922C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6DF9-0962-5241-978D-4A8567D032A3}">
      <dsp:nvSpPr>
        <dsp:cNvPr id="0" name=""/>
        <dsp:cNvSpPr/>
      </dsp:nvSpPr>
      <dsp:spPr>
        <a:xfrm>
          <a:off x="0" y="75616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Ministries + Technical Agencies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0" y="75616"/>
        <a:ext cx="1050817" cy="630490"/>
      </dsp:txXfrm>
    </dsp:sp>
    <dsp:sp modelId="{8509B356-3351-D141-A3FB-A14994256688}">
      <dsp:nvSpPr>
        <dsp:cNvPr id="0" name=""/>
        <dsp:cNvSpPr/>
      </dsp:nvSpPr>
      <dsp:spPr>
        <a:xfrm>
          <a:off x="1155899" y="75616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Commercial Banks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1155899" y="75616"/>
        <a:ext cx="1050817" cy="630490"/>
      </dsp:txXfrm>
    </dsp:sp>
    <dsp:sp modelId="{B387BD73-D8CE-6F49-9B81-3D9BCB9714BA}">
      <dsp:nvSpPr>
        <dsp:cNvPr id="0" name=""/>
        <dsp:cNvSpPr/>
      </dsp:nvSpPr>
      <dsp:spPr>
        <a:xfrm>
          <a:off x="2311798" y="75616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E-Commerce </a:t>
          </a:r>
          <a:r>
            <a:rPr lang="fr-CH" sz="800" kern="1200" dirty="0" err="1">
              <a:solidFill>
                <a:srgbClr val="000000"/>
              </a:solidFill>
            </a:rPr>
            <a:t>firms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2311798" y="75616"/>
        <a:ext cx="1050817" cy="630490"/>
      </dsp:txXfrm>
    </dsp:sp>
    <dsp:sp modelId="{5A4DB074-B99E-DC4A-806D-766C05F1C842}">
      <dsp:nvSpPr>
        <dsp:cNvPr id="0" name=""/>
        <dsp:cNvSpPr/>
      </dsp:nvSpPr>
      <dsp:spPr>
        <a:xfrm>
          <a:off x="0" y="811188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Regulatory authorities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0" y="811188"/>
        <a:ext cx="1050817" cy="630490"/>
      </dsp:txXfrm>
    </dsp:sp>
    <dsp:sp modelId="{51454803-2B55-E544-AA8F-072D042CE308}">
      <dsp:nvSpPr>
        <dsp:cNvPr id="0" name=""/>
        <dsp:cNvSpPr/>
      </dsp:nvSpPr>
      <dsp:spPr>
        <a:xfrm>
          <a:off x="1155899" y="811188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Postal Services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1155899" y="811188"/>
        <a:ext cx="1050817" cy="630490"/>
      </dsp:txXfrm>
    </dsp:sp>
    <dsp:sp modelId="{EBD066F4-88A9-AD4E-B70D-A77AFB2B09BA}">
      <dsp:nvSpPr>
        <dsp:cNvPr id="0" name=""/>
        <dsp:cNvSpPr/>
      </dsp:nvSpPr>
      <dsp:spPr>
        <a:xfrm>
          <a:off x="2311798" y="811188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 err="1">
              <a:solidFill>
                <a:srgbClr val="000000"/>
              </a:solidFill>
            </a:rPr>
            <a:t>Consumers</a:t>
          </a:r>
          <a:r>
            <a:rPr lang="fr-CH" sz="800" kern="1200" dirty="0">
              <a:solidFill>
                <a:srgbClr val="000000"/>
              </a:solidFill>
            </a:rPr>
            <a:t> 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2311798" y="811188"/>
        <a:ext cx="1050817" cy="630490"/>
      </dsp:txXfrm>
    </dsp:sp>
    <dsp:sp modelId="{C3D9AFF5-516C-834E-A7F1-F4BE2161A15E}">
      <dsp:nvSpPr>
        <dsp:cNvPr id="0" name=""/>
        <dsp:cNvSpPr/>
      </dsp:nvSpPr>
      <dsp:spPr>
        <a:xfrm>
          <a:off x="0" y="1546760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Universities and Certificate level training course providers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0" y="1546760"/>
        <a:ext cx="1050817" cy="630490"/>
      </dsp:txXfrm>
    </dsp:sp>
    <dsp:sp modelId="{B802730D-EFBD-F546-A4D2-94346A8B8F1F}">
      <dsp:nvSpPr>
        <dsp:cNvPr id="0" name=""/>
        <dsp:cNvSpPr/>
      </dsp:nvSpPr>
      <dsp:spPr>
        <a:xfrm>
          <a:off x="1155899" y="1546760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Logistics Services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1155899" y="1546760"/>
        <a:ext cx="1050817" cy="630490"/>
      </dsp:txXfrm>
    </dsp:sp>
    <dsp:sp modelId="{A904581B-5C8A-3944-BFE4-D89B29EBE667}">
      <dsp:nvSpPr>
        <dsp:cNvPr id="0" name=""/>
        <dsp:cNvSpPr/>
      </dsp:nvSpPr>
      <dsp:spPr>
        <a:xfrm>
          <a:off x="2311798" y="1546760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rgbClr val="000000"/>
              </a:solidFill>
            </a:rPr>
            <a:t>Telecommunication firms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2311798" y="1546760"/>
        <a:ext cx="1050817" cy="630490"/>
      </dsp:txXfrm>
    </dsp:sp>
    <dsp:sp modelId="{C980A88F-196D-0841-B1D1-D2F9D9F62EC5}">
      <dsp:nvSpPr>
        <dsp:cNvPr id="0" name=""/>
        <dsp:cNvSpPr/>
      </dsp:nvSpPr>
      <dsp:spPr>
        <a:xfrm>
          <a:off x="577949" y="2282333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000000"/>
              </a:solidFill>
            </a:rPr>
            <a:t>Customs</a:t>
          </a:r>
        </a:p>
      </dsp:txBody>
      <dsp:txXfrm>
        <a:off x="577949" y="2282333"/>
        <a:ext cx="1050817" cy="630490"/>
      </dsp:txXfrm>
    </dsp:sp>
    <dsp:sp modelId="{91D61042-93DD-0640-80D2-F88381E73956}">
      <dsp:nvSpPr>
        <dsp:cNvPr id="0" name=""/>
        <dsp:cNvSpPr/>
      </dsp:nvSpPr>
      <dsp:spPr>
        <a:xfrm>
          <a:off x="1733848" y="2282333"/>
          <a:ext cx="1050817" cy="630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000000"/>
              </a:solidFill>
            </a:rPr>
            <a:t>ICT Service Providers</a:t>
          </a:r>
        </a:p>
      </dsp:txBody>
      <dsp:txXfrm>
        <a:off x="1733848" y="2282333"/>
        <a:ext cx="1050817" cy="630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B956-BD8E-408F-9E99-146799C922C0}">
      <dsp:nvSpPr>
        <dsp:cNvPr id="0" name=""/>
        <dsp:cNvSpPr/>
      </dsp:nvSpPr>
      <dsp:spPr>
        <a:xfrm>
          <a:off x="987699" y="767659"/>
          <a:ext cx="3377349" cy="3377349"/>
        </a:xfrm>
        <a:prstGeom prst="blockArc">
          <a:avLst>
            <a:gd name="adj1" fmla="val 14167489"/>
            <a:gd name="adj2" fmla="val 16918059"/>
            <a:gd name="adj3" fmla="val 3900"/>
          </a:avLst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6FBF-CD07-4C83-B9EF-CC8E4D9E1711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rgbClr val="ED7D31">
            <a:hueOff val="-1212803"/>
            <a:satOff val="-69940"/>
            <a:lumOff val="719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9DFFA-D023-4BDF-B087-3A27D6C759E1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D2985-7AD9-4EB5-B6B9-91BFDC85CFC0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FA3C7-357A-4FE7-8D87-362CF9AD1DF4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rgbClr val="ED7D31">
            <a:hueOff val="-485121"/>
            <a:satOff val="-27976"/>
            <a:lumOff val="287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62C00-3DE9-42B3-8769-2AA4DA3618F1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rgbClr val="ED7D31">
            <a:hueOff val="-242561"/>
            <a:satOff val="-13988"/>
            <a:lumOff val="143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829EF-5B2D-4C91-8BD8-CB2CDCDFE42C}">
      <dsp:nvSpPr>
        <dsp:cNvPr id="0" name=""/>
        <dsp:cNvSpPr/>
      </dsp:nvSpPr>
      <dsp:spPr>
        <a:xfrm>
          <a:off x="1716830" y="758073"/>
          <a:ext cx="3377349" cy="3377349"/>
        </a:xfrm>
        <a:prstGeom prst="blockArc">
          <a:avLst>
            <a:gd name="adj1" fmla="val 15391558"/>
            <a:gd name="adj2" fmla="val 18267945"/>
            <a:gd name="adj3" fmla="val 39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412D-2182-4255-8FCF-A9244F987E6D}">
      <dsp:nvSpPr>
        <dsp:cNvPr id="0" name=""/>
        <dsp:cNvSpPr/>
      </dsp:nvSpPr>
      <dsp:spPr>
        <a:xfrm>
          <a:off x="2394644" y="1460629"/>
          <a:ext cx="1306710" cy="130671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eT-Ready</a:t>
          </a:r>
          <a:r>
            <a:rPr lang="fr-CH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Scope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86007" y="1651992"/>
        <a:ext cx="923984" cy="923984"/>
      </dsp:txXfrm>
    </dsp:sp>
    <dsp:sp modelId="{1CD2E630-0242-42A9-A777-BC0F9C4C8842}">
      <dsp:nvSpPr>
        <dsp:cNvPr id="0" name=""/>
        <dsp:cNvSpPr/>
      </dsp:nvSpPr>
      <dsp:spPr>
        <a:xfrm>
          <a:off x="2562359" y="379227"/>
          <a:ext cx="914697" cy="914697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Ecommerce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Strategy</a:t>
          </a:r>
          <a:endParaRPr lang="fr-CH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Formulation</a:t>
          </a: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96313" y="513181"/>
        <a:ext cx="646789" cy="646789"/>
      </dsp:txXfrm>
    </dsp:sp>
    <dsp:sp modelId="{5889CE80-8D1B-49CB-B71C-528622A3AD05}">
      <dsp:nvSpPr>
        <dsp:cNvPr id="0" name=""/>
        <dsp:cNvSpPr/>
      </dsp:nvSpPr>
      <dsp:spPr>
        <a:xfrm>
          <a:off x="3885165" y="624295"/>
          <a:ext cx="914697" cy="914697"/>
        </a:xfrm>
        <a:prstGeom prst="ellipse">
          <a:avLst/>
        </a:prstGeom>
        <a:solidFill>
          <a:srgbClr val="ED7D31">
            <a:hueOff val="-242561"/>
            <a:satOff val="-13988"/>
            <a:lumOff val="143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ICT Infrastructure</a:t>
          </a: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19119" y="758249"/>
        <a:ext cx="646789" cy="646789"/>
      </dsp:txXfrm>
    </dsp:sp>
    <dsp:sp modelId="{3FF15664-0A74-4C31-B5E7-BCEC928008C6}">
      <dsp:nvSpPr>
        <dsp:cNvPr id="0" name=""/>
        <dsp:cNvSpPr/>
      </dsp:nvSpPr>
      <dsp:spPr>
        <a:xfrm>
          <a:off x="4204883" y="2025074"/>
          <a:ext cx="914697" cy="914697"/>
        </a:xfrm>
        <a:prstGeom prst="ellipse">
          <a:avLst/>
        </a:prstGeom>
        <a:solidFill>
          <a:srgbClr val="ED7D31">
            <a:hueOff val="-485121"/>
            <a:satOff val="-27976"/>
            <a:lumOff val="28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Payment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Solutions</a:t>
          </a:r>
        </a:p>
      </dsp:txBody>
      <dsp:txXfrm>
        <a:off x="4338837" y="2159028"/>
        <a:ext cx="646789" cy="646789"/>
      </dsp:txXfrm>
    </dsp:sp>
    <dsp:sp modelId="{EC356605-F5BE-443A-ABF7-77A5A4C46C42}">
      <dsp:nvSpPr>
        <dsp:cNvPr id="0" name=""/>
        <dsp:cNvSpPr/>
      </dsp:nvSpPr>
      <dsp:spPr>
        <a:xfrm>
          <a:off x="3309052" y="3148411"/>
          <a:ext cx="914697" cy="914697"/>
        </a:xfrm>
        <a:prstGeom prst="ellipse">
          <a:avLst/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Trade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Logistics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Facilitation</a:t>
          </a: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43006" y="3282365"/>
        <a:ext cx="646789" cy="646789"/>
      </dsp:txXfrm>
    </dsp:sp>
    <dsp:sp modelId="{F6AE93AE-4346-4A8D-8F3C-716E1B8365E2}">
      <dsp:nvSpPr>
        <dsp:cNvPr id="0" name=""/>
        <dsp:cNvSpPr/>
      </dsp:nvSpPr>
      <dsp:spPr>
        <a:xfrm>
          <a:off x="1872250" y="3148411"/>
          <a:ext cx="914697" cy="914697"/>
        </a:xfrm>
        <a:prstGeom prst="ellipse">
          <a:avLst/>
        </a:prstGeom>
        <a:solidFill>
          <a:srgbClr val="ED7D31">
            <a:hueOff val="-970242"/>
            <a:satOff val="-55952"/>
            <a:lumOff val="57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 e-Commerce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</a:t>
          </a: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06204" y="3282365"/>
        <a:ext cx="646789" cy="646789"/>
      </dsp:txXfrm>
    </dsp:sp>
    <dsp:sp modelId="{EB01E4E0-4814-49BF-8F7D-12243BE8D0F4}">
      <dsp:nvSpPr>
        <dsp:cNvPr id="0" name=""/>
        <dsp:cNvSpPr/>
      </dsp:nvSpPr>
      <dsp:spPr>
        <a:xfrm>
          <a:off x="976418" y="2025074"/>
          <a:ext cx="914697" cy="914697"/>
        </a:xfrm>
        <a:prstGeom prst="ellipse">
          <a:avLst/>
        </a:prstGeom>
        <a:solidFill>
          <a:srgbClr val="ED7D31">
            <a:hueOff val="-1212803"/>
            <a:satOff val="-69940"/>
            <a:lumOff val="719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Regulatory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Framework</a:t>
          </a:r>
          <a:endParaRPr lang="en-US" sz="800" kern="1200" dirty="0" err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10372" y="2159028"/>
        <a:ext cx="646789" cy="646789"/>
      </dsp:txXfrm>
    </dsp:sp>
    <dsp:sp modelId="{25795FFD-F749-491F-B48F-2F1A64E3E260}">
      <dsp:nvSpPr>
        <dsp:cNvPr id="0" name=""/>
        <dsp:cNvSpPr/>
      </dsp:nvSpPr>
      <dsp:spPr>
        <a:xfrm>
          <a:off x="1296137" y="624295"/>
          <a:ext cx="914697" cy="914697"/>
        </a:xfrm>
        <a:prstGeom prst="ellipse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Access to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Financing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fr-CH" sz="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Technical</a:t>
          </a:r>
          <a:r>
            <a:rPr lang="fr-CH" sz="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Support</a:t>
          </a:r>
          <a:endParaRPr lang="en-US" sz="800" kern="1200" dirty="0" err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30091" y="758249"/>
        <a:ext cx="646789" cy="64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9BEF574-A8D8-4FDB-BA42-A43664E5E0C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EA00E2F-8287-4563-8797-56DF3B38CD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BA5A0E4-72F4-4B13-B914-C0151D219C58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BF9B2D7-0D6D-445A-9811-2A7A4D9C17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  <a:ln/>
          <a:extLst/>
        </p:spPr>
      </p:sp>
      <p:sp>
        <p:nvSpPr>
          <p:cNvPr id="1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8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F9DAB-D20F-4AD0-A6C4-1D3376748D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1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EAAB-A93B-4E37-97D1-4462484533A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3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0FBA-8DA2-4334-9C31-F6DA4B420CD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177F2-3945-4565-A738-24603DE4D06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2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B01BA4-EC3D-466D-8111-FD98F9986087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447B5D-CC12-4BD9-BAD3-C0ADBBDEBFCA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7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FDF74B-33A8-42BE-AAFC-897138E45BA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3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0E8A7C-589E-44EE-93CF-B9E6D8299C5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2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E751FC-50BD-4A51-B01E-6926B1E0FBDA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3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756AA-E21B-491B-9E21-0C93B9B0970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2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28CBE2-8793-4717-B4AB-68017CE62EF6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E82DE-0ABB-4FEF-B9F1-5B5DD25D4A0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33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B54559-C7C1-4C98-9068-77A5DD661896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0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198C8-1C4A-4EBE-AEEE-F1444C4258D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2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86FBD-2AC4-4313-B080-5C0A0002C15E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2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B0C82-02BD-4E4A-95C9-1EB0A5F07E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5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C722D-1F30-4C5F-833F-447EEA15766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2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F9DAB-D20F-4AD0-A6C4-1D3376748D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78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E82DE-0ABB-4FEF-B9F1-5B5DD25D4A0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10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02D-D24C-4128-89F5-0E199555669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ABBA-9448-4742-B172-3087E299AF6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06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5A727-EE99-40F2-B691-615090A55E3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02D-D24C-4128-89F5-0E199555669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7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37160-3D91-4812-82E1-95F9E992DA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30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5CBFD-B145-45B7-9516-3EB19A886009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40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FA720-D907-480C-B9BE-230E584B52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39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B06C-4AF5-48D0-801E-5000289E18E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80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EAAB-A93B-4E37-97D1-4462484533A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0FBA-8DA2-4334-9C31-F6DA4B420CD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82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177F2-3945-4565-A738-24603DE4D06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52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16AE-5E25-47A4-894C-2AC3BBC11B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473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05596-D7ED-4D2D-B623-EDE17B22EC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585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71B0-F7EA-4B8F-BA73-F55B1D6224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ABBA-9448-4742-B172-3087E299AF6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3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C20C7-248B-42DC-BD44-5AC63C54A5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638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AEDC-CCD3-4255-A0E5-DA7871C99A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076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C6CAF-A0C1-4437-8BAE-4ABB88B7DA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899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E6CD2-D531-42EA-84D0-0823CC1AD7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2210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33D1-920F-4ED4-BA0A-19DF043C17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8855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98CD6-A985-48CD-9943-770DF92847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685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7683-E3BD-44C8-9D15-048F6971CE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522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34164-3DCC-4F6A-8F2E-C87D77FB26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670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B173D-4B52-449B-85D2-A0D5F3E2A5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031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F9DAB-D20F-4AD0-A6C4-1D3376748D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7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5A727-EE99-40F2-B691-615090A55E3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81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4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E82DE-0ABB-4FEF-B9F1-5B5DD25D4A0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7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02D-D24C-4128-89F5-0E199555669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45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2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2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ABBA-9448-4742-B172-3087E299AF6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5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5A727-EE99-40F2-B691-615090A55E3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05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37160-3D91-4812-82E1-95F9E992DA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95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5CBFD-B145-45B7-9516-3EB19A886009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32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FA720-D907-480C-B9BE-230E584B52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65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B06C-4AF5-48D0-801E-5000289E18E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36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EAAB-A93B-4E37-97D1-4462484533A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45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0FBA-8DA2-4334-9C31-F6DA4B420CD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7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37160-3D91-4812-82E1-95F9E992DA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81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177F2-3945-4565-A738-24603DE4D06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2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F9DAB-D20F-4AD0-A6C4-1D3376748D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58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5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E82DE-0ABB-4FEF-B9F1-5B5DD25D4A0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50"/>
            </a:lvl2pPr>
            <a:lvl3pPr marL="514350" indent="0">
              <a:buNone/>
              <a:defRPr sz="900"/>
            </a:lvl3pPr>
            <a:lvl4pPr marL="771525" indent="0">
              <a:buNone/>
              <a:defRPr sz="825"/>
            </a:lvl4pPr>
            <a:lvl5pPr marL="1028700" indent="0">
              <a:buNone/>
              <a:defRPr sz="825"/>
            </a:lvl5pPr>
            <a:lvl6pPr marL="1285875" indent="0">
              <a:buNone/>
              <a:defRPr sz="825"/>
            </a:lvl6pPr>
            <a:lvl7pPr marL="1543050" indent="0">
              <a:buNone/>
              <a:defRPr sz="825"/>
            </a:lvl7pPr>
            <a:lvl8pPr marL="1800225" indent="0">
              <a:buNone/>
              <a:defRPr sz="825"/>
            </a:lvl8pPr>
            <a:lvl9pPr marL="2057400" indent="0">
              <a:buNone/>
              <a:defRPr sz="8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02D-D24C-4128-89F5-0E199555669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91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3"/>
            <a:ext cx="4038600" cy="3777283"/>
          </a:xfrm>
        </p:spPr>
        <p:txBody>
          <a:bodyPr/>
          <a:lstStyle>
            <a:lvl1pPr>
              <a:defRPr sz="1350">
                <a:latin typeface="Calibri" pitchFamily="34" charset="0"/>
                <a:cs typeface="Calibri" pitchFamily="34" charset="0"/>
              </a:defRPr>
            </a:lvl1pPr>
            <a:lvl2pPr>
              <a:defRPr sz="1125">
                <a:latin typeface="Calibri" pitchFamily="34" charset="0"/>
                <a:cs typeface="Calibri" pitchFamily="34" charset="0"/>
              </a:defRPr>
            </a:lvl2pPr>
            <a:lvl3pPr>
              <a:defRPr sz="1050">
                <a:latin typeface="Calibri" pitchFamily="34" charset="0"/>
                <a:cs typeface="Calibri" pitchFamily="34" charset="0"/>
              </a:defRPr>
            </a:lvl3pPr>
            <a:lvl4pPr>
              <a:defRPr sz="900">
                <a:latin typeface="Calibri" pitchFamily="34" charset="0"/>
                <a:cs typeface="Calibri" pitchFamily="34" charset="0"/>
              </a:defRPr>
            </a:lvl4pPr>
            <a:lvl5pPr>
              <a:defRPr sz="900">
                <a:latin typeface="Calibri" pitchFamily="34" charset="0"/>
                <a:cs typeface="Calibri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3"/>
            <a:ext cx="4038600" cy="3777283"/>
          </a:xfrm>
        </p:spPr>
        <p:txBody>
          <a:bodyPr/>
          <a:lstStyle>
            <a:lvl1pPr>
              <a:defRPr sz="1350">
                <a:latin typeface="Calibri" pitchFamily="34" charset="0"/>
                <a:cs typeface="Calibri" pitchFamily="34" charset="0"/>
              </a:defRPr>
            </a:lvl1pPr>
            <a:lvl2pPr>
              <a:defRPr sz="1125">
                <a:latin typeface="Calibri" pitchFamily="34" charset="0"/>
                <a:cs typeface="Calibri" pitchFamily="34" charset="0"/>
              </a:defRPr>
            </a:lvl2pPr>
            <a:lvl3pPr>
              <a:defRPr sz="1050">
                <a:latin typeface="Calibri" pitchFamily="34" charset="0"/>
                <a:cs typeface="Calibri" pitchFamily="34" charset="0"/>
              </a:defRPr>
            </a:lvl3pPr>
            <a:lvl4pPr>
              <a:defRPr sz="900">
                <a:latin typeface="Calibri" pitchFamily="34" charset="0"/>
                <a:cs typeface="Calibri" pitchFamily="34" charset="0"/>
              </a:defRPr>
            </a:lvl4pPr>
            <a:lvl5pPr>
              <a:defRPr sz="900">
                <a:latin typeface="Calibri" pitchFamily="34" charset="0"/>
                <a:cs typeface="Calibri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ABBA-9448-4742-B172-3087E299AF6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5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5A727-EE99-40F2-B691-615090A55E3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78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37160-3D91-4812-82E1-95F9E992DA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70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5CBFD-B145-45B7-9516-3EB19A886009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FA720-D907-480C-B9BE-230E584B52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91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B06C-4AF5-48D0-801E-5000289E18E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6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5CBFD-B145-45B7-9516-3EB19A886009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993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EAAB-A93B-4E37-97D1-4462484533A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17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0FBA-8DA2-4334-9C31-F6DA4B420CD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17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177F2-3945-4565-A738-24603DE4D06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2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AF9DAB-D20F-4AD0-A6C4-1D3376748D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7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209331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E82DE-0ABB-4FEF-B9F1-5B5DD25D4A01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6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B002D-D24C-4128-89F5-0E199555669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0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1"/>
            <a:ext cx="4038600" cy="3777283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ABBA-9448-4742-B172-3087E299AF6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01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5A727-EE99-40F2-B691-615090A55E3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1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37160-3D91-4812-82E1-95F9E992DAB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35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B5CBFD-B145-45B7-9516-3EB19A886009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4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FA720-D907-480C-B9BE-230E584B52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57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FA720-D907-480C-B9BE-230E584B52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60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B06C-4AF5-48D0-801E-5000289E18E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73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EAAB-A93B-4E37-97D1-4462484533A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95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0FBA-8DA2-4334-9C31-F6DA4B420CDC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51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177F2-3945-4565-A738-24603DE4D06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B06C-4AF5-48D0-801E-5000289E18EB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794F1-2A5B-4584-BCFE-B80A6AAA79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4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E7DDC-9B29-42F3-811E-E5EBFFF16B7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794F1-2A5B-4584-BCFE-B80A6AAA79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9E594357-8846-42EC-A52C-C34AEAA534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65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794F1-2A5B-4584-BCFE-B80A6AAA79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65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65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82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794F1-2A5B-4584-BCFE-B80A6AAA79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5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257175"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514350"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771525"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028700" algn="l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35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275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275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125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125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414463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125">
          <a:solidFill>
            <a:schemeClr val="tx1"/>
          </a:solidFill>
          <a:latin typeface="+mn-lt"/>
          <a:ea typeface="Arial" charset="0"/>
          <a:cs typeface="+mn-cs"/>
        </a:defRPr>
      </a:lvl6pPr>
      <a:lvl7pPr marL="1671638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125">
          <a:solidFill>
            <a:schemeClr val="tx1"/>
          </a:solidFill>
          <a:latin typeface="+mn-lt"/>
          <a:ea typeface="Arial" charset="0"/>
          <a:cs typeface="+mn-cs"/>
        </a:defRPr>
      </a:lvl7pPr>
      <a:lvl8pPr marL="1928813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125">
          <a:solidFill>
            <a:schemeClr val="tx1"/>
          </a:solidFill>
          <a:latin typeface="+mn-lt"/>
          <a:ea typeface="Arial" charset="0"/>
          <a:cs typeface="+mn-cs"/>
        </a:defRPr>
      </a:lvl8pPr>
      <a:lvl9pPr marL="2185988" indent="-128588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125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794F1-2A5B-4584-BCFE-B80A6AAA794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807402" y="56439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pitchFamily="34" charset="-128"/>
          <a:cs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4F91CD"/>
          </a:solidFill>
          <a:latin typeface="Eurostile LT Std Bold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17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057" y="2455671"/>
            <a:ext cx="6489286" cy="2663825"/>
          </a:xfrm>
        </p:spPr>
        <p:txBody>
          <a:bodyPr/>
          <a:lstStyle/>
          <a:p>
            <a:pPr algn="ctr">
              <a:defRPr/>
            </a:pPr>
            <a:r>
              <a:rPr lang="fr-CH" sz="1800" dirty="0"/>
              <a:t>SESSION 2:  Rapid eTrade Readiness Assessments </a:t>
            </a:r>
            <a:br>
              <a:rPr lang="fr-CH" sz="1800" dirty="0"/>
            </a:br>
            <a:r>
              <a:rPr lang="fr-CH" sz="1800" dirty="0"/>
              <a:t>(eT-Ready): </a:t>
            </a:r>
            <a:br>
              <a:rPr lang="fr-CH" sz="1800" dirty="0"/>
            </a:br>
            <a:r>
              <a:rPr lang="fr-CH" sz="1800" dirty="0"/>
              <a:t>Helping countries take steps towards increased readiness to engage in and benefit from E-commerce</a:t>
            </a:r>
            <a:br>
              <a:rPr lang="en-US" altLang="en-US" sz="1800" b="0" i="1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1800" b="0" i="1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1800" b="0" i="1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2000" i="1" dirty="0" err="1">
                <a:latin typeface="Eurostile LT Std" pitchFamily="34" charset="0"/>
                <a:ea typeface="SimSun" pitchFamily="2" charset="-122"/>
              </a:rPr>
              <a:t>Rahul</a:t>
            </a:r>
            <a:r>
              <a:rPr lang="en-US" altLang="en-US" sz="2000" i="1" dirty="0">
                <a:latin typeface="Eurostile LT Std" pitchFamily="34" charset="0"/>
                <a:ea typeface="SimSun" pitchFamily="2" charset="-122"/>
              </a:rPr>
              <a:t> </a:t>
            </a:r>
            <a:r>
              <a:rPr lang="en-US" altLang="en-US" sz="2000" i="1" dirty="0" err="1">
                <a:latin typeface="Eurostile LT Std" pitchFamily="34" charset="0"/>
                <a:ea typeface="SimSun" pitchFamily="2" charset="-122"/>
              </a:rPr>
              <a:t>Bhatnagar</a:t>
            </a:r>
            <a:br>
              <a:rPr lang="en-US" altLang="en-US" sz="2000" i="1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900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1800" b="0" dirty="0" err="1">
                <a:latin typeface="Eurostile LT Std" pitchFamily="34" charset="0"/>
                <a:ea typeface="SimSun" pitchFamily="2" charset="-122"/>
              </a:rPr>
              <a:t>Programme</a:t>
            </a:r>
            <a:r>
              <a:rPr lang="en-US" altLang="en-US" sz="1800" b="0" dirty="0">
                <a:latin typeface="Eurostile LT Std" pitchFamily="34" charset="0"/>
                <a:ea typeface="SimSun" pitchFamily="2" charset="-122"/>
              </a:rPr>
              <a:t> Management Officer, ICT Policy Section</a:t>
            </a:r>
            <a:br>
              <a:rPr lang="en-US" altLang="en-US" sz="1800" b="0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1800" b="0" dirty="0">
                <a:latin typeface="Eurostile LT Std" pitchFamily="34" charset="0"/>
                <a:ea typeface="SimSun" pitchFamily="2" charset="-122"/>
              </a:rPr>
              <a:t> Science, Technology and ICT Branch</a:t>
            </a:r>
            <a:br>
              <a:rPr lang="en-US" altLang="en-US" sz="1800" b="0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1800" b="0" dirty="0">
                <a:latin typeface="Eurostile LT Std" pitchFamily="34" charset="0"/>
                <a:ea typeface="SimSun" pitchFamily="2" charset="-122"/>
              </a:rPr>
              <a:t>Division on Technology and Logistics</a:t>
            </a:r>
            <a:br>
              <a:rPr lang="en-US" altLang="en-US" sz="900" b="0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900" b="0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900" b="0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900" b="0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900" b="0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1400" dirty="0">
                <a:latin typeface="Eurostile LT Std" pitchFamily="34" charset="0"/>
                <a:ea typeface="SimSun" pitchFamily="2" charset="-122"/>
              </a:rPr>
              <a:t>2 Mars 2018</a:t>
            </a:r>
            <a:br>
              <a:rPr lang="en-US" altLang="en-US" sz="1400" dirty="0">
                <a:latin typeface="Eurostile LT Std" pitchFamily="34" charset="0"/>
                <a:ea typeface="SimSun" pitchFamily="2" charset="-122"/>
              </a:rPr>
            </a:br>
            <a:br>
              <a:rPr lang="en-US" altLang="en-US" sz="1400" dirty="0">
                <a:latin typeface="Eurostile LT Std" pitchFamily="34" charset="0"/>
                <a:ea typeface="SimSun" pitchFamily="2" charset="-122"/>
              </a:rPr>
            </a:br>
            <a:r>
              <a:rPr lang="en-US" altLang="en-US" sz="1200" dirty="0">
                <a:latin typeface="Eurostile LT Std" pitchFamily="34" charset="0"/>
                <a:ea typeface="SimSun" pitchFamily="2" charset="-122"/>
              </a:rPr>
              <a:t>P166 </a:t>
            </a:r>
            <a:r>
              <a:rPr lang="en-US" sz="1200" dirty="0"/>
              <a:t>SHORT COURSES ON KEY ISSUES ON THE INTERNATIONAL ECONOMIC AGENDA </a:t>
            </a:r>
            <a:br>
              <a:rPr lang="en-US" sz="1200" dirty="0"/>
            </a:br>
            <a:r>
              <a:rPr lang="en-US" sz="1600" dirty="0"/>
              <a:t> </a:t>
            </a:r>
            <a:r>
              <a:rPr lang="en-US" sz="1400" dirty="0"/>
              <a:t>Assessing the </a:t>
            </a:r>
            <a:r>
              <a:rPr lang="en-US" sz="1400" dirty="0" err="1"/>
              <a:t>eTrade</a:t>
            </a:r>
            <a:r>
              <a:rPr lang="en-US" sz="1400" dirty="0"/>
              <a:t> readiness of the least developed countries for the promotion of sustainable development </a:t>
            </a:r>
            <a:br>
              <a:rPr lang="en-US" altLang="en-US" sz="1400" b="0" dirty="0">
                <a:latin typeface="Eurostile LT Std" pitchFamily="34" charset="0"/>
                <a:ea typeface="SimSun" pitchFamily="2" charset="-122"/>
              </a:rPr>
            </a:br>
            <a:endParaRPr lang="en-US" altLang="en-US" sz="1400" u="sng" dirty="0">
              <a:latin typeface="Eurostile LT Std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2291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Methodology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557495"/>
            <a:ext cx="789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405413"/>
            <a:ext cx="99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 2-3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176314"/>
            <a:ext cx="789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970016"/>
            <a:ext cx="99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 3-4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39" y="1899525"/>
            <a:ext cx="7401626" cy="39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Deliverables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" y="1483667"/>
            <a:ext cx="2840982" cy="307265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921620" y="2069451"/>
            <a:ext cx="2998475" cy="1599124"/>
            <a:chOff x="3921620" y="2069451"/>
            <a:chExt cx="2998475" cy="159912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1620" y="2380498"/>
              <a:ext cx="2998475" cy="128807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86261" y="2069451"/>
              <a:ext cx="1391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Survey Results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34601" y="1304708"/>
            <a:ext cx="2109399" cy="2801862"/>
            <a:chOff x="7034601" y="1304708"/>
            <a:chExt cx="2109399" cy="28018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4601" y="1411904"/>
              <a:ext cx="2109399" cy="26946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113658" y="1304708"/>
              <a:ext cx="913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Analyses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91230" y="3820973"/>
            <a:ext cx="3759343" cy="2707796"/>
            <a:chOff x="4891230" y="3820973"/>
            <a:chExt cx="3759343" cy="270779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1676" y="4244280"/>
              <a:ext cx="3658897" cy="228448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891230" y="3820973"/>
              <a:ext cx="122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 Matrix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27763" y="3304069"/>
            <a:ext cx="45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266" y="391357"/>
            <a:ext cx="8229600" cy="926976"/>
          </a:xfrm>
        </p:spPr>
        <p:txBody>
          <a:bodyPr/>
          <a:lstStyle/>
          <a:p>
            <a:r>
              <a:rPr lang="en-US" sz="3200" dirty="0"/>
              <a:t>The benefit for countries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2064" y="2963311"/>
            <a:ext cx="266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865" y="1253727"/>
            <a:ext cx="5303256" cy="4154983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indent="-214313" defTabSz="914400">
              <a:buFont typeface="Wingdings" charset="2"/>
              <a:buChar char="ü"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ea typeface="Arial" charset="0"/>
              </a:rPr>
              <a:t>Helps policy makers see through the ‘</a:t>
            </a:r>
            <a:r>
              <a:rPr lang="en-US" sz="1600" kern="0" dirty="0">
                <a:solidFill>
                  <a:srgbClr val="0070C0"/>
                </a:solidFill>
                <a:latin typeface="Arial" charset="0"/>
                <a:ea typeface="Arial" charset="0"/>
              </a:rPr>
              <a:t>digital’ fog, and therefore assists in policy making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</a:rPr>
              <a:t>demand-driven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assessment, leading to consensus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 and country buy-in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Fit for Purpose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Identifies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</a:rPr>
              <a:t>opportunities and constraints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</a:rPr>
              <a:t>across the  </a:t>
            </a:r>
            <a:r>
              <a:rPr lang="en-US" sz="1600" kern="0" dirty="0">
                <a:latin typeface="Arial" charset="0"/>
                <a:ea typeface="Arial" charset="0"/>
              </a:rPr>
              <a:t>E-commerce ecosystem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help countries identify and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</a:rPr>
              <a:t>prioritize areas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in which they could benefit from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</a:rPr>
              <a:t>assistance by partners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of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eTrade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</a:rPr>
              <a:t> for 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01928" y="1273732"/>
            <a:ext cx="3974803" cy="4407245"/>
            <a:chOff x="4837205" y="1990985"/>
            <a:chExt cx="3974803" cy="440724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4176" y="1990985"/>
              <a:ext cx="2847832" cy="4407245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sp>
          <p:nvSpPr>
            <p:cNvPr id="22" name="Right Arrow 21"/>
            <p:cNvSpPr/>
            <p:nvPr/>
          </p:nvSpPr>
          <p:spPr>
            <a:xfrm>
              <a:off x="4837205" y="5602882"/>
              <a:ext cx="978408" cy="484632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0442" y="5999359"/>
              <a:ext cx="401622" cy="398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Trends observed so far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7500"/>
              </p:ext>
            </p:extLst>
          </p:nvPr>
        </p:nvGraphicFramePr>
        <p:xfrm>
          <a:off x="684893" y="1646587"/>
          <a:ext cx="74508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345">
                  <a:extLst>
                    <a:ext uri="{9D8B030D-6E8A-4147-A177-3AD203B41FA5}">
                      <a16:colId xmlns:a16="http://schemas.microsoft.com/office/drawing/2014/main" val="3604550393"/>
                    </a:ext>
                  </a:extLst>
                </a:gridCol>
                <a:gridCol w="3656554">
                  <a:extLst>
                    <a:ext uri="{9D8B030D-6E8A-4147-A177-3AD203B41FA5}">
                      <a16:colId xmlns:a16="http://schemas.microsoft.com/office/drawing/2014/main" val="1751098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Factors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driving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e-commerce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growth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in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LDCs</a:t>
                      </a:r>
                      <a:endParaRPr lang="en-US" sz="1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Factors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impeding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e-commerce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growth</a:t>
                      </a:r>
                      <a:r>
                        <a:rPr lang="fr-CH" sz="1000" dirty="0">
                          <a:solidFill>
                            <a:srgbClr val="FF6600"/>
                          </a:solidFill>
                        </a:rPr>
                        <a:t> in </a:t>
                      </a:r>
                      <a:r>
                        <a:rPr lang="fr-CH" sz="1000" dirty="0" err="1">
                          <a:solidFill>
                            <a:srgbClr val="FF6600"/>
                          </a:solidFill>
                        </a:rPr>
                        <a:t>LDCs</a:t>
                      </a:r>
                      <a:endParaRPr lang="en-US" sz="1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9849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7500"/>
              </p:ext>
            </p:extLst>
          </p:nvPr>
        </p:nvGraphicFramePr>
        <p:xfrm>
          <a:off x="684426" y="2348214"/>
          <a:ext cx="3794345" cy="253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345">
                  <a:extLst>
                    <a:ext uri="{9D8B030D-6E8A-4147-A177-3AD203B41FA5}">
                      <a16:colId xmlns:a16="http://schemas.microsoft.com/office/drawing/2014/main" val="3604550393"/>
                    </a:ext>
                  </a:extLst>
                </a:gridCol>
              </a:tblGrid>
              <a:tr h="427892">
                <a:tc>
                  <a:txBody>
                    <a:bodyPr/>
                    <a:lstStyle/>
                    <a:p>
                      <a:pPr lvl="0" rt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Tourism (especially food delivery services) has serves as an early adopter of ecommerce due to natural conditions</a:t>
                      </a:r>
                      <a:endParaRPr lang="en-US" sz="10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15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Mobile Payment options reduces the risk perception for consumers, and they are more willing to test</a:t>
                      </a:r>
                      <a:r>
                        <a:rPr lang="en-US" sz="1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activity</a:t>
                      </a:r>
                      <a:endParaRPr lang="en-US" sz="1000" b="0" dirty="0">
                        <a:effectLst/>
                      </a:endParaRPr>
                    </a:p>
                    <a:p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23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Lead firms are paving the way for others, and also assisting in developing a feedback loop for updating regulations and upgrading supporting functions such as skills development.</a:t>
                      </a:r>
                      <a:endParaRPr lang="en-US" sz="10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56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Peer-to-Peer advertisements and transactions through social media are very popular, with Facebook being the top medium of choice. </a:t>
                      </a:r>
                      <a:endParaRPr lang="en-US" sz="1000" b="0" dirty="0">
                        <a:effectLst/>
                      </a:endParaRPr>
                    </a:p>
                    <a:p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42459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7500"/>
              </p:ext>
            </p:extLst>
          </p:nvPr>
        </p:nvGraphicFramePr>
        <p:xfrm>
          <a:off x="4693740" y="2351168"/>
          <a:ext cx="365655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554">
                  <a:extLst>
                    <a:ext uri="{9D8B030D-6E8A-4147-A177-3AD203B41FA5}">
                      <a16:colId xmlns:a16="http://schemas.microsoft.com/office/drawing/2014/main" val="1751098016"/>
                    </a:ext>
                  </a:extLst>
                </a:gridCol>
              </a:tblGrid>
              <a:tr h="427892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1. Government engagement and integration</a:t>
                      </a:r>
                      <a:r>
                        <a:rPr lang="en-US" sz="1000" b="0" baseline="0" dirty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n-US" sz="1000" b="0" baseline="0" dirty="0" err="1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US" sz="1000" b="0" baseline="0" dirty="0">
                          <a:solidFill>
                            <a:srgbClr val="000000"/>
                          </a:solidFill>
                        </a:rPr>
                        <a:t>-commerce in policy making for a (such as inter-ministerial groups) is </a:t>
                      </a:r>
                      <a:r>
                        <a:rPr lang="en-US" sz="1000" b="0" baseline="0" dirty="0" err="1">
                          <a:solidFill>
                            <a:srgbClr val="000000"/>
                          </a:solidFill>
                        </a:rPr>
                        <a:t>stiill</a:t>
                      </a:r>
                      <a:r>
                        <a:rPr lang="en-US" sz="1000" b="0" baseline="0" dirty="0">
                          <a:solidFill>
                            <a:srgbClr val="000000"/>
                          </a:solidFill>
                        </a:rPr>
                        <a:t> slow to emerge.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15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/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Trust development across a multitude of areas. will take time.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23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Consensus that the private sector will fast outpace the government (regulations) in terms of e-commerce development. While this is not currently a big issue due to the low base of e-commerce activity, the laws and regulations will need to catch up soon.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56348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60958"/>
              </p:ext>
            </p:extLst>
          </p:nvPr>
        </p:nvGraphicFramePr>
        <p:xfrm>
          <a:off x="683960" y="4878384"/>
          <a:ext cx="379434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345">
                  <a:extLst>
                    <a:ext uri="{9D8B030D-6E8A-4147-A177-3AD203B41FA5}">
                      <a16:colId xmlns:a16="http://schemas.microsoft.com/office/drawing/2014/main" val="3604550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000" b="0" dirty="0">
                          <a:solidFill>
                            <a:schemeClr val="tx1"/>
                          </a:solidFill>
                        </a:rPr>
                        <a:t>5. Active participation by youth has</a:t>
                      </a:r>
                      <a:r>
                        <a:rPr lang="fr-CH" sz="1000" b="0" baseline="0" dirty="0">
                          <a:solidFill>
                            <a:schemeClr val="tx1"/>
                          </a:solidFill>
                        </a:rPr>
                        <a:t> seen significant energy/innovation invested towards E-commerce.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2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000" b="0" dirty="0">
                          <a:solidFill>
                            <a:schemeClr val="tx1"/>
                          </a:solidFill>
                        </a:rPr>
                        <a:t>6. Ongoing ICT initiatives ,albeit conducted in relative isolation, are helping to develop E-commerce the ecosystem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8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b="0" dirty="0">
                          <a:solidFill>
                            <a:schemeClr val="tx1"/>
                          </a:solidFill>
                        </a:rPr>
                        <a:t>7. Bulk of incubators and accelerators</a:t>
                      </a:r>
                      <a:r>
                        <a:rPr lang="fr-CH" sz="1000" b="0" baseline="0" dirty="0">
                          <a:solidFill>
                            <a:schemeClr val="tx1"/>
                          </a:solidFill>
                        </a:rPr>
                        <a:t> in eT-Ready countries involve ICT start-ups.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668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7500"/>
              </p:ext>
            </p:extLst>
          </p:nvPr>
        </p:nvGraphicFramePr>
        <p:xfrm>
          <a:off x="4693274" y="4161483"/>
          <a:ext cx="365655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554">
                  <a:extLst>
                    <a:ext uri="{9D8B030D-6E8A-4147-A177-3AD203B41FA5}">
                      <a16:colId xmlns:a16="http://schemas.microsoft.com/office/drawing/2014/main" val="1751098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Low broadband penetration constrains fast e-commerce adoption. 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42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Weak support supply-chain of ICT service providers 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2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Lack of physical addressing is a significant constraint to last mile delivery.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8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b="0" dirty="0">
                          <a:solidFill>
                            <a:srgbClr val="000000"/>
                          </a:solidFill>
                          <a:effectLst/>
                        </a:rPr>
                        <a:t>7. Access to finance remains a</a:t>
                      </a:r>
                      <a:r>
                        <a:rPr lang="fr-CH" sz="1000" b="0" baseline="0" dirty="0">
                          <a:solidFill>
                            <a:srgbClr val="000000"/>
                          </a:solidFill>
                          <a:effectLst/>
                        </a:rPr>
                        <a:t> persistant challange, and alternate mechanisms for payments have so far not yielded promising results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66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Trends observed so far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8" y="1967072"/>
            <a:ext cx="3569288" cy="1736776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75" y="2017104"/>
            <a:ext cx="3727566" cy="171026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05335" y="6409127"/>
            <a:ext cx="7887371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Representative across all </a:t>
            </a:r>
            <a:r>
              <a:rPr lang="en-US" dirty="0" err="1"/>
              <a:t>eT</a:t>
            </a:r>
            <a:r>
              <a:rPr lang="en-US" dirty="0"/>
              <a:t>-Ready countries regardless of geographical location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61059" y="2010659"/>
            <a:ext cx="823121" cy="1693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952468" y="4209454"/>
            <a:ext cx="1399307" cy="61264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Investment in SME to actively develop </a:t>
            </a:r>
            <a:r>
              <a:rPr lang="en-US" sz="800" dirty="0" err="1">
                <a:solidFill>
                  <a:srgbClr val="000000"/>
                </a:solidFill>
              </a:rPr>
              <a:t>e</a:t>
            </a:r>
            <a:r>
              <a:rPr lang="en-US" sz="800" dirty="0">
                <a:solidFill>
                  <a:srgbClr val="000000"/>
                </a:solidFill>
              </a:rPr>
              <a:t>-commerce platforms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2845649" y="4021321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Connect with businesses outside the country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4138660" y="4573502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Develop a cost effective and timely logistics process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963266" y="5161415"/>
            <a:ext cx="1399307" cy="61264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More reliable fiber optic infrastructure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5984339" y="5090408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Expanding online payment gateways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5807956" y="4079198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Improve connectivity in the hinterland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4291525" y="5337787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Improve last mile connectivity and last mile delivery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164157" y="5255481"/>
            <a:ext cx="1399307" cy="61264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Increased involvement of private sector in policy making processes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7324386" y="4313906"/>
            <a:ext cx="1469860" cy="6126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rgbClr val="000000"/>
                </a:solidFill>
              </a:rPr>
              <a:t>Adress</a:t>
            </a:r>
            <a:r>
              <a:rPr lang="en-US" sz="800" dirty="0">
                <a:solidFill>
                  <a:srgbClr val="000000"/>
                </a:solidFill>
              </a:rPr>
              <a:t> the skills mismatch issue </a:t>
            </a:r>
          </a:p>
        </p:txBody>
      </p: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Select Case Studies (E-commerce Logistics Services)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1" y="1933126"/>
            <a:ext cx="8693649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Select Case Studies (Commercial ventures by Government Institutions)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3" y="2137002"/>
            <a:ext cx="8766808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Bottom Lines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5021" y="1933162"/>
            <a:ext cx="3393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99FF"/>
                </a:solidFill>
              </a:rPr>
              <a:t>1. E-commerce can act as a catalyst for a country’s development trajectory.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1502" y="2997058"/>
            <a:ext cx="33461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99FF"/>
                </a:solidFill>
              </a:rPr>
              <a:t>2. I</a:t>
            </a:r>
            <a:r>
              <a:rPr lang="en-US" sz="1400" b="1" dirty="0">
                <a:solidFill>
                  <a:srgbClr val="6699FF"/>
                </a:solidFill>
              </a:rPr>
              <a:t>t must be meaningfully integrated in the national development agenda through a concerted effort by a multitude of stakeholders in several policy and technical areas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2866" y="4515357"/>
            <a:ext cx="2852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99FF"/>
                </a:solidFill>
              </a:rPr>
              <a:t>3. The time to act is now. The E-commerce divide is growing and developing countries are seeking to bridge/narrow the gap</a:t>
            </a:r>
            <a:endParaRPr lang="fr-FR" sz="1400" b="1" dirty="0">
              <a:solidFill>
                <a:srgbClr val="6699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974502" y="2575057"/>
            <a:ext cx="2128357" cy="17990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Attention towards </a:t>
            </a:r>
            <a:r>
              <a:rPr lang="en-US" dirty="0">
                <a:solidFill>
                  <a:srgbClr val="FF0000"/>
                </a:solidFill>
              </a:rPr>
              <a:t>E-commerce and the digital economy </a:t>
            </a:r>
            <a:r>
              <a:rPr lang="en-US" dirty="0">
                <a:solidFill>
                  <a:srgbClr val="000000"/>
                </a:solidFill>
              </a:rPr>
              <a:t>is fast becoming a </a:t>
            </a:r>
            <a:r>
              <a:rPr lang="en-US" u="sng" dirty="0">
                <a:solidFill>
                  <a:srgbClr val="000000"/>
                </a:solidFill>
              </a:rPr>
              <a:t>necessity</a:t>
            </a:r>
            <a:r>
              <a:rPr lang="en-US" dirty="0">
                <a:solidFill>
                  <a:srgbClr val="000000"/>
                </a:solidFill>
              </a:rPr>
              <a:t> for developing countries, rather than simply an </a:t>
            </a:r>
            <a:r>
              <a:rPr lang="en-US" u="sng" dirty="0">
                <a:solidFill>
                  <a:srgbClr val="000000"/>
                </a:solidFill>
              </a:rPr>
              <a:t>option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478677" y="2997896"/>
            <a:ext cx="2128357" cy="9999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FF0000"/>
                </a:solidFill>
              </a:rPr>
              <a:t>eT-Readys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can</a:t>
            </a:r>
            <a:r>
              <a:rPr lang="fr-FR" b="1" dirty="0">
                <a:solidFill>
                  <a:srgbClr val="FF0000"/>
                </a:solidFill>
              </a:rPr>
              <a:t> help countries in </a:t>
            </a:r>
            <a:r>
              <a:rPr lang="fr-FR" b="1" dirty="0" err="1">
                <a:solidFill>
                  <a:srgbClr val="FF0000"/>
                </a:solidFill>
              </a:rPr>
              <a:t>fostering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this</a:t>
            </a:r>
            <a:r>
              <a:rPr lang="fr-FR" b="1" dirty="0">
                <a:solidFill>
                  <a:srgbClr val="FF0000"/>
                </a:solidFill>
              </a:rPr>
              <a:t> focus</a:t>
            </a:r>
          </a:p>
        </p:txBody>
      </p: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should a country reach out?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295828" y="2302635"/>
            <a:ext cx="276900" cy="2086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583102" y="2209734"/>
            <a:ext cx="7918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Disparate but </a:t>
            </a:r>
            <a:r>
              <a:rPr lang="fr-CH" sz="1600" dirty="0" err="1">
                <a:solidFill>
                  <a:srgbClr val="FF0000"/>
                </a:solidFill>
              </a:rPr>
              <a:t>unconnected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/>
              <a:t>development</a:t>
            </a:r>
            <a:r>
              <a:rPr lang="fr-CH" sz="1600" dirty="0"/>
              <a:t> </a:t>
            </a:r>
            <a:r>
              <a:rPr lang="fr-CH" sz="1600" dirty="0" err="1"/>
              <a:t>activity</a:t>
            </a:r>
            <a:r>
              <a:rPr lang="fr-CH" sz="1600" dirty="0"/>
              <a:t> </a:t>
            </a:r>
            <a:r>
              <a:rPr lang="fr-CH" sz="1600" dirty="0" err="1"/>
              <a:t>related</a:t>
            </a:r>
            <a:r>
              <a:rPr lang="fr-CH" sz="1600" dirty="0"/>
              <a:t> to ICT, </a:t>
            </a:r>
            <a:r>
              <a:rPr lang="fr-CH" sz="1600" dirty="0" err="1"/>
              <a:t>without</a:t>
            </a:r>
            <a:r>
              <a:rPr lang="fr-CH" sz="1600" dirty="0"/>
              <a:t> focus on E-commerce </a:t>
            </a:r>
            <a:endParaRPr lang="en-US" sz="1600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210037" y="4310297"/>
            <a:ext cx="276900" cy="2086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141" y="4276188"/>
            <a:ext cx="747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Requirement to </a:t>
            </a:r>
            <a:r>
              <a:rPr lang="fr-CH" sz="1600" dirty="0">
                <a:solidFill>
                  <a:srgbClr val="FF0000"/>
                </a:solidFill>
              </a:rPr>
              <a:t>enhance awareness and consensus </a:t>
            </a:r>
            <a:r>
              <a:rPr lang="fr-CH" sz="1600" dirty="0"/>
              <a:t>within the overall E-commerce eco-system </a:t>
            </a:r>
            <a:r>
              <a:rPr lang="fr-CH" sz="1200" dirty="0"/>
              <a:t>(Ministries, regulators, banks, telecoms, private sector, academia, service providers (ICT, trae logistics)</a:t>
            </a:r>
            <a:endParaRPr lang="en-US" sz="1200" dirty="0"/>
          </a:p>
        </p:txBody>
      </p:sp>
      <p:sp>
        <p:nvSpPr>
          <p:cNvPr id="9" name="Isosceles Triangle 8"/>
          <p:cNvSpPr/>
          <p:nvPr/>
        </p:nvSpPr>
        <p:spPr>
          <a:xfrm rot="5400000">
            <a:off x="251652" y="3306466"/>
            <a:ext cx="276900" cy="2086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4756" y="3272357"/>
            <a:ext cx="76687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Stagnation of </a:t>
            </a:r>
            <a:r>
              <a:rPr lang="fr-CH" sz="1600" dirty="0" err="1">
                <a:solidFill>
                  <a:srgbClr val="FF0000"/>
                </a:solidFill>
              </a:rPr>
              <a:t>private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>
                <a:solidFill>
                  <a:srgbClr val="FF0000"/>
                </a:solidFill>
              </a:rPr>
              <a:t>sector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>
                <a:solidFill>
                  <a:srgbClr val="FF0000"/>
                </a:solidFill>
              </a:rPr>
              <a:t>development</a:t>
            </a:r>
            <a:r>
              <a:rPr lang="fr-CH" sz="1600" dirty="0">
                <a:solidFill>
                  <a:srgbClr val="FF0000"/>
                </a:solidFill>
              </a:rPr>
              <a:t> and </a:t>
            </a:r>
            <a:r>
              <a:rPr lang="fr-CH" sz="1600" dirty="0" err="1">
                <a:solidFill>
                  <a:srgbClr val="FF0000"/>
                </a:solidFill>
              </a:rPr>
              <a:t>trade</a:t>
            </a:r>
            <a:r>
              <a:rPr lang="fr-CH" sz="1600" dirty="0">
                <a:solidFill>
                  <a:srgbClr val="FF0000"/>
                </a:solidFill>
              </a:rPr>
              <a:t> initiatives </a:t>
            </a:r>
            <a:r>
              <a:rPr lang="fr-CH" sz="1600" dirty="0"/>
              <a:t>due to </a:t>
            </a:r>
            <a:r>
              <a:rPr lang="fr-CH" sz="1600" dirty="0" err="1"/>
              <a:t>lack</a:t>
            </a:r>
            <a:r>
              <a:rPr lang="fr-CH" sz="1600" dirty="0"/>
              <a:t> of </a:t>
            </a:r>
            <a:r>
              <a:rPr lang="fr-CH" sz="1600" dirty="0" err="1"/>
              <a:t>connectivity</a:t>
            </a:r>
            <a:r>
              <a:rPr lang="fr-CH" sz="1600" dirty="0"/>
              <a:t> to </a:t>
            </a:r>
            <a:r>
              <a:rPr lang="fr-CH" sz="1600" dirty="0" err="1"/>
              <a:t>markets</a:t>
            </a:r>
            <a:r>
              <a:rPr lang="fr-CH" sz="1600" dirty="0"/>
              <a:t> </a:t>
            </a:r>
            <a:endParaRPr lang="en-US" sz="1600" dirty="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10038" y="5480992"/>
            <a:ext cx="276900" cy="2086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6868" y="5416056"/>
            <a:ext cx="8169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Need</a:t>
            </a:r>
            <a:r>
              <a:rPr lang="fr-CH" sz="1600" dirty="0"/>
              <a:t> to </a:t>
            </a:r>
            <a:r>
              <a:rPr lang="fr-CH" sz="1600" dirty="0" err="1">
                <a:solidFill>
                  <a:srgbClr val="FF0000"/>
                </a:solidFill>
              </a:rPr>
              <a:t>galvanize</a:t>
            </a:r>
            <a:r>
              <a:rPr lang="fr-CH" sz="1600" dirty="0">
                <a:solidFill>
                  <a:srgbClr val="FF0000"/>
                </a:solidFill>
              </a:rPr>
              <a:t> the </a:t>
            </a:r>
            <a:r>
              <a:rPr lang="fr-CH" sz="1600" dirty="0" err="1">
                <a:solidFill>
                  <a:srgbClr val="FF0000"/>
                </a:solidFill>
              </a:rPr>
              <a:t>youth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/>
              <a:t>in </a:t>
            </a:r>
            <a:r>
              <a:rPr lang="fr-CH" sz="1600" dirty="0" err="1"/>
              <a:t>entreprenaurship</a:t>
            </a:r>
            <a:r>
              <a:rPr lang="fr-CH" sz="1600" dirty="0"/>
              <a:t> </a:t>
            </a:r>
            <a:r>
              <a:rPr lang="fr-CH" sz="1600" dirty="0" err="1"/>
              <a:t>activities</a:t>
            </a:r>
            <a:r>
              <a:rPr lang="fr-CH" sz="1600" dirty="0"/>
              <a:t> and open </a:t>
            </a:r>
            <a:r>
              <a:rPr lang="fr-CH" sz="1600" dirty="0" err="1">
                <a:solidFill>
                  <a:srgbClr val="FF0000"/>
                </a:solidFill>
              </a:rPr>
              <a:t>economic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>
                <a:solidFill>
                  <a:srgbClr val="FF0000"/>
                </a:solidFill>
              </a:rPr>
              <a:t>opportunities</a:t>
            </a:r>
            <a:r>
              <a:rPr lang="fr-CH" sz="1600" dirty="0">
                <a:solidFill>
                  <a:srgbClr val="FF0000"/>
                </a:solidFill>
              </a:rPr>
              <a:t> for </a:t>
            </a:r>
            <a:r>
              <a:rPr lang="fr-CH" sz="1600" dirty="0" err="1">
                <a:solidFill>
                  <a:srgbClr val="FF0000"/>
                </a:solidFill>
              </a:rPr>
              <a:t>women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9013" y="2530476"/>
            <a:ext cx="655051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600" b="1" dirty="0" err="1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Thank</a:t>
            </a:r>
            <a:r>
              <a:rPr lang="fr-CH" sz="3600" b="1" dirty="0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 </a:t>
            </a:r>
            <a:r>
              <a:rPr lang="fr-CH" sz="3600" b="1" dirty="0" err="1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you</a:t>
            </a:r>
            <a:r>
              <a:rPr lang="fr-CH" sz="3600" b="1" dirty="0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 for </a:t>
            </a:r>
            <a:r>
              <a:rPr lang="fr-CH" sz="3600" b="1" dirty="0" err="1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your</a:t>
            </a:r>
            <a:r>
              <a:rPr lang="fr-CH" sz="3600" b="1" dirty="0">
                <a:solidFill>
                  <a:srgbClr val="4F91CD"/>
                </a:solidFill>
                <a:latin typeface="Eurostile LT Std Bold"/>
                <a:ea typeface="ＭＳ Ｐゴシック" panose="020B0600070205080204" pitchFamily="34" charset="-128"/>
                <a:cs typeface="Arial"/>
              </a:rPr>
              <a:t> attention!</a:t>
            </a:r>
            <a:endParaRPr lang="en-US" sz="3600" b="1" dirty="0">
              <a:solidFill>
                <a:srgbClr val="4F91CD"/>
              </a:solidFill>
              <a:latin typeface="Eurostile LT Std Bold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9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E-commerce as a development catalyst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0" y="2001558"/>
            <a:ext cx="6652367" cy="2585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1084" y="1612660"/>
            <a:ext cx="1992916" cy="470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 number of critical success factors</a:t>
            </a:r>
          </a:p>
          <a:p>
            <a:endParaRPr lang="en-US" sz="1200" b="1" dirty="0"/>
          </a:p>
          <a:p>
            <a:pPr>
              <a:buFont typeface="Arial"/>
              <a:buChar char="•"/>
            </a:pPr>
            <a:r>
              <a:rPr lang="en-US" sz="1200" dirty="0"/>
              <a:t>Connecting with markets</a:t>
            </a:r>
          </a:p>
          <a:p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Trust Development especially with buyers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Ability to manage timely receipts and settlements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Legal and Regulatory Framework</a:t>
            </a:r>
          </a:p>
          <a:p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Transport and logistics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Access to inputs (including human capital)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Access to finance</a:t>
            </a:r>
            <a:br>
              <a:rPr lang="en-US" sz="1200" dirty="0"/>
            </a:br>
            <a:r>
              <a:rPr lang="en-US" sz="1200" dirty="0"/>
              <a:t>(import/export etc )</a:t>
            </a:r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Clearing customs and paperwork</a:t>
            </a:r>
          </a:p>
          <a:p>
            <a:pPr>
              <a:buFont typeface="Arial"/>
              <a:buChar char="•"/>
            </a:pP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766" y="1693188"/>
            <a:ext cx="314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– Liberia Cocoa value chain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2015" y="2093369"/>
            <a:ext cx="8396082" cy="2001048"/>
            <a:chOff x="682015" y="2140401"/>
            <a:chExt cx="8396082" cy="2001048"/>
          </a:xfrm>
        </p:grpSpPr>
        <p:sp>
          <p:nvSpPr>
            <p:cNvPr id="13" name="Rectangle 12"/>
            <p:cNvSpPr/>
            <p:nvPr/>
          </p:nvSpPr>
          <p:spPr>
            <a:xfrm>
              <a:off x="7115807" y="2140401"/>
              <a:ext cx="1962290" cy="5078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682015" y="3656817"/>
              <a:ext cx="6338037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Markets drive operations throughout the value chain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4625" y="5150115"/>
            <a:ext cx="3927466" cy="738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/>
              <a:t>Developing and sustaining relationships with</a:t>
            </a:r>
          </a:p>
          <a:p>
            <a:pPr marL="228600" indent="-228600"/>
            <a:r>
              <a:rPr lang="en-US" dirty="0"/>
              <a:t>buyers in international markets is a challenge</a:t>
            </a:r>
          </a:p>
          <a:p>
            <a:pPr marL="228600" indent="-228600"/>
            <a:r>
              <a:rPr lang="en-US" dirty="0"/>
              <a:t>for developing countries, especially </a:t>
            </a:r>
            <a:r>
              <a:rPr lang="en-US" dirty="0" err="1"/>
              <a:t>LDCs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74" y="4047921"/>
            <a:ext cx="2786855" cy="28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08673"/>
            <a:ext cx="9144000" cy="276999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>
                <a:solidFill>
                  <a:srgbClr val="FF0000"/>
                </a:solidFill>
              </a:rPr>
              <a:t>E-commerce brings buyers and sellers together, </a:t>
            </a:r>
            <a:r>
              <a:rPr lang="en-US" sz="1200" b="1" dirty="0"/>
              <a:t>encourages private sector activity, which spurs development gains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6976"/>
          </a:xfrm>
        </p:spPr>
        <p:txBody>
          <a:bodyPr/>
          <a:lstStyle/>
          <a:p>
            <a:r>
              <a:rPr lang="fr-CH" sz="3200" dirty="0"/>
              <a:t>E-commerce as a development catalyst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147145" y="1888214"/>
            <a:ext cx="1872208" cy="326603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 previously disconnected private sector actors </a:t>
            </a:r>
            <a:r>
              <a:rPr kumimoji="0" lang="en-GB" sz="14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closer to markets, and vice-versa</a:t>
            </a:r>
          </a:p>
        </p:txBody>
      </p:sp>
      <p:sp>
        <p:nvSpPr>
          <p:cNvPr id="28" name="Striped Right Arrow 27"/>
          <p:cNvSpPr/>
          <p:nvPr/>
        </p:nvSpPr>
        <p:spPr>
          <a:xfrm>
            <a:off x="147146" y="5239045"/>
            <a:ext cx="2155761" cy="484632"/>
          </a:xfrm>
          <a:prstGeom prst="striped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term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267885" y="1653049"/>
            <a:ext cx="4319151" cy="4070628"/>
            <a:chOff x="2314921" y="1653049"/>
            <a:chExt cx="4319151" cy="4070628"/>
          </a:xfrm>
        </p:grpSpPr>
        <p:sp>
          <p:nvSpPr>
            <p:cNvPr id="25" name="Rounded Rectangle 24"/>
            <p:cNvSpPr/>
            <p:nvPr/>
          </p:nvSpPr>
          <p:spPr>
            <a:xfrm>
              <a:off x="2451961" y="1653049"/>
              <a:ext cx="1872208" cy="1491735"/>
            </a:xfrm>
            <a:prstGeom prst="roundRect">
              <a:avLst/>
            </a:prstGeom>
            <a:solidFill>
              <a:srgbClr val="54823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Contribute to </a:t>
              </a:r>
              <a:r>
                <a:rPr kumimoji="0" lang="en-GB" sz="14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sector development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across the economy , e.g. Tourism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0314" y="2296305"/>
              <a:ext cx="2058618" cy="2237838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Support  inclusive economic growth involving increased economic participation by the private sector, including youth</a:t>
              </a:r>
            </a:p>
          </p:txBody>
        </p:sp>
        <p:sp>
          <p:nvSpPr>
            <p:cNvPr id="29" name="Striped Right Arrow 28"/>
            <p:cNvSpPr/>
            <p:nvPr/>
          </p:nvSpPr>
          <p:spPr>
            <a:xfrm>
              <a:off x="2314921" y="5239045"/>
              <a:ext cx="4319151" cy="484632"/>
            </a:xfrm>
            <a:prstGeom prst="stripedRightArrow">
              <a:avLst/>
            </a:prstGeom>
            <a:solidFill>
              <a:srgbClr val="548235"/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Medium term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449384" y="3454038"/>
              <a:ext cx="1872208" cy="1491735"/>
            </a:xfrm>
            <a:prstGeom prst="roundRect">
              <a:avLst/>
            </a:prstGeom>
            <a:solidFill>
              <a:srgbClr val="54823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Assist in developing a strong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support supply chain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such as IT professional services, website development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68861" y="1765088"/>
            <a:ext cx="2575139" cy="4031730"/>
            <a:chOff x="6568861" y="1765088"/>
            <a:chExt cx="2575139" cy="4031730"/>
          </a:xfrm>
        </p:grpSpPr>
        <p:sp>
          <p:nvSpPr>
            <p:cNvPr id="24" name="Rounded Rectangle 23"/>
            <p:cNvSpPr/>
            <p:nvPr/>
          </p:nvSpPr>
          <p:spPr>
            <a:xfrm>
              <a:off x="6608491" y="1765088"/>
              <a:ext cx="2375294" cy="1007878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Contribute to reducing the </a:t>
              </a:r>
              <a:r>
                <a:rPr kumimoji="0" lang="en-GB" sz="14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import dependency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vis-à-vis consumption goods in the domestic market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68861" y="2913879"/>
              <a:ext cx="2398756" cy="2137034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Enhance trade competitiveness of Liberian firms by: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(a) facilitation of </a:t>
              </a: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inputs sourcing for productive gains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(B2B)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Facilitation </a:t>
              </a: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 Liberian exports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to international markets (B2B, B2C)</a:t>
              </a:r>
            </a:p>
          </p:txBody>
        </p:sp>
        <p:sp>
          <p:nvSpPr>
            <p:cNvPr id="31" name="Striped Right Arrow 30"/>
            <p:cNvSpPr/>
            <p:nvPr/>
          </p:nvSpPr>
          <p:spPr>
            <a:xfrm>
              <a:off x="6679045" y="5097946"/>
              <a:ext cx="2464955" cy="698872"/>
            </a:xfrm>
            <a:prstGeom prst="stripedRightArrow">
              <a:avLst/>
            </a:prstGeom>
            <a:solidFill>
              <a:srgbClr val="FF6600"/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Medium - Long 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kern="1200" dirty="0">
                <a:solidFill>
                  <a:srgbClr val="5B9BD5"/>
                </a:solidFill>
              </a:rPr>
              <a:t>Harnessing E-commerce requires a </a:t>
            </a:r>
            <a:r>
              <a:rPr lang="en-US" sz="2000" kern="1200" dirty="0">
                <a:solidFill>
                  <a:srgbClr val="FF0000"/>
                </a:solidFill>
              </a:rPr>
              <a:t>concerted</a:t>
            </a:r>
            <a:r>
              <a:rPr lang="en-US" sz="2000" kern="1200" dirty="0">
                <a:solidFill>
                  <a:srgbClr val="5B9BD5"/>
                </a:solidFill>
              </a:rPr>
              <a:t> effort by a </a:t>
            </a:r>
            <a:r>
              <a:rPr lang="en-US" sz="2000" kern="1200" dirty="0">
                <a:solidFill>
                  <a:srgbClr val="FF0000"/>
                </a:solidFill>
              </a:rPr>
              <a:t>multitude of stakeholders </a:t>
            </a:r>
            <a:r>
              <a:rPr lang="en-US" sz="2000" kern="1200" dirty="0">
                <a:solidFill>
                  <a:srgbClr val="5B9BD5"/>
                </a:solidFill>
              </a:rPr>
              <a:t>in several policy and technical areas…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2776" y="5067455"/>
            <a:ext cx="2287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</a:rPr>
              <a:t>Socio-economic impact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6595" y="2350972"/>
            <a:ext cx="3602528" cy="432110"/>
            <a:chOff x="186595" y="2350972"/>
            <a:chExt cx="3602528" cy="43211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86595" y="2417491"/>
              <a:ext cx="0" cy="283163"/>
            </a:xfrm>
            <a:prstGeom prst="line">
              <a:avLst/>
            </a:prstGeom>
            <a:ln w="174625" cap="rnd">
              <a:solidFill>
                <a:srgbClr val="48AF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328877" y="2350972"/>
              <a:ext cx="3460246" cy="43211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</a:rPr>
                <a:t>E-commerce </a:t>
              </a:r>
              <a:r>
                <a:rPr lang="fr-CH" sz="1000" dirty="0" err="1">
                  <a:solidFill>
                    <a:schemeClr val="tx1"/>
                  </a:solidFill>
                </a:rPr>
                <a:t>ecosystem</a:t>
              </a:r>
              <a:r>
                <a:rPr lang="fr-CH" sz="1000" dirty="0">
                  <a:solidFill>
                    <a:schemeClr val="tx1"/>
                  </a:solidFill>
                </a:rPr>
                <a:t> has </a:t>
              </a:r>
              <a:r>
                <a:rPr lang="fr-CH" sz="1000" dirty="0" err="1">
                  <a:solidFill>
                    <a:schemeClr val="tx1"/>
                  </a:solidFill>
                </a:rPr>
                <a:t>many</a:t>
              </a:r>
              <a:r>
                <a:rPr lang="fr-CH" sz="1000" dirty="0">
                  <a:solidFill>
                    <a:schemeClr val="tx1"/>
                  </a:solidFill>
                </a:rPr>
                <a:t> </a:t>
              </a:r>
              <a:r>
                <a:rPr lang="fr-CH" sz="1000" dirty="0" err="1">
                  <a:solidFill>
                    <a:schemeClr val="tx1"/>
                  </a:solidFill>
                </a:rPr>
                <a:t>moving</a:t>
              </a:r>
              <a:r>
                <a:rPr lang="fr-CH" sz="1000" dirty="0">
                  <a:solidFill>
                    <a:schemeClr val="tx1"/>
                  </a:solidFill>
                </a:rPr>
                <a:t> parts and </a:t>
              </a:r>
              <a:r>
                <a:rPr lang="fr-CH" sz="1000" dirty="0" err="1">
                  <a:solidFill>
                    <a:schemeClr val="tx1"/>
                  </a:solidFill>
                </a:rPr>
                <a:t>actors</a:t>
              </a:r>
              <a:r>
                <a:rPr lang="fr-CH" sz="1000" dirty="0">
                  <a:solidFill>
                    <a:schemeClr val="tx1"/>
                  </a:solidFill>
                </a:rPr>
                <a:t>..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10425" y="4669846"/>
            <a:ext cx="1164101" cy="952837"/>
            <a:chOff x="7010425" y="4669846"/>
            <a:chExt cx="1164101" cy="952837"/>
          </a:xfrm>
        </p:grpSpPr>
        <p:sp>
          <p:nvSpPr>
            <p:cNvPr id="11" name="Shape 2993"/>
            <p:cNvSpPr/>
            <p:nvPr/>
          </p:nvSpPr>
          <p:spPr>
            <a:xfrm>
              <a:off x="7210490" y="4669846"/>
              <a:ext cx="611314" cy="58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7" y="13677"/>
                  </a:moveTo>
                  <a:lnTo>
                    <a:pt x="16646" y="4212"/>
                  </a:lnTo>
                  <a:lnTo>
                    <a:pt x="11503" y="4248"/>
                  </a:lnTo>
                  <a:lnTo>
                    <a:pt x="11503" y="19037"/>
                  </a:lnTo>
                  <a:lnTo>
                    <a:pt x="17537" y="19037"/>
                  </a:lnTo>
                  <a:lnTo>
                    <a:pt x="17537" y="21600"/>
                  </a:lnTo>
                  <a:lnTo>
                    <a:pt x="4063" y="21600"/>
                  </a:lnTo>
                  <a:lnTo>
                    <a:pt x="4063" y="19037"/>
                  </a:lnTo>
                  <a:lnTo>
                    <a:pt x="10097" y="19037"/>
                  </a:lnTo>
                  <a:lnTo>
                    <a:pt x="10097" y="4230"/>
                  </a:lnTo>
                  <a:lnTo>
                    <a:pt x="4937" y="4195"/>
                  </a:lnTo>
                  <a:lnTo>
                    <a:pt x="7663" y="13659"/>
                  </a:lnTo>
                  <a:lnTo>
                    <a:pt x="8126" y="13659"/>
                  </a:lnTo>
                  <a:cubicBezTo>
                    <a:pt x="8126" y="16007"/>
                    <a:pt x="6291" y="17907"/>
                    <a:pt x="4063" y="17907"/>
                  </a:cubicBezTo>
                  <a:cubicBezTo>
                    <a:pt x="1834" y="17907"/>
                    <a:pt x="0" y="16007"/>
                    <a:pt x="0" y="13659"/>
                  </a:cubicBezTo>
                  <a:lnTo>
                    <a:pt x="394" y="13659"/>
                  </a:lnTo>
                  <a:lnTo>
                    <a:pt x="3103" y="4195"/>
                  </a:lnTo>
                  <a:lnTo>
                    <a:pt x="3034" y="4195"/>
                  </a:lnTo>
                  <a:lnTo>
                    <a:pt x="3034" y="2958"/>
                  </a:lnTo>
                  <a:lnTo>
                    <a:pt x="10114" y="2958"/>
                  </a:lnTo>
                  <a:lnTo>
                    <a:pt x="10097" y="0"/>
                  </a:lnTo>
                  <a:lnTo>
                    <a:pt x="11520" y="0"/>
                  </a:lnTo>
                  <a:lnTo>
                    <a:pt x="11503" y="2958"/>
                  </a:lnTo>
                  <a:lnTo>
                    <a:pt x="18566" y="2958"/>
                  </a:lnTo>
                  <a:lnTo>
                    <a:pt x="18566" y="4195"/>
                  </a:lnTo>
                  <a:lnTo>
                    <a:pt x="18480" y="4195"/>
                  </a:lnTo>
                  <a:lnTo>
                    <a:pt x="21206" y="13659"/>
                  </a:lnTo>
                  <a:lnTo>
                    <a:pt x="21600" y="13659"/>
                  </a:lnTo>
                  <a:cubicBezTo>
                    <a:pt x="21600" y="15989"/>
                    <a:pt x="19766" y="17907"/>
                    <a:pt x="17537" y="17907"/>
                  </a:cubicBezTo>
                  <a:cubicBezTo>
                    <a:pt x="15309" y="17907"/>
                    <a:pt x="13474" y="16007"/>
                    <a:pt x="13474" y="13659"/>
                  </a:cubicBezTo>
                  <a:lnTo>
                    <a:pt x="13937" y="13659"/>
                  </a:lnTo>
                  <a:lnTo>
                    <a:pt x="13937" y="13677"/>
                  </a:lnTo>
                  <a:close/>
                  <a:moveTo>
                    <a:pt x="4063" y="4320"/>
                  </a:moveTo>
                  <a:lnTo>
                    <a:pt x="4029" y="4320"/>
                  </a:lnTo>
                  <a:lnTo>
                    <a:pt x="1371" y="13677"/>
                  </a:lnTo>
                  <a:lnTo>
                    <a:pt x="6771" y="13677"/>
                  </a:lnTo>
                  <a:lnTo>
                    <a:pt x="4063" y="4320"/>
                  </a:lnTo>
                  <a:close/>
                  <a:moveTo>
                    <a:pt x="14846" y="13677"/>
                  </a:moveTo>
                  <a:lnTo>
                    <a:pt x="20246" y="13677"/>
                  </a:lnTo>
                  <a:lnTo>
                    <a:pt x="17589" y="4320"/>
                  </a:lnTo>
                  <a:lnTo>
                    <a:pt x="17554" y="4320"/>
                  </a:lnTo>
                  <a:lnTo>
                    <a:pt x="14846" y="13677"/>
                  </a:ln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25" y="5253351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err="1"/>
                <a:t>Legal</a:t>
              </a:r>
              <a:r>
                <a:rPr lang="fr-CH" sz="900" dirty="0"/>
                <a:t> and </a:t>
              </a:r>
              <a:r>
                <a:rPr lang="fr-CH" sz="900" dirty="0" err="1"/>
                <a:t>Regulatory</a:t>
              </a:r>
              <a:endParaRPr lang="fr-CH" sz="900" dirty="0"/>
            </a:p>
            <a:p>
              <a:r>
                <a:rPr lang="fr-CH" sz="900" dirty="0"/>
                <a:t>Framework</a:t>
              </a:r>
              <a:endParaRPr lang="en-US" sz="9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98348" y="4345363"/>
            <a:ext cx="1500732" cy="883724"/>
            <a:chOff x="5698348" y="4345363"/>
            <a:chExt cx="1500732" cy="8837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8493" y="4345363"/>
              <a:ext cx="1083767" cy="76716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98348" y="4998255"/>
              <a:ext cx="1500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err="1"/>
                <a:t>Logistics</a:t>
              </a:r>
              <a:r>
                <a:rPr lang="fr-CH" sz="900" dirty="0"/>
                <a:t> + Trade Facilitation</a:t>
              </a:r>
              <a:endParaRPr lang="en-US" sz="9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5228" y="3228249"/>
            <a:ext cx="1080367" cy="1331831"/>
            <a:chOff x="6425228" y="3228249"/>
            <a:chExt cx="1080367" cy="133183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891" y="3228249"/>
              <a:ext cx="737704" cy="717438"/>
            </a:xfrm>
            <a:prstGeom prst="rect">
              <a:avLst/>
            </a:prstGeom>
          </p:spPr>
        </p:pic>
        <p:sp>
          <p:nvSpPr>
            <p:cNvPr id="17" name="Shape 2961"/>
            <p:cNvSpPr/>
            <p:nvPr/>
          </p:nvSpPr>
          <p:spPr>
            <a:xfrm>
              <a:off x="6511546" y="3820856"/>
              <a:ext cx="737704" cy="42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3390"/>
                  </a:moveTo>
                  <a:cubicBezTo>
                    <a:pt x="8836" y="3390"/>
                    <a:pt x="7220" y="6680"/>
                    <a:pt x="7220" y="10837"/>
                  </a:cubicBezTo>
                  <a:cubicBezTo>
                    <a:pt x="7220" y="14944"/>
                    <a:pt x="8848" y="18260"/>
                    <a:pt x="10824" y="18260"/>
                  </a:cubicBezTo>
                  <a:cubicBezTo>
                    <a:pt x="12812" y="18260"/>
                    <a:pt x="14416" y="14969"/>
                    <a:pt x="14416" y="10837"/>
                  </a:cubicBezTo>
                  <a:cubicBezTo>
                    <a:pt x="14416" y="6680"/>
                    <a:pt x="12788" y="3390"/>
                    <a:pt x="10824" y="3390"/>
                  </a:cubicBezTo>
                  <a:close/>
                  <a:moveTo>
                    <a:pt x="11195" y="15192"/>
                  </a:moveTo>
                  <a:lnTo>
                    <a:pt x="11195" y="16454"/>
                  </a:lnTo>
                  <a:lnTo>
                    <a:pt x="10489" y="16454"/>
                  </a:lnTo>
                  <a:lnTo>
                    <a:pt x="10489" y="15266"/>
                  </a:lnTo>
                  <a:cubicBezTo>
                    <a:pt x="10141" y="15266"/>
                    <a:pt x="9555" y="14969"/>
                    <a:pt x="9327" y="14746"/>
                  </a:cubicBezTo>
                  <a:lnTo>
                    <a:pt x="9519" y="13089"/>
                  </a:lnTo>
                  <a:cubicBezTo>
                    <a:pt x="9782" y="13386"/>
                    <a:pt x="10201" y="13682"/>
                    <a:pt x="10620" y="13682"/>
                  </a:cubicBezTo>
                  <a:cubicBezTo>
                    <a:pt x="11051" y="13682"/>
                    <a:pt x="11327" y="13287"/>
                    <a:pt x="11327" y="12693"/>
                  </a:cubicBezTo>
                  <a:cubicBezTo>
                    <a:pt x="11327" y="12148"/>
                    <a:pt x="11123" y="11852"/>
                    <a:pt x="10608" y="11456"/>
                  </a:cubicBezTo>
                  <a:cubicBezTo>
                    <a:pt x="9866" y="10936"/>
                    <a:pt x="9363" y="10144"/>
                    <a:pt x="9363" y="8833"/>
                  </a:cubicBezTo>
                  <a:cubicBezTo>
                    <a:pt x="9363" y="7546"/>
                    <a:pt x="9758" y="6606"/>
                    <a:pt x="10465" y="6235"/>
                  </a:cubicBezTo>
                  <a:lnTo>
                    <a:pt x="10465" y="5023"/>
                  </a:lnTo>
                  <a:lnTo>
                    <a:pt x="11159" y="5023"/>
                  </a:lnTo>
                  <a:lnTo>
                    <a:pt x="11159" y="6210"/>
                  </a:lnTo>
                  <a:cubicBezTo>
                    <a:pt x="11506" y="6210"/>
                    <a:pt x="11914" y="6482"/>
                    <a:pt x="12153" y="6680"/>
                  </a:cubicBezTo>
                  <a:lnTo>
                    <a:pt x="11914" y="8338"/>
                  </a:lnTo>
                  <a:cubicBezTo>
                    <a:pt x="11746" y="8140"/>
                    <a:pt x="11423" y="7942"/>
                    <a:pt x="11004" y="7942"/>
                  </a:cubicBezTo>
                  <a:cubicBezTo>
                    <a:pt x="10608" y="7942"/>
                    <a:pt x="10357" y="8338"/>
                    <a:pt x="10357" y="8808"/>
                  </a:cubicBezTo>
                  <a:cubicBezTo>
                    <a:pt x="10357" y="9377"/>
                    <a:pt x="10608" y="9575"/>
                    <a:pt x="11159" y="10045"/>
                  </a:cubicBezTo>
                  <a:cubicBezTo>
                    <a:pt x="11914" y="10639"/>
                    <a:pt x="12321" y="11406"/>
                    <a:pt x="12321" y="12668"/>
                  </a:cubicBezTo>
                  <a:cubicBezTo>
                    <a:pt x="12321" y="13905"/>
                    <a:pt x="11842" y="14944"/>
                    <a:pt x="11195" y="15192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20570" y="6631"/>
                  </a:moveTo>
                  <a:lnTo>
                    <a:pt x="20570" y="14895"/>
                  </a:lnTo>
                  <a:cubicBezTo>
                    <a:pt x="19517" y="15439"/>
                    <a:pt x="18726" y="17245"/>
                    <a:pt x="18439" y="19052"/>
                  </a:cubicBezTo>
                  <a:lnTo>
                    <a:pt x="3149" y="19052"/>
                  </a:lnTo>
                  <a:cubicBezTo>
                    <a:pt x="2886" y="17221"/>
                    <a:pt x="2083" y="15464"/>
                    <a:pt x="1030" y="14895"/>
                  </a:cubicBezTo>
                  <a:lnTo>
                    <a:pt x="1030" y="6631"/>
                  </a:lnTo>
                  <a:cubicBezTo>
                    <a:pt x="2083" y="6087"/>
                    <a:pt x="2862" y="4305"/>
                    <a:pt x="3149" y="2177"/>
                  </a:cubicBezTo>
                  <a:lnTo>
                    <a:pt x="18427" y="2177"/>
                  </a:lnTo>
                  <a:cubicBezTo>
                    <a:pt x="18678" y="4305"/>
                    <a:pt x="19517" y="6087"/>
                    <a:pt x="20570" y="6631"/>
                  </a:cubicBez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25228" y="4190748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/>
                <a:t>Access to Finance</a:t>
              </a:r>
              <a:br>
                <a:rPr lang="fr-CH" sz="900" dirty="0"/>
              </a:br>
              <a:r>
                <a:rPr lang="fr-CH" sz="900" dirty="0"/>
                <a:t>and </a:t>
              </a:r>
              <a:r>
                <a:rPr lang="fr-CH" sz="900" dirty="0" err="1"/>
                <a:t>Payments</a:t>
              </a:r>
              <a:endParaRPr lang="en-US" sz="9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83270" y="3078193"/>
            <a:ext cx="1360730" cy="1112555"/>
            <a:chOff x="7783270" y="3078193"/>
            <a:chExt cx="1360730" cy="1112555"/>
          </a:xfrm>
        </p:grpSpPr>
        <p:grpSp>
          <p:nvGrpSpPr>
            <p:cNvPr id="34" name="Group 33"/>
            <p:cNvGrpSpPr/>
            <p:nvPr/>
          </p:nvGrpSpPr>
          <p:grpSpPr>
            <a:xfrm>
              <a:off x="7783270" y="3078193"/>
              <a:ext cx="933096" cy="1112555"/>
              <a:chOff x="7783270" y="3078193"/>
              <a:chExt cx="933096" cy="111255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188" y="3078193"/>
                <a:ext cx="531552" cy="60209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7480" y="3407543"/>
                <a:ext cx="468886" cy="461522"/>
              </a:xfrm>
              <a:prstGeom prst="rect">
                <a:avLst/>
              </a:prstGeom>
            </p:spPr>
          </p:pic>
          <p:sp>
            <p:nvSpPr>
              <p:cNvPr id="16" name="Shape 3001"/>
              <p:cNvSpPr/>
              <p:nvPr/>
            </p:nvSpPr>
            <p:spPr>
              <a:xfrm>
                <a:off x="7783270" y="3607245"/>
                <a:ext cx="490223" cy="583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5"/>
                    </a:moveTo>
                    <a:lnTo>
                      <a:pt x="21600" y="20125"/>
                    </a:lnTo>
                    <a:cubicBezTo>
                      <a:pt x="21600" y="20953"/>
                      <a:pt x="21015" y="21600"/>
                      <a:pt x="20303" y="21600"/>
                    </a:cubicBezTo>
                    <a:lnTo>
                      <a:pt x="1297" y="21600"/>
                    </a:lnTo>
                    <a:cubicBezTo>
                      <a:pt x="569" y="21600"/>
                      <a:pt x="0" y="20935"/>
                      <a:pt x="0" y="20125"/>
                    </a:cubicBezTo>
                    <a:lnTo>
                      <a:pt x="0" y="1475"/>
                    </a:lnTo>
                    <a:cubicBezTo>
                      <a:pt x="0" y="647"/>
                      <a:pt x="585" y="0"/>
                      <a:pt x="1297" y="0"/>
                    </a:cubicBezTo>
                    <a:lnTo>
                      <a:pt x="20303" y="0"/>
                    </a:lnTo>
                    <a:cubicBezTo>
                      <a:pt x="21015" y="0"/>
                      <a:pt x="21600" y="665"/>
                      <a:pt x="21600" y="1475"/>
                    </a:cubicBezTo>
                    <a:close/>
                    <a:moveTo>
                      <a:pt x="16176" y="1960"/>
                    </a:moveTo>
                    <a:cubicBezTo>
                      <a:pt x="16176" y="2500"/>
                      <a:pt x="16603" y="2932"/>
                      <a:pt x="17046" y="2932"/>
                    </a:cubicBezTo>
                    <a:cubicBezTo>
                      <a:pt x="17505" y="2932"/>
                      <a:pt x="17900" y="2500"/>
                      <a:pt x="17900" y="1960"/>
                    </a:cubicBezTo>
                    <a:cubicBezTo>
                      <a:pt x="17900" y="1421"/>
                      <a:pt x="17505" y="989"/>
                      <a:pt x="17046" y="989"/>
                    </a:cubicBezTo>
                    <a:cubicBezTo>
                      <a:pt x="16603" y="989"/>
                      <a:pt x="16176" y="1421"/>
                      <a:pt x="16176" y="1960"/>
                    </a:cubicBezTo>
                    <a:close/>
                    <a:moveTo>
                      <a:pt x="13820" y="1960"/>
                    </a:moveTo>
                    <a:cubicBezTo>
                      <a:pt x="13820" y="2500"/>
                      <a:pt x="14231" y="2932"/>
                      <a:pt x="14674" y="2932"/>
                    </a:cubicBezTo>
                    <a:cubicBezTo>
                      <a:pt x="15133" y="2932"/>
                      <a:pt x="15544" y="2500"/>
                      <a:pt x="15544" y="1960"/>
                    </a:cubicBezTo>
                    <a:cubicBezTo>
                      <a:pt x="15544" y="1421"/>
                      <a:pt x="15133" y="989"/>
                      <a:pt x="14674" y="989"/>
                    </a:cubicBezTo>
                    <a:cubicBezTo>
                      <a:pt x="14200" y="971"/>
                      <a:pt x="13820" y="1421"/>
                      <a:pt x="13820" y="1960"/>
                    </a:cubicBezTo>
                    <a:close/>
                    <a:moveTo>
                      <a:pt x="20288" y="3939"/>
                    </a:moveTo>
                    <a:lnTo>
                      <a:pt x="1281" y="3939"/>
                    </a:lnTo>
                    <a:lnTo>
                      <a:pt x="1281" y="20323"/>
                    </a:lnTo>
                    <a:lnTo>
                      <a:pt x="20288" y="20323"/>
                    </a:lnTo>
                    <a:lnTo>
                      <a:pt x="20288" y="3939"/>
                    </a:lnTo>
                    <a:close/>
                    <a:moveTo>
                      <a:pt x="20288" y="1960"/>
                    </a:moveTo>
                    <a:cubicBezTo>
                      <a:pt x="20288" y="1421"/>
                      <a:pt x="19892" y="989"/>
                      <a:pt x="19434" y="989"/>
                    </a:cubicBezTo>
                    <a:cubicBezTo>
                      <a:pt x="18975" y="989"/>
                      <a:pt x="18580" y="1439"/>
                      <a:pt x="18580" y="1960"/>
                    </a:cubicBezTo>
                    <a:cubicBezTo>
                      <a:pt x="18580" y="2500"/>
                      <a:pt x="18975" y="2932"/>
                      <a:pt x="19434" y="2932"/>
                    </a:cubicBezTo>
                    <a:cubicBezTo>
                      <a:pt x="19892" y="2932"/>
                      <a:pt x="20288" y="2500"/>
                      <a:pt x="20288" y="1960"/>
                    </a:cubicBezTo>
                    <a:close/>
                    <a:moveTo>
                      <a:pt x="8001" y="6870"/>
                    </a:moveTo>
                    <a:lnTo>
                      <a:pt x="14642" y="6870"/>
                    </a:lnTo>
                    <a:lnTo>
                      <a:pt x="14642" y="5449"/>
                    </a:lnTo>
                    <a:lnTo>
                      <a:pt x="8001" y="5449"/>
                    </a:lnTo>
                    <a:lnTo>
                      <a:pt x="8001" y="6870"/>
                    </a:lnTo>
                    <a:close/>
                    <a:moveTo>
                      <a:pt x="10610" y="10144"/>
                    </a:moveTo>
                    <a:lnTo>
                      <a:pt x="19023" y="10144"/>
                    </a:lnTo>
                    <a:lnTo>
                      <a:pt x="19023" y="8705"/>
                    </a:lnTo>
                    <a:lnTo>
                      <a:pt x="10610" y="8705"/>
                    </a:lnTo>
                    <a:lnTo>
                      <a:pt x="10610" y="10144"/>
                    </a:lnTo>
                    <a:close/>
                    <a:moveTo>
                      <a:pt x="10610" y="12967"/>
                    </a:moveTo>
                    <a:lnTo>
                      <a:pt x="19023" y="12967"/>
                    </a:lnTo>
                    <a:lnTo>
                      <a:pt x="19023" y="11546"/>
                    </a:lnTo>
                    <a:lnTo>
                      <a:pt x="10610" y="11546"/>
                    </a:lnTo>
                    <a:lnTo>
                      <a:pt x="10610" y="12967"/>
                    </a:lnTo>
                    <a:close/>
                    <a:moveTo>
                      <a:pt x="10610" y="15845"/>
                    </a:moveTo>
                    <a:lnTo>
                      <a:pt x="19023" y="15845"/>
                    </a:lnTo>
                    <a:lnTo>
                      <a:pt x="19023" y="14424"/>
                    </a:lnTo>
                    <a:lnTo>
                      <a:pt x="10610" y="14424"/>
                    </a:lnTo>
                    <a:lnTo>
                      <a:pt x="10610" y="15845"/>
                    </a:lnTo>
                    <a:close/>
                    <a:moveTo>
                      <a:pt x="2467" y="18686"/>
                    </a:moveTo>
                    <a:lnTo>
                      <a:pt x="19023" y="18686"/>
                    </a:lnTo>
                    <a:lnTo>
                      <a:pt x="19023" y="17266"/>
                    </a:lnTo>
                    <a:lnTo>
                      <a:pt x="2467" y="17266"/>
                    </a:lnTo>
                    <a:lnTo>
                      <a:pt x="2467" y="18686"/>
                    </a:lnTo>
                    <a:close/>
                    <a:moveTo>
                      <a:pt x="2467" y="15719"/>
                    </a:moveTo>
                    <a:lnTo>
                      <a:pt x="8381" y="15719"/>
                    </a:lnTo>
                    <a:lnTo>
                      <a:pt x="8381" y="8705"/>
                    </a:lnTo>
                    <a:lnTo>
                      <a:pt x="2467" y="8705"/>
                    </a:lnTo>
                    <a:lnTo>
                      <a:pt x="2467" y="15719"/>
                    </a:lnTo>
                    <a:close/>
                  </a:path>
                </a:pathLst>
              </a:custGeom>
              <a:solidFill>
                <a:srgbClr val="355C7D"/>
              </a:solidFill>
              <a:ln w="3175">
                <a:miter lim="400000"/>
              </a:ln>
            </p:spPr>
            <p:txBody>
              <a:bodyPr lIns="45719" rIns="45719" anchor="ctr"/>
              <a:lstStyle/>
              <a:p>
                <a:pPr algn="l" defTabSz="457200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237965" y="3795577"/>
              <a:ext cx="906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900" dirty="0"/>
                <a:t>ICT Infrastructure</a:t>
              </a:r>
              <a:endParaRPr lang="en-US" sz="9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15619" y="4189173"/>
            <a:ext cx="869069" cy="1129164"/>
            <a:chOff x="8115619" y="4189173"/>
            <a:chExt cx="869069" cy="1129164"/>
          </a:xfrm>
        </p:grpSpPr>
        <p:sp>
          <p:nvSpPr>
            <p:cNvPr id="12" name="Shape 2955"/>
            <p:cNvSpPr/>
            <p:nvPr/>
          </p:nvSpPr>
          <p:spPr>
            <a:xfrm>
              <a:off x="8115619" y="4189173"/>
              <a:ext cx="632242" cy="65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4" y="3304"/>
                  </a:moveTo>
                  <a:lnTo>
                    <a:pt x="10964" y="2119"/>
                  </a:lnTo>
                  <a:lnTo>
                    <a:pt x="12812" y="2119"/>
                  </a:lnTo>
                  <a:lnTo>
                    <a:pt x="12812" y="377"/>
                  </a:lnTo>
                  <a:lnTo>
                    <a:pt x="10947" y="377"/>
                  </a:lnTo>
                  <a:lnTo>
                    <a:pt x="10947" y="0"/>
                  </a:lnTo>
                  <a:lnTo>
                    <a:pt x="10619" y="0"/>
                  </a:lnTo>
                  <a:lnTo>
                    <a:pt x="10619" y="3304"/>
                  </a:lnTo>
                  <a:lnTo>
                    <a:pt x="6647" y="6679"/>
                  </a:lnTo>
                  <a:lnTo>
                    <a:pt x="14918" y="6679"/>
                  </a:lnTo>
                  <a:lnTo>
                    <a:pt x="10964" y="3304"/>
                  </a:lnTo>
                  <a:close/>
                  <a:moveTo>
                    <a:pt x="21013" y="17560"/>
                  </a:moveTo>
                  <a:lnTo>
                    <a:pt x="21013" y="9139"/>
                  </a:lnTo>
                  <a:lnTo>
                    <a:pt x="14935" y="9139"/>
                  </a:lnTo>
                  <a:lnTo>
                    <a:pt x="14935" y="7038"/>
                  </a:lnTo>
                  <a:lnTo>
                    <a:pt x="6665" y="7038"/>
                  </a:lnTo>
                  <a:lnTo>
                    <a:pt x="6665" y="9139"/>
                  </a:lnTo>
                  <a:lnTo>
                    <a:pt x="587" y="9139"/>
                  </a:lnTo>
                  <a:lnTo>
                    <a:pt x="587" y="17560"/>
                  </a:lnTo>
                  <a:lnTo>
                    <a:pt x="0" y="17560"/>
                  </a:lnTo>
                  <a:lnTo>
                    <a:pt x="0" y="20361"/>
                  </a:lnTo>
                  <a:lnTo>
                    <a:pt x="6665" y="20361"/>
                  </a:lnTo>
                  <a:lnTo>
                    <a:pt x="6665" y="21600"/>
                  </a:lnTo>
                  <a:lnTo>
                    <a:pt x="14935" y="21600"/>
                  </a:lnTo>
                  <a:lnTo>
                    <a:pt x="14935" y="20361"/>
                  </a:lnTo>
                  <a:lnTo>
                    <a:pt x="21600" y="20361"/>
                  </a:lnTo>
                  <a:lnTo>
                    <a:pt x="21600" y="17560"/>
                  </a:lnTo>
                  <a:lnTo>
                    <a:pt x="21013" y="17560"/>
                  </a:lnTo>
                  <a:close/>
                  <a:moveTo>
                    <a:pt x="2106" y="16842"/>
                  </a:moveTo>
                  <a:lnTo>
                    <a:pt x="1260" y="16842"/>
                  </a:lnTo>
                  <a:lnTo>
                    <a:pt x="1260" y="12802"/>
                  </a:lnTo>
                  <a:lnTo>
                    <a:pt x="2106" y="12802"/>
                  </a:lnTo>
                  <a:lnTo>
                    <a:pt x="2106" y="16842"/>
                  </a:lnTo>
                  <a:close/>
                  <a:moveTo>
                    <a:pt x="2106" y="12120"/>
                  </a:moveTo>
                  <a:lnTo>
                    <a:pt x="1260" y="12120"/>
                  </a:lnTo>
                  <a:lnTo>
                    <a:pt x="1260" y="11258"/>
                  </a:lnTo>
                  <a:lnTo>
                    <a:pt x="2106" y="11258"/>
                  </a:lnTo>
                  <a:lnTo>
                    <a:pt x="2106" y="12120"/>
                  </a:lnTo>
                  <a:close/>
                  <a:moveTo>
                    <a:pt x="3609" y="16842"/>
                  </a:moveTo>
                  <a:lnTo>
                    <a:pt x="2780" y="16842"/>
                  </a:lnTo>
                  <a:lnTo>
                    <a:pt x="2780" y="12802"/>
                  </a:lnTo>
                  <a:lnTo>
                    <a:pt x="3609" y="12802"/>
                  </a:lnTo>
                  <a:lnTo>
                    <a:pt x="3609" y="16842"/>
                  </a:lnTo>
                  <a:close/>
                  <a:moveTo>
                    <a:pt x="3609" y="12120"/>
                  </a:moveTo>
                  <a:lnTo>
                    <a:pt x="2780" y="12120"/>
                  </a:lnTo>
                  <a:lnTo>
                    <a:pt x="2780" y="11258"/>
                  </a:lnTo>
                  <a:lnTo>
                    <a:pt x="3609" y="11258"/>
                  </a:lnTo>
                  <a:lnTo>
                    <a:pt x="3609" y="12120"/>
                  </a:lnTo>
                  <a:close/>
                  <a:moveTo>
                    <a:pt x="5128" y="16842"/>
                  </a:moveTo>
                  <a:lnTo>
                    <a:pt x="4299" y="16842"/>
                  </a:lnTo>
                  <a:lnTo>
                    <a:pt x="4299" y="12802"/>
                  </a:lnTo>
                  <a:lnTo>
                    <a:pt x="5128" y="12802"/>
                  </a:lnTo>
                  <a:lnTo>
                    <a:pt x="5128" y="16842"/>
                  </a:lnTo>
                  <a:close/>
                  <a:moveTo>
                    <a:pt x="5128" y="12120"/>
                  </a:moveTo>
                  <a:lnTo>
                    <a:pt x="4299" y="12120"/>
                  </a:lnTo>
                  <a:lnTo>
                    <a:pt x="4299" y="11258"/>
                  </a:lnTo>
                  <a:lnTo>
                    <a:pt x="5128" y="11258"/>
                  </a:lnTo>
                  <a:lnTo>
                    <a:pt x="5128" y="12120"/>
                  </a:lnTo>
                  <a:close/>
                  <a:moveTo>
                    <a:pt x="6647" y="16842"/>
                  </a:moveTo>
                  <a:lnTo>
                    <a:pt x="5819" y="16842"/>
                  </a:lnTo>
                  <a:lnTo>
                    <a:pt x="5819" y="12802"/>
                  </a:lnTo>
                  <a:lnTo>
                    <a:pt x="6647" y="12802"/>
                  </a:lnTo>
                  <a:lnTo>
                    <a:pt x="6647" y="16842"/>
                  </a:lnTo>
                  <a:close/>
                  <a:moveTo>
                    <a:pt x="6647" y="12120"/>
                  </a:moveTo>
                  <a:lnTo>
                    <a:pt x="5819" y="12120"/>
                  </a:lnTo>
                  <a:lnTo>
                    <a:pt x="5819" y="11258"/>
                  </a:lnTo>
                  <a:lnTo>
                    <a:pt x="6647" y="11258"/>
                  </a:lnTo>
                  <a:lnTo>
                    <a:pt x="6647" y="12120"/>
                  </a:lnTo>
                  <a:close/>
                  <a:moveTo>
                    <a:pt x="12570" y="9139"/>
                  </a:moveTo>
                  <a:lnTo>
                    <a:pt x="13744" y="9139"/>
                  </a:lnTo>
                  <a:lnTo>
                    <a:pt x="13744" y="18278"/>
                  </a:lnTo>
                  <a:lnTo>
                    <a:pt x="12570" y="18278"/>
                  </a:lnTo>
                  <a:lnTo>
                    <a:pt x="12570" y="9139"/>
                  </a:lnTo>
                  <a:close/>
                  <a:moveTo>
                    <a:pt x="10204" y="9139"/>
                  </a:moveTo>
                  <a:lnTo>
                    <a:pt x="11378" y="9139"/>
                  </a:lnTo>
                  <a:lnTo>
                    <a:pt x="11378" y="18278"/>
                  </a:lnTo>
                  <a:lnTo>
                    <a:pt x="10204" y="18278"/>
                  </a:lnTo>
                  <a:lnTo>
                    <a:pt x="10204" y="9139"/>
                  </a:lnTo>
                  <a:close/>
                  <a:moveTo>
                    <a:pt x="7822" y="9139"/>
                  </a:moveTo>
                  <a:lnTo>
                    <a:pt x="9013" y="9139"/>
                  </a:lnTo>
                  <a:lnTo>
                    <a:pt x="9013" y="18278"/>
                  </a:lnTo>
                  <a:lnTo>
                    <a:pt x="7822" y="18278"/>
                  </a:lnTo>
                  <a:lnTo>
                    <a:pt x="7822" y="9139"/>
                  </a:lnTo>
                  <a:close/>
                  <a:moveTo>
                    <a:pt x="14365" y="21079"/>
                  </a:moveTo>
                  <a:lnTo>
                    <a:pt x="7200" y="21079"/>
                  </a:lnTo>
                  <a:lnTo>
                    <a:pt x="7200" y="20792"/>
                  </a:lnTo>
                  <a:lnTo>
                    <a:pt x="14348" y="20792"/>
                  </a:lnTo>
                  <a:cubicBezTo>
                    <a:pt x="14365" y="20774"/>
                    <a:pt x="14365" y="21079"/>
                    <a:pt x="14365" y="21079"/>
                  </a:cubicBezTo>
                  <a:close/>
                  <a:moveTo>
                    <a:pt x="14365" y="20325"/>
                  </a:moveTo>
                  <a:lnTo>
                    <a:pt x="7200" y="20325"/>
                  </a:lnTo>
                  <a:lnTo>
                    <a:pt x="7200" y="20038"/>
                  </a:lnTo>
                  <a:lnTo>
                    <a:pt x="14348" y="20038"/>
                  </a:lnTo>
                  <a:cubicBezTo>
                    <a:pt x="14365" y="20038"/>
                    <a:pt x="14365" y="20325"/>
                    <a:pt x="14365" y="20325"/>
                  </a:cubicBezTo>
                  <a:close/>
                  <a:moveTo>
                    <a:pt x="15764" y="16842"/>
                  </a:moveTo>
                  <a:lnTo>
                    <a:pt x="14935" y="16842"/>
                  </a:lnTo>
                  <a:lnTo>
                    <a:pt x="14935" y="12802"/>
                  </a:lnTo>
                  <a:lnTo>
                    <a:pt x="15764" y="12802"/>
                  </a:lnTo>
                  <a:lnTo>
                    <a:pt x="15764" y="16842"/>
                  </a:lnTo>
                  <a:close/>
                  <a:moveTo>
                    <a:pt x="15764" y="12120"/>
                  </a:moveTo>
                  <a:lnTo>
                    <a:pt x="14935" y="12120"/>
                  </a:lnTo>
                  <a:lnTo>
                    <a:pt x="14935" y="11258"/>
                  </a:lnTo>
                  <a:lnTo>
                    <a:pt x="15764" y="11258"/>
                  </a:lnTo>
                  <a:lnTo>
                    <a:pt x="15764" y="12120"/>
                  </a:lnTo>
                  <a:close/>
                  <a:moveTo>
                    <a:pt x="17283" y="16842"/>
                  </a:moveTo>
                  <a:lnTo>
                    <a:pt x="16455" y="16842"/>
                  </a:lnTo>
                  <a:lnTo>
                    <a:pt x="16455" y="12802"/>
                  </a:lnTo>
                  <a:lnTo>
                    <a:pt x="17283" y="12802"/>
                  </a:lnTo>
                  <a:lnTo>
                    <a:pt x="17283" y="16842"/>
                  </a:lnTo>
                  <a:close/>
                  <a:moveTo>
                    <a:pt x="17283" y="12120"/>
                  </a:moveTo>
                  <a:lnTo>
                    <a:pt x="16455" y="12120"/>
                  </a:lnTo>
                  <a:lnTo>
                    <a:pt x="16455" y="11258"/>
                  </a:lnTo>
                  <a:lnTo>
                    <a:pt x="17283" y="11258"/>
                  </a:lnTo>
                  <a:lnTo>
                    <a:pt x="17283" y="12120"/>
                  </a:lnTo>
                  <a:close/>
                  <a:moveTo>
                    <a:pt x="18820" y="16842"/>
                  </a:moveTo>
                  <a:lnTo>
                    <a:pt x="17991" y="16842"/>
                  </a:lnTo>
                  <a:lnTo>
                    <a:pt x="17991" y="12802"/>
                  </a:lnTo>
                  <a:lnTo>
                    <a:pt x="18820" y="12802"/>
                  </a:lnTo>
                  <a:lnTo>
                    <a:pt x="18820" y="16842"/>
                  </a:lnTo>
                  <a:close/>
                  <a:moveTo>
                    <a:pt x="18820" y="12120"/>
                  </a:moveTo>
                  <a:lnTo>
                    <a:pt x="17991" y="12120"/>
                  </a:lnTo>
                  <a:lnTo>
                    <a:pt x="17991" y="11258"/>
                  </a:lnTo>
                  <a:lnTo>
                    <a:pt x="18820" y="11258"/>
                  </a:lnTo>
                  <a:lnTo>
                    <a:pt x="18820" y="12120"/>
                  </a:lnTo>
                  <a:close/>
                  <a:moveTo>
                    <a:pt x="20322" y="16842"/>
                  </a:moveTo>
                  <a:lnTo>
                    <a:pt x="19494" y="16842"/>
                  </a:lnTo>
                  <a:lnTo>
                    <a:pt x="19494" y="12802"/>
                  </a:lnTo>
                  <a:lnTo>
                    <a:pt x="20322" y="12802"/>
                  </a:lnTo>
                  <a:lnTo>
                    <a:pt x="20322" y="16842"/>
                  </a:lnTo>
                  <a:close/>
                  <a:moveTo>
                    <a:pt x="20322" y="12120"/>
                  </a:moveTo>
                  <a:lnTo>
                    <a:pt x="19494" y="12120"/>
                  </a:lnTo>
                  <a:lnTo>
                    <a:pt x="19494" y="11258"/>
                  </a:lnTo>
                  <a:lnTo>
                    <a:pt x="20322" y="11258"/>
                  </a:lnTo>
                  <a:lnTo>
                    <a:pt x="20322" y="12120"/>
                  </a:lnTo>
                  <a:close/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05307" y="4949005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err="1"/>
                <a:t>Institutional</a:t>
              </a:r>
              <a:r>
                <a:rPr lang="fr-CH" sz="900" dirty="0"/>
                <a:t> </a:t>
              </a:r>
            </a:p>
            <a:p>
              <a:r>
                <a:rPr lang="fr-CH" sz="900" dirty="0"/>
                <a:t>Support</a:t>
              </a:r>
              <a:endParaRPr lang="en-US" sz="9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78361" y="3714844"/>
            <a:ext cx="896399" cy="831990"/>
            <a:chOff x="5178361" y="3714844"/>
            <a:chExt cx="896399" cy="831990"/>
          </a:xfrm>
        </p:grpSpPr>
        <p:sp>
          <p:nvSpPr>
            <p:cNvPr id="18" name="Shape 2965"/>
            <p:cNvSpPr/>
            <p:nvPr/>
          </p:nvSpPr>
          <p:spPr>
            <a:xfrm>
              <a:off x="5327468" y="3714844"/>
              <a:ext cx="704545" cy="57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2" extrusionOk="0">
                  <a:moveTo>
                    <a:pt x="21409" y="5972"/>
                  </a:moveTo>
                  <a:lnTo>
                    <a:pt x="19763" y="8186"/>
                  </a:lnTo>
                  <a:lnTo>
                    <a:pt x="18666" y="10220"/>
                  </a:lnTo>
                  <a:cubicBezTo>
                    <a:pt x="18473" y="10526"/>
                    <a:pt x="18266" y="10760"/>
                    <a:pt x="18029" y="10994"/>
                  </a:cubicBezTo>
                  <a:cubicBezTo>
                    <a:pt x="17732" y="11282"/>
                    <a:pt x="17421" y="11498"/>
                    <a:pt x="17080" y="11678"/>
                  </a:cubicBezTo>
                  <a:cubicBezTo>
                    <a:pt x="16887" y="11768"/>
                    <a:pt x="16680" y="11840"/>
                    <a:pt x="16472" y="11894"/>
                  </a:cubicBezTo>
                  <a:cubicBezTo>
                    <a:pt x="16472" y="11894"/>
                    <a:pt x="16472" y="11894"/>
                    <a:pt x="16457" y="11894"/>
                  </a:cubicBezTo>
                  <a:cubicBezTo>
                    <a:pt x="16264" y="11930"/>
                    <a:pt x="16087" y="11984"/>
                    <a:pt x="15879" y="11984"/>
                  </a:cubicBezTo>
                  <a:cubicBezTo>
                    <a:pt x="16087" y="11984"/>
                    <a:pt x="16279" y="11930"/>
                    <a:pt x="16472" y="11894"/>
                  </a:cubicBezTo>
                  <a:cubicBezTo>
                    <a:pt x="16472" y="11894"/>
                    <a:pt x="16472" y="11894"/>
                    <a:pt x="16487" y="11894"/>
                  </a:cubicBezTo>
                  <a:lnTo>
                    <a:pt x="17273" y="12848"/>
                  </a:lnTo>
                  <a:cubicBezTo>
                    <a:pt x="17273" y="12848"/>
                    <a:pt x="17273" y="12866"/>
                    <a:pt x="17287" y="12866"/>
                  </a:cubicBezTo>
                  <a:cubicBezTo>
                    <a:pt x="17539" y="13172"/>
                    <a:pt x="17717" y="13586"/>
                    <a:pt x="17717" y="14054"/>
                  </a:cubicBezTo>
                  <a:cubicBezTo>
                    <a:pt x="17717" y="14972"/>
                    <a:pt x="17110" y="15692"/>
                    <a:pt x="16368" y="15692"/>
                  </a:cubicBezTo>
                  <a:cubicBezTo>
                    <a:pt x="16294" y="15692"/>
                    <a:pt x="16220" y="15692"/>
                    <a:pt x="16131" y="15674"/>
                  </a:cubicBezTo>
                  <a:cubicBezTo>
                    <a:pt x="16146" y="15782"/>
                    <a:pt x="16146" y="15872"/>
                    <a:pt x="16146" y="15980"/>
                  </a:cubicBezTo>
                  <a:cubicBezTo>
                    <a:pt x="16146" y="16898"/>
                    <a:pt x="15538" y="17618"/>
                    <a:pt x="14797" y="17618"/>
                  </a:cubicBezTo>
                  <a:cubicBezTo>
                    <a:pt x="14708" y="17618"/>
                    <a:pt x="14619" y="17618"/>
                    <a:pt x="14545" y="17600"/>
                  </a:cubicBezTo>
                  <a:cubicBezTo>
                    <a:pt x="14545" y="17690"/>
                    <a:pt x="14560" y="17780"/>
                    <a:pt x="14560" y="17888"/>
                  </a:cubicBezTo>
                  <a:cubicBezTo>
                    <a:pt x="14560" y="18788"/>
                    <a:pt x="13952" y="19526"/>
                    <a:pt x="13211" y="19526"/>
                  </a:cubicBezTo>
                  <a:cubicBezTo>
                    <a:pt x="13136" y="19526"/>
                    <a:pt x="13062" y="19526"/>
                    <a:pt x="12973" y="19508"/>
                  </a:cubicBezTo>
                  <a:cubicBezTo>
                    <a:pt x="12988" y="19616"/>
                    <a:pt x="12988" y="19706"/>
                    <a:pt x="12988" y="19814"/>
                  </a:cubicBezTo>
                  <a:cubicBezTo>
                    <a:pt x="12988" y="20714"/>
                    <a:pt x="12395" y="21452"/>
                    <a:pt x="11639" y="21452"/>
                  </a:cubicBezTo>
                  <a:cubicBezTo>
                    <a:pt x="11254" y="21452"/>
                    <a:pt x="10898" y="21236"/>
                    <a:pt x="10646" y="20912"/>
                  </a:cubicBezTo>
                  <a:cubicBezTo>
                    <a:pt x="10616" y="20894"/>
                    <a:pt x="10601" y="20876"/>
                    <a:pt x="10587" y="20858"/>
                  </a:cubicBezTo>
                  <a:lnTo>
                    <a:pt x="9430" y="19436"/>
                  </a:lnTo>
                  <a:lnTo>
                    <a:pt x="8215" y="20912"/>
                  </a:lnTo>
                  <a:cubicBezTo>
                    <a:pt x="7977" y="21308"/>
                    <a:pt x="7607" y="21542"/>
                    <a:pt x="7177" y="21542"/>
                  </a:cubicBezTo>
                  <a:cubicBezTo>
                    <a:pt x="6450" y="21542"/>
                    <a:pt x="5887" y="20822"/>
                    <a:pt x="5887" y="19958"/>
                  </a:cubicBezTo>
                  <a:cubicBezTo>
                    <a:pt x="5887" y="19832"/>
                    <a:pt x="5887" y="19706"/>
                    <a:pt x="5917" y="19580"/>
                  </a:cubicBezTo>
                  <a:cubicBezTo>
                    <a:pt x="5813" y="19598"/>
                    <a:pt x="5709" y="19616"/>
                    <a:pt x="5590" y="19616"/>
                  </a:cubicBezTo>
                  <a:cubicBezTo>
                    <a:pt x="4864" y="19616"/>
                    <a:pt x="4301" y="18896"/>
                    <a:pt x="4301" y="18032"/>
                  </a:cubicBezTo>
                  <a:cubicBezTo>
                    <a:pt x="4301" y="17906"/>
                    <a:pt x="4301" y="17798"/>
                    <a:pt x="4330" y="17690"/>
                  </a:cubicBezTo>
                  <a:cubicBezTo>
                    <a:pt x="4227" y="17708"/>
                    <a:pt x="4123" y="17726"/>
                    <a:pt x="4004" y="17726"/>
                  </a:cubicBezTo>
                  <a:cubicBezTo>
                    <a:pt x="3278" y="17726"/>
                    <a:pt x="2714" y="17024"/>
                    <a:pt x="2714" y="16160"/>
                  </a:cubicBezTo>
                  <a:cubicBezTo>
                    <a:pt x="2714" y="16016"/>
                    <a:pt x="2714" y="15890"/>
                    <a:pt x="2744" y="15782"/>
                  </a:cubicBezTo>
                  <a:cubicBezTo>
                    <a:pt x="2655" y="15800"/>
                    <a:pt x="2566" y="15800"/>
                    <a:pt x="2477" y="15800"/>
                  </a:cubicBezTo>
                  <a:cubicBezTo>
                    <a:pt x="1751" y="15800"/>
                    <a:pt x="1173" y="15098"/>
                    <a:pt x="1173" y="14234"/>
                  </a:cubicBezTo>
                  <a:cubicBezTo>
                    <a:pt x="1173" y="13910"/>
                    <a:pt x="1262" y="13586"/>
                    <a:pt x="1410" y="13316"/>
                  </a:cubicBezTo>
                  <a:cubicBezTo>
                    <a:pt x="1410" y="13298"/>
                    <a:pt x="1410" y="13280"/>
                    <a:pt x="1425" y="13280"/>
                  </a:cubicBezTo>
                  <a:cubicBezTo>
                    <a:pt x="1439" y="13262"/>
                    <a:pt x="1484" y="13208"/>
                    <a:pt x="1514" y="13172"/>
                  </a:cubicBezTo>
                  <a:cubicBezTo>
                    <a:pt x="1543" y="13118"/>
                    <a:pt x="1573" y="13064"/>
                    <a:pt x="1617" y="13028"/>
                  </a:cubicBezTo>
                  <a:cubicBezTo>
                    <a:pt x="1958" y="12578"/>
                    <a:pt x="2522" y="11930"/>
                    <a:pt x="2907" y="11480"/>
                  </a:cubicBezTo>
                  <a:lnTo>
                    <a:pt x="135" y="8150"/>
                  </a:lnTo>
                  <a:cubicBezTo>
                    <a:pt x="1" y="7970"/>
                    <a:pt x="-43" y="7736"/>
                    <a:pt x="46" y="7610"/>
                  </a:cubicBezTo>
                  <a:cubicBezTo>
                    <a:pt x="165" y="7502"/>
                    <a:pt x="342" y="7538"/>
                    <a:pt x="491" y="7718"/>
                  </a:cubicBezTo>
                  <a:lnTo>
                    <a:pt x="3263" y="11048"/>
                  </a:lnTo>
                  <a:cubicBezTo>
                    <a:pt x="3485" y="10742"/>
                    <a:pt x="3826" y="10544"/>
                    <a:pt x="4212" y="10544"/>
                  </a:cubicBezTo>
                  <a:cubicBezTo>
                    <a:pt x="4938" y="10544"/>
                    <a:pt x="5502" y="11264"/>
                    <a:pt x="5502" y="12128"/>
                  </a:cubicBezTo>
                  <a:cubicBezTo>
                    <a:pt x="5502" y="12254"/>
                    <a:pt x="5502" y="12380"/>
                    <a:pt x="5472" y="12488"/>
                  </a:cubicBezTo>
                  <a:cubicBezTo>
                    <a:pt x="5561" y="12470"/>
                    <a:pt x="5650" y="12470"/>
                    <a:pt x="5739" y="12470"/>
                  </a:cubicBezTo>
                  <a:cubicBezTo>
                    <a:pt x="6465" y="12470"/>
                    <a:pt x="7043" y="13190"/>
                    <a:pt x="7043" y="14054"/>
                  </a:cubicBezTo>
                  <a:cubicBezTo>
                    <a:pt x="7043" y="14180"/>
                    <a:pt x="7043" y="14288"/>
                    <a:pt x="6999" y="14396"/>
                  </a:cubicBezTo>
                  <a:cubicBezTo>
                    <a:pt x="7117" y="14378"/>
                    <a:pt x="7221" y="14360"/>
                    <a:pt x="7325" y="14360"/>
                  </a:cubicBezTo>
                  <a:cubicBezTo>
                    <a:pt x="8051" y="14360"/>
                    <a:pt x="8630" y="15080"/>
                    <a:pt x="8630" y="15944"/>
                  </a:cubicBezTo>
                  <a:cubicBezTo>
                    <a:pt x="8630" y="16070"/>
                    <a:pt x="8630" y="16196"/>
                    <a:pt x="8585" y="16322"/>
                  </a:cubicBezTo>
                  <a:cubicBezTo>
                    <a:pt x="8704" y="16304"/>
                    <a:pt x="8808" y="16286"/>
                    <a:pt x="8911" y="16286"/>
                  </a:cubicBezTo>
                  <a:cubicBezTo>
                    <a:pt x="9638" y="16286"/>
                    <a:pt x="10216" y="17006"/>
                    <a:pt x="10216" y="17870"/>
                  </a:cubicBezTo>
                  <a:cubicBezTo>
                    <a:pt x="10216" y="18230"/>
                    <a:pt x="10112" y="18608"/>
                    <a:pt x="9934" y="18860"/>
                  </a:cubicBezTo>
                  <a:cubicBezTo>
                    <a:pt x="9934" y="18860"/>
                    <a:pt x="9934" y="18878"/>
                    <a:pt x="9905" y="18878"/>
                  </a:cubicBezTo>
                  <a:lnTo>
                    <a:pt x="9816" y="18986"/>
                  </a:lnTo>
                  <a:lnTo>
                    <a:pt x="11002" y="20426"/>
                  </a:lnTo>
                  <a:cubicBezTo>
                    <a:pt x="11165" y="20678"/>
                    <a:pt x="11402" y="20822"/>
                    <a:pt x="11698" y="20822"/>
                  </a:cubicBezTo>
                  <a:cubicBezTo>
                    <a:pt x="12173" y="20822"/>
                    <a:pt x="12543" y="20354"/>
                    <a:pt x="12543" y="19796"/>
                  </a:cubicBezTo>
                  <a:cubicBezTo>
                    <a:pt x="12543" y="19508"/>
                    <a:pt x="12454" y="19256"/>
                    <a:pt x="12306" y="19076"/>
                  </a:cubicBezTo>
                  <a:cubicBezTo>
                    <a:pt x="12247" y="19040"/>
                    <a:pt x="12217" y="18968"/>
                    <a:pt x="12173" y="18896"/>
                  </a:cubicBezTo>
                  <a:lnTo>
                    <a:pt x="11565" y="18176"/>
                  </a:lnTo>
                  <a:lnTo>
                    <a:pt x="10142" y="16430"/>
                  </a:lnTo>
                  <a:cubicBezTo>
                    <a:pt x="10053" y="16322"/>
                    <a:pt x="10053" y="16124"/>
                    <a:pt x="10142" y="16016"/>
                  </a:cubicBezTo>
                  <a:cubicBezTo>
                    <a:pt x="10231" y="15908"/>
                    <a:pt x="10394" y="15908"/>
                    <a:pt x="10483" y="16016"/>
                  </a:cubicBezTo>
                  <a:lnTo>
                    <a:pt x="11876" y="17708"/>
                  </a:lnTo>
                  <a:lnTo>
                    <a:pt x="12425" y="18392"/>
                  </a:lnTo>
                  <a:lnTo>
                    <a:pt x="12529" y="18518"/>
                  </a:lnTo>
                  <a:cubicBezTo>
                    <a:pt x="12692" y="18770"/>
                    <a:pt x="12944" y="18932"/>
                    <a:pt x="13225" y="18932"/>
                  </a:cubicBezTo>
                  <a:cubicBezTo>
                    <a:pt x="13715" y="18932"/>
                    <a:pt x="14085" y="18446"/>
                    <a:pt x="14085" y="17888"/>
                  </a:cubicBezTo>
                  <a:cubicBezTo>
                    <a:pt x="14085" y="17600"/>
                    <a:pt x="13996" y="17348"/>
                    <a:pt x="13833" y="17168"/>
                  </a:cubicBezTo>
                  <a:cubicBezTo>
                    <a:pt x="13804" y="17132"/>
                    <a:pt x="13759" y="17078"/>
                    <a:pt x="13729" y="17042"/>
                  </a:cubicBezTo>
                  <a:lnTo>
                    <a:pt x="13077" y="16268"/>
                  </a:lnTo>
                  <a:lnTo>
                    <a:pt x="11713" y="14594"/>
                  </a:lnTo>
                  <a:cubicBezTo>
                    <a:pt x="11624" y="14486"/>
                    <a:pt x="11624" y="14288"/>
                    <a:pt x="11713" y="14180"/>
                  </a:cubicBezTo>
                  <a:cubicBezTo>
                    <a:pt x="11802" y="14072"/>
                    <a:pt x="11965" y="14072"/>
                    <a:pt x="12054" y="14180"/>
                  </a:cubicBezTo>
                  <a:lnTo>
                    <a:pt x="13418" y="15854"/>
                  </a:lnTo>
                  <a:lnTo>
                    <a:pt x="13996" y="16538"/>
                  </a:lnTo>
                  <a:lnTo>
                    <a:pt x="14085" y="16646"/>
                  </a:lnTo>
                  <a:cubicBezTo>
                    <a:pt x="14248" y="16916"/>
                    <a:pt x="14485" y="17060"/>
                    <a:pt x="14782" y="17060"/>
                  </a:cubicBezTo>
                  <a:cubicBezTo>
                    <a:pt x="15256" y="17060"/>
                    <a:pt x="15627" y="16592"/>
                    <a:pt x="15627" y="16016"/>
                  </a:cubicBezTo>
                  <a:cubicBezTo>
                    <a:pt x="15627" y="15746"/>
                    <a:pt x="15538" y="15476"/>
                    <a:pt x="15390" y="15314"/>
                  </a:cubicBezTo>
                  <a:cubicBezTo>
                    <a:pt x="15331" y="15260"/>
                    <a:pt x="15301" y="15206"/>
                    <a:pt x="15256" y="15134"/>
                  </a:cubicBezTo>
                  <a:lnTo>
                    <a:pt x="13314" y="12776"/>
                  </a:lnTo>
                  <a:cubicBezTo>
                    <a:pt x="13225" y="12668"/>
                    <a:pt x="13225" y="12470"/>
                    <a:pt x="13314" y="12362"/>
                  </a:cubicBezTo>
                  <a:cubicBezTo>
                    <a:pt x="13403" y="12254"/>
                    <a:pt x="13566" y="12254"/>
                    <a:pt x="13655" y="12362"/>
                  </a:cubicBezTo>
                  <a:lnTo>
                    <a:pt x="15597" y="14720"/>
                  </a:lnTo>
                  <a:lnTo>
                    <a:pt x="15627" y="14774"/>
                  </a:lnTo>
                  <a:cubicBezTo>
                    <a:pt x="15790" y="15026"/>
                    <a:pt x="16042" y="15188"/>
                    <a:pt x="16324" y="15188"/>
                  </a:cubicBezTo>
                  <a:cubicBezTo>
                    <a:pt x="16813" y="15188"/>
                    <a:pt x="17184" y="14702"/>
                    <a:pt x="17184" y="14144"/>
                  </a:cubicBezTo>
                  <a:cubicBezTo>
                    <a:pt x="17184" y="13874"/>
                    <a:pt x="17110" y="13640"/>
                    <a:pt x="16976" y="13478"/>
                  </a:cubicBezTo>
                  <a:lnTo>
                    <a:pt x="14901" y="10958"/>
                  </a:lnTo>
                  <a:cubicBezTo>
                    <a:pt x="14886" y="10940"/>
                    <a:pt x="14871" y="10886"/>
                    <a:pt x="14856" y="10868"/>
                  </a:cubicBezTo>
                  <a:lnTo>
                    <a:pt x="11787" y="7142"/>
                  </a:lnTo>
                  <a:lnTo>
                    <a:pt x="11298" y="6566"/>
                  </a:lnTo>
                  <a:cubicBezTo>
                    <a:pt x="11268" y="6512"/>
                    <a:pt x="11254" y="6476"/>
                    <a:pt x="11224" y="6440"/>
                  </a:cubicBezTo>
                  <a:cubicBezTo>
                    <a:pt x="11224" y="6404"/>
                    <a:pt x="11209" y="6386"/>
                    <a:pt x="11209" y="6368"/>
                  </a:cubicBezTo>
                  <a:cubicBezTo>
                    <a:pt x="10957" y="5738"/>
                    <a:pt x="10394" y="5324"/>
                    <a:pt x="9771" y="5324"/>
                  </a:cubicBezTo>
                  <a:cubicBezTo>
                    <a:pt x="9401" y="5324"/>
                    <a:pt x="9030" y="5504"/>
                    <a:pt x="8748" y="5756"/>
                  </a:cubicBezTo>
                  <a:lnTo>
                    <a:pt x="8748" y="5792"/>
                  </a:lnTo>
                  <a:lnTo>
                    <a:pt x="8215" y="8618"/>
                  </a:lnTo>
                  <a:cubicBezTo>
                    <a:pt x="8215" y="8690"/>
                    <a:pt x="8200" y="8744"/>
                    <a:pt x="8170" y="8816"/>
                  </a:cubicBezTo>
                  <a:cubicBezTo>
                    <a:pt x="8007" y="9392"/>
                    <a:pt x="7533" y="9824"/>
                    <a:pt x="6984" y="9824"/>
                  </a:cubicBezTo>
                  <a:cubicBezTo>
                    <a:pt x="6302" y="9824"/>
                    <a:pt x="5754" y="9158"/>
                    <a:pt x="5754" y="8330"/>
                  </a:cubicBezTo>
                  <a:cubicBezTo>
                    <a:pt x="5754" y="8258"/>
                    <a:pt x="5754" y="8150"/>
                    <a:pt x="5768" y="8060"/>
                  </a:cubicBezTo>
                  <a:cubicBezTo>
                    <a:pt x="5768" y="8042"/>
                    <a:pt x="5768" y="7988"/>
                    <a:pt x="5798" y="7952"/>
                  </a:cubicBezTo>
                  <a:cubicBezTo>
                    <a:pt x="6095" y="6386"/>
                    <a:pt x="6984" y="1670"/>
                    <a:pt x="6984" y="1670"/>
                  </a:cubicBezTo>
                  <a:cubicBezTo>
                    <a:pt x="6999" y="1580"/>
                    <a:pt x="7043" y="1472"/>
                    <a:pt x="7073" y="1418"/>
                  </a:cubicBezTo>
                  <a:cubicBezTo>
                    <a:pt x="7251" y="806"/>
                    <a:pt x="7740" y="374"/>
                    <a:pt x="8303" y="374"/>
                  </a:cubicBezTo>
                  <a:cubicBezTo>
                    <a:pt x="8481" y="374"/>
                    <a:pt x="8644" y="410"/>
                    <a:pt x="8808" y="500"/>
                  </a:cubicBezTo>
                  <a:lnTo>
                    <a:pt x="14574" y="2066"/>
                  </a:lnTo>
                  <a:lnTo>
                    <a:pt x="16012" y="158"/>
                  </a:lnTo>
                  <a:cubicBezTo>
                    <a:pt x="16176" y="-40"/>
                    <a:pt x="16413" y="-58"/>
                    <a:pt x="16576" y="140"/>
                  </a:cubicBezTo>
                  <a:lnTo>
                    <a:pt x="21335" y="5378"/>
                  </a:lnTo>
                  <a:cubicBezTo>
                    <a:pt x="21542" y="5468"/>
                    <a:pt x="21557" y="5756"/>
                    <a:pt x="21409" y="5972"/>
                  </a:cubicBezTo>
                </a:path>
              </a:pathLst>
            </a:custGeom>
            <a:solidFill>
              <a:srgbClr val="355C7D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8361" y="4316002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err="1"/>
                <a:t>Markets</a:t>
              </a:r>
              <a:r>
                <a:rPr lang="fr-CH" sz="900" dirty="0"/>
                <a:t> </a:t>
              </a:r>
              <a:r>
                <a:rPr lang="fr-CH" sz="900" dirty="0" err="1"/>
                <a:t>access</a:t>
              </a:r>
              <a:endParaRPr lang="en-US" sz="900" dirty="0"/>
            </a:p>
          </p:txBody>
        </p:sp>
      </p:grpSp>
      <p:graphicFrame>
        <p:nvGraphicFramePr>
          <p:cNvPr id="28" name="Diagram 27"/>
          <p:cNvGraphicFramePr/>
          <p:nvPr/>
        </p:nvGraphicFramePr>
        <p:xfrm>
          <a:off x="186595" y="3003405"/>
          <a:ext cx="3362616" cy="298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284870" y="2378722"/>
            <a:ext cx="4361865" cy="2151853"/>
            <a:chOff x="4284870" y="2378722"/>
            <a:chExt cx="4361865" cy="2151853"/>
          </a:xfrm>
        </p:grpSpPr>
        <p:cxnSp>
          <p:nvCxnSpPr>
            <p:cNvPr id="19" name="Connecteur droit 6"/>
            <p:cNvCxnSpPr/>
            <p:nvPr/>
          </p:nvCxnSpPr>
          <p:spPr>
            <a:xfrm>
              <a:off x="5219571" y="2445241"/>
              <a:ext cx="0" cy="283163"/>
            </a:xfrm>
            <a:prstGeom prst="line">
              <a:avLst/>
            </a:prstGeom>
            <a:ln w="174625" cap="rnd">
              <a:solidFill>
                <a:srgbClr val="48AF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361853" y="2378722"/>
              <a:ext cx="3284882" cy="43211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rgbClr val="000000"/>
                  </a:solidFill>
                </a:rPr>
                <a:t>..and a </a:t>
              </a:r>
              <a:r>
                <a:rPr lang="fr-CH" sz="1000" dirty="0" err="1">
                  <a:solidFill>
                    <a:srgbClr val="000000"/>
                  </a:solidFill>
                </a:rPr>
                <a:t>number</a:t>
              </a:r>
              <a:r>
                <a:rPr lang="fr-CH" sz="1000" dirty="0">
                  <a:solidFill>
                    <a:srgbClr val="000000"/>
                  </a:solidFill>
                </a:rPr>
                <a:t> of </a:t>
              </a:r>
              <a:r>
                <a:rPr lang="fr-CH" sz="1000" dirty="0" err="1">
                  <a:solidFill>
                    <a:srgbClr val="000000"/>
                  </a:solidFill>
                </a:rPr>
                <a:t>technical</a:t>
              </a:r>
              <a:r>
                <a:rPr lang="fr-CH" sz="1000" dirty="0">
                  <a:solidFill>
                    <a:srgbClr val="000000"/>
                  </a:solidFill>
                </a:rPr>
                <a:t> areas to </a:t>
              </a:r>
              <a:r>
                <a:rPr lang="fr-CH" sz="1000" dirty="0" err="1">
                  <a:solidFill>
                    <a:srgbClr val="000000"/>
                  </a:solidFill>
                </a:rPr>
                <a:t>address</a:t>
              </a:r>
              <a:r>
                <a:rPr lang="fr-CH" sz="1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4870" y="3607245"/>
              <a:ext cx="5295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61853" y="2834005"/>
            <a:ext cx="2340431" cy="804299"/>
            <a:chOff x="5361853" y="2834005"/>
            <a:chExt cx="2340431" cy="8042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1853" y="3003405"/>
              <a:ext cx="1133748" cy="63489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30168" y="283400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/>
                <a:t>Policy and strategy </a:t>
              </a:r>
              <a:br>
                <a:rPr lang="fr-CH" sz="900" dirty="0"/>
              </a:br>
              <a:r>
                <a:rPr lang="fr-CH" sz="900" dirty="0"/>
                <a:t>development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… and should lead to meaningful integration of </a:t>
            </a:r>
            <a:r>
              <a:rPr lang="en-US" sz="2400" dirty="0" err="1"/>
              <a:t>e</a:t>
            </a:r>
            <a:r>
              <a:rPr lang="en-US" sz="2400" dirty="0"/>
              <a:t>-Commerce into the National Development Agenda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8080" y="4322573"/>
            <a:ext cx="8725920" cy="2235200"/>
            <a:chOff x="382803" y="4299056"/>
            <a:chExt cx="8725920" cy="2235200"/>
          </a:xfrm>
        </p:grpSpPr>
        <p:sp>
          <p:nvSpPr>
            <p:cNvPr id="12" name="Rounded Rectangle 11"/>
            <p:cNvSpPr/>
            <p:nvPr/>
          </p:nvSpPr>
          <p:spPr>
            <a:xfrm>
              <a:off x="382803" y="4299056"/>
              <a:ext cx="2215275" cy="1612348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National Development Plans, trade and sector export  strategies must be adapted to include E-commerce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92200" y="4299056"/>
              <a:ext cx="3616523" cy="22352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legal and regulatory framework must </a:t>
              </a: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adapt to accommodate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E-commerce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E-transactions law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 protection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protection/privacy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Cybercrime adoption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E-commerce law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Intellectual property rights 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 related laws, acts, regulations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56574" y="4299057"/>
              <a:ext cx="2215275" cy="1612348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Policy and partnership platforms must include digital economy and E-commerce as active agenda items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50" y="2052041"/>
            <a:ext cx="4157832" cy="1396105"/>
          </a:xfrm>
          <a:prstGeom prst="rect">
            <a:avLst/>
          </a:prstGeom>
        </p:spPr>
      </p:pic>
      <p:cxnSp>
        <p:nvCxnSpPr>
          <p:cNvPr id="25" name="Elbow Connector 24"/>
          <p:cNvCxnSpPr>
            <a:stCxn id="17" idx="2"/>
            <a:endCxn id="12" idx="0"/>
          </p:cNvCxnSpPr>
          <p:nvPr/>
        </p:nvCxnSpPr>
        <p:spPr>
          <a:xfrm rot="5400000">
            <a:off x="2520579" y="2453285"/>
            <a:ext cx="874427" cy="2864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2"/>
            <a:endCxn id="13" idx="0"/>
          </p:cNvCxnSpPr>
          <p:nvPr/>
        </p:nvCxnSpPr>
        <p:spPr>
          <a:xfrm rot="16200000" flipH="1">
            <a:off x="5425589" y="2412422"/>
            <a:ext cx="874427" cy="29458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7" idx="2"/>
            <a:endCxn id="16" idx="0"/>
          </p:cNvCxnSpPr>
          <p:nvPr/>
        </p:nvCxnSpPr>
        <p:spPr>
          <a:xfrm rot="5400000">
            <a:off x="3907464" y="3840172"/>
            <a:ext cx="874428" cy="903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665811"/>
            <a:ext cx="9144000" cy="13338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>
                <a:solidFill>
                  <a:srgbClr val="000000"/>
                </a:solidFill>
              </a:rPr>
              <a:t>BOTTOM LINE</a:t>
            </a:r>
            <a:r>
              <a:rPr lang="en-US" sz="3000" b="1" dirty="0"/>
              <a:t>: </a:t>
            </a:r>
            <a:br>
              <a:rPr lang="en-US" sz="3000" b="1" dirty="0"/>
            </a:br>
            <a:br>
              <a:rPr lang="en-US" sz="3000" dirty="0"/>
            </a:br>
            <a:r>
              <a:rPr lang="en-US" sz="3000" dirty="0">
                <a:solidFill>
                  <a:srgbClr val="000000"/>
                </a:solidFill>
              </a:rPr>
              <a:t>Both </a:t>
            </a:r>
            <a:r>
              <a:rPr lang="en-US" sz="3000" dirty="0">
                <a:solidFill>
                  <a:srgbClr val="FFA53F"/>
                </a:solidFill>
              </a:rPr>
              <a:t>opportunities</a:t>
            </a:r>
            <a:r>
              <a:rPr lang="en-US" sz="3000" dirty="0">
                <a:solidFill>
                  <a:srgbClr val="000000"/>
                </a:solidFill>
              </a:rPr>
              <a:t> and </a:t>
            </a:r>
            <a:r>
              <a:rPr lang="en-US" sz="3000" dirty="0">
                <a:solidFill>
                  <a:srgbClr val="6699FF"/>
                </a:solidFill>
              </a:rPr>
              <a:t>risks</a:t>
            </a:r>
            <a:r>
              <a:rPr lang="en-US" sz="3000" dirty="0">
                <a:solidFill>
                  <a:srgbClr val="000000"/>
                </a:solidFill>
              </a:rPr>
              <a:t> for developing countries</a:t>
            </a:r>
            <a:endParaRPr lang="fr-FR" sz="30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84962" y="2602105"/>
            <a:ext cx="4166756" cy="1844280"/>
            <a:chOff x="4684962" y="2602105"/>
            <a:chExt cx="4166756" cy="1844280"/>
          </a:xfrm>
        </p:grpSpPr>
        <p:pic>
          <p:nvPicPr>
            <p:cNvPr id="7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45" b="67991"/>
            <a:stretch/>
          </p:blipFill>
          <p:spPr>
            <a:xfrm>
              <a:off x="4684962" y="2602105"/>
              <a:ext cx="4166756" cy="638909"/>
            </a:xfrm>
            <a:prstGeom prst="rect">
              <a:avLst/>
            </a:prstGeom>
          </p:spPr>
        </p:pic>
        <p:pic>
          <p:nvPicPr>
            <p:cNvPr id="9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806" r="-145" b="3720"/>
            <a:stretch/>
          </p:blipFill>
          <p:spPr>
            <a:xfrm>
              <a:off x="4696206" y="3324894"/>
              <a:ext cx="3747368" cy="1121491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4684962" y="3205065"/>
            <a:ext cx="1915165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7" y="2762195"/>
            <a:ext cx="352379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UNCTAD’s</a:t>
            </a:r>
            <a:r>
              <a:rPr lang="en-US" sz="3200" dirty="0"/>
              <a:t> </a:t>
            </a:r>
            <a:r>
              <a:rPr lang="en-US" sz="3200" dirty="0" err="1"/>
              <a:t>eTrade</a:t>
            </a:r>
            <a:r>
              <a:rPr lang="en-US" sz="3200" dirty="0"/>
              <a:t> Readiness Assessments (aka </a:t>
            </a:r>
            <a:r>
              <a:rPr lang="en-US" sz="3200" dirty="0" err="1"/>
              <a:t>eT</a:t>
            </a:r>
            <a:r>
              <a:rPr lang="en-US" sz="3200" dirty="0"/>
              <a:t>-Ready)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07" y="2022392"/>
            <a:ext cx="4186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spin-off from ‘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eTrade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all’ platform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99" y="2089018"/>
            <a:ext cx="4390414" cy="3291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7" y="3098773"/>
            <a:ext cx="3314700" cy="1295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98316" y="333934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382" y="5738026"/>
            <a:ext cx="8489913" cy="1077218"/>
          </a:xfrm>
          <a:prstGeom prst="rect">
            <a:avLst/>
          </a:prstGeom>
          <a:solidFill>
            <a:srgbClr val="D1D1F0"/>
          </a:solidFill>
          <a:ln w="952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In the pipeline: </a:t>
            </a:r>
          </a:p>
          <a:p>
            <a:endParaRPr lang="en-US" sz="1400" b="1" dirty="0"/>
          </a:p>
          <a:p>
            <a:r>
              <a:rPr lang="en-US" sz="1200" dirty="0"/>
              <a:t>2016 and 2017: Cambodia, Bhutan, Samoa, Nepal, Myanmar, Liberia, Lao PDR, Senegal</a:t>
            </a:r>
          </a:p>
          <a:p>
            <a:pPr>
              <a:buFontTx/>
              <a:buChar char="-"/>
            </a:pPr>
            <a:r>
              <a:rPr lang="en-US" sz="1200" dirty="0"/>
              <a:t>2018: Zambia, Ethiopia, Uganda, Solomon Islands, Vanuatu, Bangladesh, Malawi, Tanzania, Togo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rgbClr val="FF0000"/>
                </a:solidFill>
              </a:rPr>
              <a:t>-Rising Demand from non-</a:t>
            </a:r>
            <a:r>
              <a:rPr lang="en-US" sz="1200" dirty="0" err="1">
                <a:solidFill>
                  <a:srgbClr val="FF0000"/>
                </a:solidFill>
              </a:rPr>
              <a:t>LDCs</a:t>
            </a:r>
            <a:r>
              <a:rPr lang="en-US" sz="1200" dirty="0">
                <a:solidFill>
                  <a:srgbClr val="FF0000"/>
                </a:solidFill>
              </a:rPr>
              <a:t> as well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Scope of E-commerce?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4"/>
            <a:ext cx="8229600" cy="2411976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2000" b="1" i="1" dirty="0"/>
              <a:t>“...the </a:t>
            </a:r>
            <a:r>
              <a:rPr lang="en-US" altLang="en-US" sz="2000" b="1" i="1" dirty="0">
                <a:solidFill>
                  <a:srgbClr val="FF0000"/>
                </a:solidFill>
              </a:rPr>
              <a:t>sale or purchase </a:t>
            </a:r>
            <a:r>
              <a:rPr lang="en-US" altLang="en-US" sz="2000" b="1" i="1" dirty="0"/>
              <a:t>of </a:t>
            </a:r>
            <a:r>
              <a:rPr lang="en-US" altLang="en-US" sz="2000" b="1" i="1" dirty="0">
                <a:solidFill>
                  <a:srgbClr val="FF0000"/>
                </a:solidFill>
              </a:rPr>
              <a:t>goods or services</a:t>
            </a:r>
            <a:r>
              <a:rPr lang="en-US" altLang="en-US" sz="2000" b="1" i="1" dirty="0"/>
              <a:t>, conducted over </a:t>
            </a:r>
            <a:r>
              <a:rPr lang="en-US" altLang="en-US" sz="2000" b="1" i="1" dirty="0">
                <a:solidFill>
                  <a:srgbClr val="FF0000"/>
                </a:solidFill>
              </a:rPr>
              <a:t>computer networks</a:t>
            </a:r>
            <a:r>
              <a:rPr lang="en-US" altLang="en-US" sz="2000" b="1" i="1" dirty="0"/>
              <a:t> by methods specifically designed for the purpose of </a:t>
            </a:r>
            <a:r>
              <a:rPr lang="en-US" altLang="en-US" sz="2000" b="1" i="1" dirty="0">
                <a:solidFill>
                  <a:srgbClr val="FF0000"/>
                </a:solidFill>
              </a:rPr>
              <a:t>receiving or placing of orders</a:t>
            </a:r>
            <a:r>
              <a:rPr lang="en-US" altLang="en-US" sz="2000" b="1" i="1" dirty="0"/>
              <a:t>”. (OECD)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2267" y="5222060"/>
            <a:ext cx="8156446" cy="947106"/>
            <a:chOff x="322267" y="5222060"/>
            <a:chExt cx="8156446" cy="947106"/>
          </a:xfrm>
        </p:grpSpPr>
        <p:sp>
          <p:nvSpPr>
            <p:cNvPr id="6" name="Rectangle 5"/>
            <p:cNvSpPr/>
            <p:nvPr/>
          </p:nvSpPr>
          <p:spPr>
            <a:xfrm>
              <a:off x="322267" y="5338169"/>
              <a:ext cx="5451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9822" lvl="1">
                <a:defRPr/>
              </a:pPr>
              <a:r>
                <a:rPr lang="en-US" altLang="en-US" sz="1200" dirty="0">
                  <a:solidFill>
                    <a:srgbClr val="FF0000"/>
                  </a:solidFill>
                </a:rPr>
                <a:t>Payment and delivery do not have to be conducted online</a:t>
              </a:r>
            </a:p>
            <a:p>
              <a:pPr marL="479822" lvl="1">
                <a:defRPr/>
              </a:pPr>
              <a:r>
                <a:rPr lang="en-US" altLang="en-US" sz="1200" dirty="0">
                  <a:solidFill>
                    <a:srgbClr val="4472C4"/>
                  </a:solidFill>
                </a:rPr>
                <a:t>Orders made by telephone calls, fax or manually typed e-mail excluded</a:t>
              </a:r>
            </a:p>
            <a:p>
              <a:pPr marL="479822" lvl="1">
                <a:defRPr/>
              </a:pP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42990" y="5222060"/>
              <a:ext cx="2435723" cy="7078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Critical for developing countries, while they develop the relatively more sophisticated capabilities for online payments etc.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821112" y="5492889"/>
              <a:ext cx="122187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2353" y="3110497"/>
            <a:ext cx="8097560" cy="1931610"/>
            <a:chOff x="415870" y="4286322"/>
            <a:chExt cx="8097560" cy="1931610"/>
          </a:xfrm>
        </p:grpSpPr>
        <p:sp>
          <p:nvSpPr>
            <p:cNvPr id="9" name="Rectangle 8"/>
            <p:cNvSpPr/>
            <p:nvPr/>
          </p:nvSpPr>
          <p:spPr>
            <a:xfrm>
              <a:off x="898452" y="4463605"/>
              <a:ext cx="7614978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fr-CH" sz="1200" dirty="0">
                <a:solidFill>
                  <a:schemeClr val="accent1"/>
                </a:solidFill>
              </a:endParaRPr>
            </a:p>
            <a:p>
              <a:pPr>
                <a:buFont typeface="Arial"/>
                <a:buChar char="•"/>
                <a:defRPr/>
              </a:pPr>
              <a:r>
                <a:rPr lang="fr-CH" sz="1200" dirty="0">
                  <a:solidFill>
                    <a:srgbClr val="4472C4"/>
                  </a:solidFill>
                </a:rPr>
                <a:t>Business-to-business (B2B) </a:t>
              </a:r>
              <a:r>
                <a:rPr lang="en-US" sz="1200" dirty="0"/>
                <a:t>Online sales between enterprises, including linked to outsourcing and </a:t>
              </a:r>
              <a:r>
                <a:rPr lang="en-US" sz="1200" dirty="0" err="1"/>
                <a:t>offshoring</a:t>
              </a:r>
              <a:r>
                <a:rPr lang="en-US" sz="1200" dirty="0"/>
                <a:t>.</a:t>
              </a:r>
            </a:p>
            <a:p>
              <a:pPr lvl="1">
                <a:buFont typeface="Arial"/>
                <a:buChar char="•"/>
                <a:defRPr/>
              </a:pPr>
              <a:endParaRPr lang="en-US" sz="1200" dirty="0"/>
            </a:p>
            <a:p>
              <a:pPr>
                <a:buFont typeface="Arial"/>
                <a:buChar char="•"/>
                <a:defRPr/>
              </a:pPr>
              <a:r>
                <a:rPr lang="fr-CH" sz="1200" dirty="0">
                  <a:solidFill>
                    <a:srgbClr val="4472C4"/>
                  </a:solidFill>
                </a:rPr>
                <a:t>Business-to-consumer (B2C)</a:t>
              </a:r>
              <a:r>
                <a:rPr lang="en-US" sz="1200" dirty="0">
                  <a:solidFill>
                    <a:srgbClr val="4472C4"/>
                  </a:solidFill>
                </a:rPr>
                <a:t> </a:t>
              </a:r>
              <a:r>
                <a:rPr lang="en-US" sz="1200" dirty="0"/>
                <a:t>pure play" </a:t>
              </a:r>
              <a:r>
                <a:rPr lang="en-US" sz="1200" dirty="0" err="1"/>
                <a:t>e</a:t>
              </a:r>
              <a:r>
                <a:rPr lang="en-US" sz="1200" dirty="0"/>
                <a:t>-commerce enterprises and traditional bricks-and-mortar firms adding online sales channels.</a:t>
              </a:r>
            </a:p>
            <a:p>
              <a:pPr lvl="1">
                <a:buFont typeface="Arial"/>
                <a:buChar char="•"/>
                <a:defRPr/>
              </a:pPr>
              <a:endParaRPr lang="en-US" sz="1200" dirty="0"/>
            </a:p>
            <a:p>
              <a:pPr>
                <a:buFont typeface="Arial"/>
                <a:buChar char="•"/>
                <a:defRPr/>
              </a:pPr>
              <a:r>
                <a:rPr lang="fr-CH" sz="1200" dirty="0">
                  <a:solidFill>
                    <a:srgbClr val="4472C4"/>
                  </a:solidFill>
                </a:rPr>
                <a:t>Consumer-to-consumer (C2C): e.g. eBay and Taobao</a:t>
              </a:r>
            </a:p>
            <a:p>
              <a:pPr>
                <a:buFont typeface="Arial"/>
                <a:buChar char="•"/>
                <a:defRPr/>
              </a:pPr>
              <a:endParaRPr lang="fr-CH" sz="1200" dirty="0">
                <a:solidFill>
                  <a:srgbClr val="4472C4"/>
                </a:solidFill>
              </a:endParaRPr>
            </a:p>
            <a:p>
              <a:pPr>
                <a:buFont typeface="Arial"/>
                <a:buChar char="•"/>
                <a:defRPr/>
              </a:pPr>
              <a:r>
                <a:rPr lang="fr-CH" sz="1200" dirty="0">
                  <a:solidFill>
                    <a:srgbClr val="4472C4"/>
                  </a:solidFill>
                </a:rPr>
                <a:t>Government-to-business (G2B): e.g. e-procurement</a:t>
              </a:r>
              <a:endParaRPr lang="en-US" sz="1200" dirty="0">
                <a:solidFill>
                  <a:srgbClr val="4472C4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870" y="4286322"/>
              <a:ext cx="20800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H" cap="all" dirty="0">
                  <a:solidFill>
                    <a:srgbClr val="4472C4"/>
                  </a:solidFill>
                </a:rPr>
                <a:t>Segments Include: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7 Policy Areas.. And (a subset of) what they entail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1443" y="2869245"/>
            <a:ext cx="266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5987" y="6503191"/>
            <a:ext cx="6349795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For E-commerce to thrive, all of these gears have to work in harmony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1443" y="2728146"/>
            <a:ext cx="266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52863"/>
              </p:ext>
            </p:extLst>
          </p:nvPr>
        </p:nvGraphicFramePr>
        <p:xfrm>
          <a:off x="5772002" y="3032384"/>
          <a:ext cx="2482650" cy="746760"/>
        </p:xfrm>
        <a:graphic>
          <a:graphicData uri="http://schemas.openxmlformats.org/drawingml/2006/table">
            <a:tbl>
              <a:tblPr firstRow="1" firstCol="1" bandRow="1"/>
              <a:tblGrid>
                <a:gridCol w="1611032">
                  <a:extLst>
                    <a:ext uri="{9D8B030D-6E8A-4147-A177-3AD203B41FA5}">
                      <a16:colId xmlns:a16="http://schemas.microsoft.com/office/drawing/2014/main" val="4062643373"/>
                    </a:ext>
                  </a:extLst>
                </a:gridCol>
                <a:gridCol w="871618">
                  <a:extLst>
                    <a:ext uri="{9D8B030D-6E8A-4147-A177-3AD203B41FA5}">
                      <a16:colId xmlns:a16="http://schemas.microsoft.com/office/drawing/2014/main" val="419435734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CH" sz="700" dirty="0">
                          <a:effectLst/>
                        </a:rPr>
                        <a:t>Broadband/Mobile/</a:t>
                      </a:r>
                      <a:br>
                        <a:rPr lang="fr-CH" sz="700" dirty="0">
                          <a:effectLst/>
                        </a:rPr>
                      </a:br>
                      <a:r>
                        <a:rPr lang="fr-CH" sz="700" dirty="0">
                          <a:effectLst/>
                        </a:rPr>
                        <a:t>smartphone </a:t>
                      </a:r>
                      <a:r>
                        <a:rPr lang="fr-CH" sz="700" dirty="0" err="1">
                          <a:effectLst/>
                        </a:rPr>
                        <a:t>penetration</a:t>
                      </a:r>
                      <a:endParaRPr lang="en-US" sz="7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Reliability, affordability, latency, speed, coverage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Major infrastructure projects (submarine cable, fiber optic, etc.)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ICT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Post/Telecom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Infrastructure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e-commerce vendors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2049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93476"/>
              </p:ext>
            </p:extLst>
          </p:nvPr>
        </p:nvGraphicFramePr>
        <p:xfrm>
          <a:off x="2191439" y="1840551"/>
          <a:ext cx="4699757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2971166">
                  <a:extLst>
                    <a:ext uri="{9D8B030D-6E8A-4147-A177-3AD203B41FA5}">
                      <a16:colId xmlns:a16="http://schemas.microsoft.com/office/drawing/2014/main" val="614895340"/>
                    </a:ext>
                  </a:extLst>
                </a:gridCol>
                <a:gridCol w="1728591">
                  <a:extLst>
                    <a:ext uri="{9D8B030D-6E8A-4147-A177-3AD203B41FA5}">
                      <a16:colId xmlns:a16="http://schemas.microsoft.com/office/drawing/2014/main" val="14849610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National policies related to ICT, e-government, e-commerce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National policies related to trade, services, logistics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E-government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National coordination (e-commerce task force, </a:t>
                      </a:r>
                      <a:r>
                        <a:rPr lang="en-US" sz="700" dirty="0" err="1">
                          <a:effectLst/>
                        </a:rPr>
                        <a:t>interministerial</a:t>
                      </a:r>
                      <a:r>
                        <a:rPr lang="en-US" sz="700" dirty="0">
                          <a:effectLst/>
                        </a:rPr>
                        <a:t> taskforce Public-Private Dialogue ?)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Commerce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ICT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Planning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Economy / Finance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Chambers of Commerce (national and foreign)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81004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61235"/>
              </p:ext>
            </p:extLst>
          </p:nvPr>
        </p:nvGraphicFramePr>
        <p:xfrm>
          <a:off x="6408906" y="4242571"/>
          <a:ext cx="2351461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1177878">
                  <a:extLst>
                    <a:ext uri="{9D8B030D-6E8A-4147-A177-3AD203B41FA5}">
                      <a16:colId xmlns:a16="http://schemas.microsoft.com/office/drawing/2014/main" val="3106513004"/>
                    </a:ext>
                  </a:extLst>
                </a:gridCol>
                <a:gridCol w="1173583">
                  <a:extLst>
                    <a:ext uri="{9D8B030D-6E8A-4147-A177-3AD203B41FA5}">
                      <a16:colId xmlns:a16="http://schemas.microsoft.com/office/drawing/2014/main" val="204669837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Diversity of payment options</a:t>
                      </a:r>
                    </a:p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Online payment gateways</a:t>
                      </a:r>
                    </a:p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Switching</a:t>
                      </a:r>
                      <a:r>
                        <a:rPr lang="en-US" sz="700" baseline="0" dirty="0">
                          <a:effectLst/>
                        </a:rPr>
                        <a:t> networks</a:t>
                      </a:r>
                    </a:p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baseline="0" dirty="0">
                          <a:effectLst/>
                        </a:rPr>
                        <a:t>E-Wallets</a:t>
                      </a:r>
                    </a:p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Central Bank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Finance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Commercial</a:t>
                      </a:r>
                      <a:r>
                        <a:rPr lang="en-US" sz="700" baseline="0" dirty="0">
                          <a:effectLst/>
                        </a:rPr>
                        <a:t> Banking entities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2570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90160"/>
              </p:ext>
            </p:extLst>
          </p:nvPr>
        </p:nvGraphicFramePr>
        <p:xfrm>
          <a:off x="5276480" y="5608989"/>
          <a:ext cx="3703938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2113132">
                  <a:extLst>
                    <a:ext uri="{9D8B030D-6E8A-4147-A177-3AD203B41FA5}">
                      <a16:colId xmlns:a16="http://schemas.microsoft.com/office/drawing/2014/main" val="784471150"/>
                    </a:ext>
                  </a:extLst>
                </a:gridCol>
                <a:gridCol w="1590806">
                  <a:extLst>
                    <a:ext uri="{9D8B030D-6E8A-4147-A177-3AD203B41FA5}">
                      <a16:colId xmlns:a16="http://schemas.microsoft.com/office/drawing/2014/main" val="1107734074"/>
                    </a:ext>
                  </a:extLst>
                </a:gridCol>
              </a:tblGrid>
              <a:tr h="2419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Mode of delivery, last mile delivery (traffic, regulations)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Physical addressing issues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Regulatory issues at Customs: de </a:t>
                      </a:r>
                      <a:r>
                        <a:rPr lang="en-US" sz="700" dirty="0" err="1">
                          <a:effectLst/>
                        </a:rPr>
                        <a:t>minimis</a:t>
                      </a:r>
                      <a:r>
                        <a:rPr lang="en-US" sz="700" dirty="0">
                          <a:effectLst/>
                        </a:rPr>
                        <a:t>, risk management, etc.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Transport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Post/Telecom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World Bank (LPI)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UPU (Postal Reliability)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OECD (Trade Facilitation)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8853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11098"/>
              </p:ext>
            </p:extLst>
          </p:nvPr>
        </p:nvGraphicFramePr>
        <p:xfrm>
          <a:off x="426971" y="5715669"/>
          <a:ext cx="2670540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1668458">
                  <a:extLst>
                    <a:ext uri="{9D8B030D-6E8A-4147-A177-3AD203B41FA5}">
                      <a16:colId xmlns:a16="http://schemas.microsoft.com/office/drawing/2014/main" val="4225516756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81003437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>
                          <a:effectLst/>
                        </a:rPr>
                        <a:t>Skill gaps identification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>
                          <a:effectLst/>
                        </a:rPr>
                        <a:t>Availability of tertiary education/curriculum, professional training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>
                          <a:effectLst/>
                        </a:rPr>
                        <a:t>Certificate level training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Education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Business Association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Employers Association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35333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30989"/>
              </p:ext>
            </p:extLst>
          </p:nvPr>
        </p:nvGraphicFramePr>
        <p:xfrm>
          <a:off x="213413" y="4029210"/>
          <a:ext cx="1978026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078785">
                  <a:extLst>
                    <a:ext uri="{9D8B030D-6E8A-4147-A177-3AD203B41FA5}">
                      <a16:colId xmlns:a16="http://schemas.microsoft.com/office/drawing/2014/main" val="1413467267"/>
                    </a:ext>
                  </a:extLst>
                </a:gridCol>
                <a:gridCol w="899241">
                  <a:extLst>
                    <a:ext uri="{9D8B030D-6E8A-4147-A177-3AD203B41FA5}">
                      <a16:colId xmlns:a16="http://schemas.microsoft.com/office/drawing/2014/main" val="25258989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Status of 4 key laws as per UNCTAD </a:t>
                      </a:r>
                      <a:r>
                        <a:rPr lang="en-US" sz="700" dirty="0" err="1">
                          <a:effectLst/>
                        </a:rPr>
                        <a:t>Cyberlaw</a:t>
                      </a:r>
                      <a:r>
                        <a:rPr lang="en-US" sz="700" dirty="0">
                          <a:effectLst/>
                        </a:rPr>
                        <a:t> tracker (available? up-to-date?)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Other related laws, acts, regulations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Commerce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ICT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Justice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39078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1808"/>
              </p:ext>
            </p:extLst>
          </p:nvPr>
        </p:nvGraphicFramePr>
        <p:xfrm>
          <a:off x="226813" y="2585036"/>
          <a:ext cx="2247078" cy="960120"/>
        </p:xfrm>
        <a:graphic>
          <a:graphicData uri="http://schemas.openxmlformats.org/drawingml/2006/table">
            <a:tbl>
              <a:tblPr firstRow="1" firstCol="1" bandRow="1"/>
              <a:tblGrid>
                <a:gridCol w="1335286">
                  <a:extLst>
                    <a:ext uri="{9D8B030D-6E8A-4147-A177-3AD203B41FA5}">
                      <a16:colId xmlns:a16="http://schemas.microsoft.com/office/drawing/2014/main" val="1445130809"/>
                    </a:ext>
                  </a:extLst>
                </a:gridCol>
                <a:gridCol w="911792">
                  <a:extLst>
                    <a:ext uri="{9D8B030D-6E8A-4147-A177-3AD203B41FA5}">
                      <a16:colId xmlns:a16="http://schemas.microsoft.com/office/drawing/2014/main" val="188213447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Banking penetration and financial inclusion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A2F By banks and MFI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A2F By business incubators, business accelerators, venture capitalists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700" dirty="0">
                          <a:effectLst/>
                        </a:rPr>
                        <a:t>A2F By development partners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Central Bank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Ministry of Finance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Business Incubators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Entrepreneurs Associations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ADB, IFC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03235"/>
                  </a:ext>
                </a:extLst>
              </a:tr>
            </a:tbl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917476640"/>
              </p:ext>
            </p:extLst>
          </p:nvPr>
        </p:nvGraphicFramePr>
        <p:xfrm>
          <a:off x="1202426" y="20579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ＭＳ Ｐゴシック"/>
        <a:cs typeface="Arial"/>
      </a:majorFont>
      <a:minorFont>
        <a:latin typeface="HelveticaNeueLT Std Med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10469</TotalTime>
  <Words>1480</Words>
  <Application>Microsoft Office PowerPoint</Application>
  <PresentationFormat>On-screen Show (4:3)</PresentationFormat>
  <Paragraphs>230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ＭＳ Ｐゴシック</vt:lpstr>
      <vt:lpstr>SimSun</vt:lpstr>
      <vt:lpstr>Arial</vt:lpstr>
      <vt:lpstr>Calibri</vt:lpstr>
      <vt:lpstr>Eurostile LT Std</vt:lpstr>
      <vt:lpstr>Eurostile LT Std Bold</vt:lpstr>
      <vt:lpstr>HelveticaNeueLT Std Med</vt:lpstr>
      <vt:lpstr>Times New Roman</vt:lpstr>
      <vt:lpstr>Wingdings</vt:lpstr>
      <vt:lpstr>1_Default Design</vt:lpstr>
      <vt:lpstr>7_Default Design</vt:lpstr>
      <vt:lpstr>15_Default Design</vt:lpstr>
      <vt:lpstr>16_Default Design</vt:lpstr>
      <vt:lpstr>18_Default Design</vt:lpstr>
      <vt:lpstr>19_Default Design</vt:lpstr>
      <vt:lpstr>20_Default Design</vt:lpstr>
      <vt:lpstr>SESSION 2:  Rapid eTrade Readiness Assessments  (eT-Ready):  Helping countries take steps towards increased readiness to engage in and benefit from E-commerce   Rahul Bhatnagar  Programme Management Officer, ICT Policy Section  Science, Technology and ICT Branch Division on Technology and Logistics     2 Mars 2018  P166 SHORT COURSES ON KEY ISSUES ON THE INTERNATIONAL ECONOMIC AGENDA   Assessing the eTrade readiness of the least developed countries for the promotion of sustainable development  </vt:lpstr>
      <vt:lpstr>E-commerce as a development catalyst</vt:lpstr>
      <vt:lpstr>E-commerce as a development catalyst</vt:lpstr>
      <vt:lpstr>Harnessing E-commerce requires a concerted effort by a multitude of stakeholders in several policy and technical areas…</vt:lpstr>
      <vt:lpstr>… and should lead to meaningful integration of e-Commerce into the National Development Agenda</vt:lpstr>
      <vt:lpstr>BOTTOM LINE:   Both opportunities and risks for developing countries</vt:lpstr>
      <vt:lpstr>UNCTAD’s eTrade Readiness Assessments (aka eT-Ready)</vt:lpstr>
      <vt:lpstr>Scope of E-commerce? </vt:lpstr>
      <vt:lpstr>7 Policy Areas.. And (a subset of) what they entail</vt:lpstr>
      <vt:lpstr>Methodology</vt:lpstr>
      <vt:lpstr>The Deliverables</vt:lpstr>
      <vt:lpstr>The benefit for countries</vt:lpstr>
      <vt:lpstr>Trends observed so far</vt:lpstr>
      <vt:lpstr>Trends observed so far</vt:lpstr>
      <vt:lpstr>Select Case Studies (E-commerce Logistics Services)</vt:lpstr>
      <vt:lpstr>Select Case Studies (Commercial ventures by Government Institutions)</vt:lpstr>
      <vt:lpstr>Bottom Lines</vt:lpstr>
      <vt:lpstr>When should a country reach out?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Zenash Woredework</dc:creator>
  <cp:lastModifiedBy>Rahul Bhatnagar</cp:lastModifiedBy>
  <cp:revision>193</cp:revision>
  <cp:lastPrinted>2018-03-02T07:53:00Z</cp:lastPrinted>
  <dcterms:created xsi:type="dcterms:W3CDTF">2018-03-02T04:00:03Z</dcterms:created>
  <dcterms:modified xsi:type="dcterms:W3CDTF">2018-03-02T08:36:19Z</dcterms:modified>
</cp:coreProperties>
</file>