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22"/>
  </p:notesMasterIdLst>
  <p:handoutMasterIdLst>
    <p:handoutMasterId r:id="rId23"/>
  </p:handoutMasterIdLst>
  <p:sldIdLst>
    <p:sldId id="842" r:id="rId2"/>
    <p:sldId id="762" r:id="rId3"/>
    <p:sldId id="843" r:id="rId4"/>
    <p:sldId id="870" r:id="rId5"/>
    <p:sldId id="845" r:id="rId6"/>
    <p:sldId id="646" r:id="rId7"/>
    <p:sldId id="872" r:id="rId8"/>
    <p:sldId id="873" r:id="rId9"/>
    <p:sldId id="867" r:id="rId10"/>
    <p:sldId id="876" r:id="rId11"/>
    <p:sldId id="794" r:id="rId12"/>
    <p:sldId id="795" r:id="rId13"/>
    <p:sldId id="871" r:id="rId14"/>
    <p:sldId id="800" r:id="rId15"/>
    <p:sldId id="875" r:id="rId16"/>
    <p:sldId id="799" r:id="rId17"/>
    <p:sldId id="798" r:id="rId18"/>
    <p:sldId id="792" r:id="rId19"/>
    <p:sldId id="878" r:id="rId20"/>
    <p:sldId id="814" r:id="rId21"/>
  </p:sldIdLst>
  <p:sldSz cx="9144000" cy="6858000" type="screen4x3"/>
  <p:notesSz cx="9926638" cy="6797675"/>
  <p:defaultTextStyle>
    <a:defPPr>
      <a:defRPr lang="es-GT"/>
    </a:defPPr>
    <a:lvl1pPr algn="l" rtl="0" fontAlgn="base">
      <a:spcBef>
        <a:spcPct val="0"/>
      </a:spcBef>
      <a:spcAft>
        <a:spcPct val="0"/>
      </a:spcAft>
      <a:defRPr sz="1600" kern="1200">
        <a:solidFill>
          <a:schemeClr val="tx1"/>
        </a:solidFill>
        <a:latin typeface="Tahoma" pitchFamily="34" charset="0"/>
        <a:ea typeface="+mn-ea"/>
        <a:cs typeface="Arial" charset="0"/>
      </a:defRPr>
    </a:lvl1pPr>
    <a:lvl2pPr marL="457200" algn="l" rtl="0" fontAlgn="base">
      <a:spcBef>
        <a:spcPct val="0"/>
      </a:spcBef>
      <a:spcAft>
        <a:spcPct val="0"/>
      </a:spcAft>
      <a:defRPr sz="1600" kern="1200">
        <a:solidFill>
          <a:schemeClr val="tx1"/>
        </a:solidFill>
        <a:latin typeface="Tahoma" pitchFamily="34" charset="0"/>
        <a:ea typeface="+mn-ea"/>
        <a:cs typeface="Arial" charset="0"/>
      </a:defRPr>
    </a:lvl2pPr>
    <a:lvl3pPr marL="914400" algn="l" rtl="0" fontAlgn="base">
      <a:spcBef>
        <a:spcPct val="0"/>
      </a:spcBef>
      <a:spcAft>
        <a:spcPct val="0"/>
      </a:spcAft>
      <a:defRPr sz="1600" kern="1200">
        <a:solidFill>
          <a:schemeClr val="tx1"/>
        </a:solidFill>
        <a:latin typeface="Tahoma" pitchFamily="34" charset="0"/>
        <a:ea typeface="+mn-ea"/>
        <a:cs typeface="Arial" charset="0"/>
      </a:defRPr>
    </a:lvl3pPr>
    <a:lvl4pPr marL="1371600" algn="l" rtl="0" fontAlgn="base">
      <a:spcBef>
        <a:spcPct val="0"/>
      </a:spcBef>
      <a:spcAft>
        <a:spcPct val="0"/>
      </a:spcAft>
      <a:defRPr sz="1600" kern="1200">
        <a:solidFill>
          <a:schemeClr val="tx1"/>
        </a:solidFill>
        <a:latin typeface="Tahoma" pitchFamily="34" charset="0"/>
        <a:ea typeface="+mn-ea"/>
        <a:cs typeface="Arial" charset="0"/>
      </a:defRPr>
    </a:lvl4pPr>
    <a:lvl5pPr marL="1828800" algn="l" rtl="0" fontAlgn="base">
      <a:spcBef>
        <a:spcPct val="0"/>
      </a:spcBef>
      <a:spcAft>
        <a:spcPct val="0"/>
      </a:spcAft>
      <a:defRPr sz="1600" kern="1200">
        <a:solidFill>
          <a:schemeClr val="tx1"/>
        </a:solidFill>
        <a:latin typeface="Tahoma" pitchFamily="34" charset="0"/>
        <a:ea typeface="+mn-ea"/>
        <a:cs typeface="Arial" charset="0"/>
      </a:defRPr>
    </a:lvl5pPr>
    <a:lvl6pPr marL="2286000" algn="l" defTabSz="914400" rtl="0" eaLnBrk="1" latinLnBrk="0" hangingPunct="1">
      <a:defRPr sz="1600" kern="1200">
        <a:solidFill>
          <a:schemeClr val="tx1"/>
        </a:solidFill>
        <a:latin typeface="Tahoma" pitchFamily="34" charset="0"/>
        <a:ea typeface="+mn-ea"/>
        <a:cs typeface="Arial" charset="0"/>
      </a:defRPr>
    </a:lvl6pPr>
    <a:lvl7pPr marL="2743200" algn="l" defTabSz="914400" rtl="0" eaLnBrk="1" latinLnBrk="0" hangingPunct="1">
      <a:defRPr sz="1600" kern="1200">
        <a:solidFill>
          <a:schemeClr val="tx1"/>
        </a:solidFill>
        <a:latin typeface="Tahoma" pitchFamily="34" charset="0"/>
        <a:ea typeface="+mn-ea"/>
        <a:cs typeface="Arial" charset="0"/>
      </a:defRPr>
    </a:lvl7pPr>
    <a:lvl8pPr marL="3200400" algn="l" defTabSz="914400" rtl="0" eaLnBrk="1" latinLnBrk="0" hangingPunct="1">
      <a:defRPr sz="1600" kern="1200">
        <a:solidFill>
          <a:schemeClr val="tx1"/>
        </a:solidFill>
        <a:latin typeface="Tahoma" pitchFamily="34" charset="0"/>
        <a:ea typeface="+mn-ea"/>
        <a:cs typeface="Arial" charset="0"/>
      </a:defRPr>
    </a:lvl8pPr>
    <a:lvl9pPr marL="3657600" algn="l" defTabSz="914400" rtl="0" eaLnBrk="1" latinLnBrk="0" hangingPunct="1">
      <a:defRPr sz="1600"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0000"/>
    <a:srgbClr val="0000FF"/>
    <a:srgbClr val="000000"/>
    <a:srgbClr val="FFFF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02" autoAdjust="0"/>
    <p:restoredTop sz="81088" autoAdjust="0"/>
  </p:normalViewPr>
  <p:slideViewPr>
    <p:cSldViewPr>
      <p:cViewPr varScale="1">
        <p:scale>
          <a:sx n="90" d="100"/>
          <a:sy n="90" d="100"/>
        </p:scale>
        <p:origin x="2130"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2" y="1"/>
            <a:ext cx="4302317"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3" tIns="45782" rIns="91563" bIns="45782" numCol="1" anchor="t" anchorCtr="0" compatLnSpc="1">
            <a:prstTxWarp prst="textNoShape">
              <a:avLst/>
            </a:prstTxWarp>
          </a:bodyPr>
          <a:lstStyle>
            <a:lvl1pPr>
              <a:defRPr sz="1200">
                <a:latin typeface="Arial" charset="0"/>
              </a:defRPr>
            </a:lvl1pPr>
          </a:lstStyle>
          <a:p>
            <a:pPr>
              <a:defRPr/>
            </a:pPr>
            <a:endParaRPr lang="en-GB"/>
          </a:p>
        </p:txBody>
      </p:sp>
      <p:sp>
        <p:nvSpPr>
          <p:cNvPr id="43011" name="Rectangle 3"/>
          <p:cNvSpPr>
            <a:spLocks noGrp="1" noChangeArrowheads="1"/>
          </p:cNvSpPr>
          <p:nvPr>
            <p:ph type="dt" sz="quarter" idx="1"/>
          </p:nvPr>
        </p:nvSpPr>
        <p:spPr bwMode="auto">
          <a:xfrm>
            <a:off x="5622003" y="1"/>
            <a:ext cx="4302317"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3" tIns="45782" rIns="91563" bIns="45782" numCol="1" anchor="t" anchorCtr="0" compatLnSpc="1">
            <a:prstTxWarp prst="textNoShape">
              <a:avLst/>
            </a:prstTxWarp>
          </a:bodyPr>
          <a:lstStyle>
            <a:lvl1pPr algn="r">
              <a:defRPr sz="1200">
                <a:latin typeface="Arial" charset="0"/>
              </a:defRPr>
            </a:lvl1pPr>
          </a:lstStyle>
          <a:p>
            <a:pPr>
              <a:defRPr/>
            </a:pPr>
            <a:endParaRPr lang="en-GB"/>
          </a:p>
        </p:txBody>
      </p:sp>
      <p:sp>
        <p:nvSpPr>
          <p:cNvPr id="43012" name="Rectangle 4"/>
          <p:cNvSpPr>
            <a:spLocks noGrp="1" noChangeArrowheads="1"/>
          </p:cNvSpPr>
          <p:nvPr>
            <p:ph type="ftr" sz="quarter" idx="2"/>
          </p:nvPr>
        </p:nvSpPr>
        <p:spPr bwMode="auto">
          <a:xfrm>
            <a:off x="2" y="6456703"/>
            <a:ext cx="4302317"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3" tIns="45782" rIns="91563" bIns="45782" numCol="1" anchor="b" anchorCtr="0" compatLnSpc="1">
            <a:prstTxWarp prst="textNoShape">
              <a:avLst/>
            </a:prstTxWarp>
          </a:bodyPr>
          <a:lstStyle>
            <a:lvl1pPr>
              <a:defRPr sz="1200">
                <a:latin typeface="Arial" charset="0"/>
              </a:defRPr>
            </a:lvl1pPr>
          </a:lstStyle>
          <a:p>
            <a:pPr>
              <a:defRPr/>
            </a:pPr>
            <a:endParaRPr lang="en-GB"/>
          </a:p>
        </p:txBody>
      </p:sp>
      <p:sp>
        <p:nvSpPr>
          <p:cNvPr id="43013" name="Rectangle 5"/>
          <p:cNvSpPr>
            <a:spLocks noGrp="1" noChangeArrowheads="1"/>
          </p:cNvSpPr>
          <p:nvPr>
            <p:ph type="sldNum" sz="quarter" idx="3"/>
          </p:nvPr>
        </p:nvSpPr>
        <p:spPr bwMode="auto">
          <a:xfrm>
            <a:off x="5622003" y="6456703"/>
            <a:ext cx="4302317"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3" tIns="45782" rIns="91563" bIns="45782" numCol="1" anchor="b" anchorCtr="0" compatLnSpc="1">
            <a:prstTxWarp prst="textNoShape">
              <a:avLst/>
            </a:prstTxWarp>
          </a:bodyPr>
          <a:lstStyle>
            <a:lvl1pPr algn="r">
              <a:defRPr sz="1200">
                <a:latin typeface="Arial" charset="0"/>
              </a:defRPr>
            </a:lvl1pPr>
          </a:lstStyle>
          <a:p>
            <a:pPr>
              <a:defRPr/>
            </a:pPr>
            <a:fld id="{5081A75A-9B87-435F-9BDD-F3BD0ABDD849}" type="slidenum">
              <a:rPr lang="en-GB"/>
              <a:pPr>
                <a:defRPr/>
              </a:pPr>
              <a:t>‹#›</a:t>
            </a:fld>
            <a:endParaRPr lang="en-GB"/>
          </a:p>
        </p:txBody>
      </p:sp>
    </p:spTree>
    <p:extLst>
      <p:ext uri="{BB962C8B-B14F-4D97-AF65-F5344CB8AC3E}">
        <p14:creationId xmlns:p14="http://schemas.microsoft.com/office/powerpoint/2010/main" val="2759493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2" y="1"/>
            <a:ext cx="4302317"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3" tIns="45782" rIns="91563" bIns="45782" numCol="1" anchor="t" anchorCtr="0" compatLnSpc="1">
            <a:prstTxWarp prst="textNoShape">
              <a:avLst/>
            </a:prstTxWarp>
          </a:bodyPr>
          <a:lstStyle>
            <a:lvl1pPr>
              <a:defRPr sz="1200">
                <a:latin typeface="Arial" charset="0"/>
              </a:defRPr>
            </a:lvl1pPr>
          </a:lstStyle>
          <a:p>
            <a:pPr>
              <a:defRPr/>
            </a:pPr>
            <a:endParaRPr lang="en-GB"/>
          </a:p>
        </p:txBody>
      </p:sp>
      <p:sp>
        <p:nvSpPr>
          <p:cNvPr id="44035" name="Rectangle 3"/>
          <p:cNvSpPr>
            <a:spLocks noGrp="1" noChangeArrowheads="1"/>
          </p:cNvSpPr>
          <p:nvPr>
            <p:ph type="dt" idx="1"/>
          </p:nvPr>
        </p:nvSpPr>
        <p:spPr bwMode="auto">
          <a:xfrm>
            <a:off x="5622003" y="1"/>
            <a:ext cx="4302317"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3" tIns="45782" rIns="91563" bIns="45782" numCol="1" anchor="t" anchorCtr="0" compatLnSpc="1">
            <a:prstTxWarp prst="textNoShape">
              <a:avLst/>
            </a:prstTxWarp>
          </a:bodyPr>
          <a:lstStyle>
            <a:lvl1pPr algn="r">
              <a:defRPr sz="1200">
                <a:latin typeface="Arial" charset="0"/>
              </a:defRPr>
            </a:lvl1pPr>
          </a:lstStyle>
          <a:p>
            <a:pPr>
              <a:defRPr/>
            </a:pPr>
            <a:endParaRPr lang="en-GB"/>
          </a:p>
        </p:txBody>
      </p:sp>
      <p:sp>
        <p:nvSpPr>
          <p:cNvPr id="90116" name="Rectangle 4"/>
          <p:cNvSpPr>
            <a:spLocks noGrp="1" noRot="1" noChangeAspect="1" noChangeArrowheads="1" noTextEdit="1"/>
          </p:cNvSpPr>
          <p:nvPr>
            <p:ph type="sldImg" idx="2"/>
          </p:nvPr>
        </p:nvSpPr>
        <p:spPr bwMode="auto">
          <a:xfrm>
            <a:off x="3263900" y="511175"/>
            <a:ext cx="3398838" cy="25479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037" name="Rectangle 5"/>
          <p:cNvSpPr>
            <a:spLocks noGrp="1" noChangeArrowheads="1"/>
          </p:cNvSpPr>
          <p:nvPr>
            <p:ph type="body" sz="quarter" idx="3"/>
          </p:nvPr>
        </p:nvSpPr>
        <p:spPr bwMode="auto">
          <a:xfrm>
            <a:off x="992664" y="3228897"/>
            <a:ext cx="7941310" cy="3058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3" tIns="45782" rIns="91563" bIns="45782" numCol="1" anchor="t" anchorCtr="0" compatLnSpc="1">
            <a:prstTxWarp prst="textNoShape">
              <a:avLst/>
            </a:prstTxWarp>
          </a:bodyPr>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
        <p:nvSpPr>
          <p:cNvPr id="44038" name="Rectangle 6"/>
          <p:cNvSpPr>
            <a:spLocks noGrp="1" noChangeArrowheads="1"/>
          </p:cNvSpPr>
          <p:nvPr>
            <p:ph type="ftr" sz="quarter" idx="4"/>
          </p:nvPr>
        </p:nvSpPr>
        <p:spPr bwMode="auto">
          <a:xfrm>
            <a:off x="2" y="6456703"/>
            <a:ext cx="4302317"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3" tIns="45782" rIns="91563" bIns="45782" numCol="1" anchor="b" anchorCtr="0" compatLnSpc="1">
            <a:prstTxWarp prst="textNoShape">
              <a:avLst/>
            </a:prstTxWarp>
          </a:bodyPr>
          <a:lstStyle>
            <a:lvl1pPr>
              <a:defRPr sz="1200">
                <a:latin typeface="Arial" charset="0"/>
              </a:defRPr>
            </a:lvl1pPr>
          </a:lstStyle>
          <a:p>
            <a:pPr>
              <a:defRPr/>
            </a:pPr>
            <a:endParaRPr lang="en-GB"/>
          </a:p>
        </p:txBody>
      </p:sp>
      <p:sp>
        <p:nvSpPr>
          <p:cNvPr id="44039" name="Rectangle 7"/>
          <p:cNvSpPr>
            <a:spLocks noGrp="1" noChangeArrowheads="1"/>
          </p:cNvSpPr>
          <p:nvPr>
            <p:ph type="sldNum" sz="quarter" idx="5"/>
          </p:nvPr>
        </p:nvSpPr>
        <p:spPr bwMode="auto">
          <a:xfrm>
            <a:off x="5622003" y="6456703"/>
            <a:ext cx="4302317"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3" tIns="45782" rIns="91563" bIns="45782" numCol="1" anchor="b" anchorCtr="0" compatLnSpc="1">
            <a:prstTxWarp prst="textNoShape">
              <a:avLst/>
            </a:prstTxWarp>
          </a:bodyPr>
          <a:lstStyle>
            <a:lvl1pPr algn="r">
              <a:defRPr sz="1200">
                <a:latin typeface="Arial" charset="0"/>
              </a:defRPr>
            </a:lvl1pPr>
          </a:lstStyle>
          <a:p>
            <a:pPr>
              <a:defRPr/>
            </a:pPr>
            <a:fld id="{0B1798B5-4B86-4F0E-80D8-CD610FA9678F}" type="slidenum">
              <a:rPr lang="en-GB"/>
              <a:pPr>
                <a:defRPr/>
              </a:pPr>
              <a:t>‹#›</a:t>
            </a:fld>
            <a:endParaRPr lang="en-GB"/>
          </a:p>
        </p:txBody>
      </p:sp>
    </p:spTree>
    <p:extLst>
      <p:ext uri="{BB962C8B-B14F-4D97-AF65-F5344CB8AC3E}">
        <p14:creationId xmlns:p14="http://schemas.microsoft.com/office/powerpoint/2010/main" val="31145741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0B1798B5-4B86-4F0E-80D8-CD610FA9678F}" type="slidenum">
              <a:rPr lang="en-GB" smtClean="0"/>
              <a:pPr>
                <a:defRPr/>
              </a:pPr>
              <a:t>2</a:t>
            </a:fld>
            <a:endParaRPr lang="en-GB"/>
          </a:p>
        </p:txBody>
      </p:sp>
    </p:spTree>
    <p:extLst>
      <p:ext uri="{BB962C8B-B14F-4D97-AF65-F5344CB8AC3E}">
        <p14:creationId xmlns:p14="http://schemas.microsoft.com/office/powerpoint/2010/main" val="2626926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B1798B5-4B86-4F0E-80D8-CD610FA9678F}" type="slidenum">
              <a:rPr lang="en-GB" smtClean="0"/>
              <a:pPr>
                <a:defRPr/>
              </a:pPr>
              <a:t>14</a:t>
            </a:fld>
            <a:endParaRPr lang="en-GB"/>
          </a:p>
        </p:txBody>
      </p:sp>
    </p:spTree>
    <p:extLst>
      <p:ext uri="{BB962C8B-B14F-4D97-AF65-F5344CB8AC3E}">
        <p14:creationId xmlns:p14="http://schemas.microsoft.com/office/powerpoint/2010/main" val="442277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B1798B5-4B86-4F0E-80D8-CD610FA9678F}" type="slidenum">
              <a:rPr lang="en-GB" smtClean="0"/>
              <a:pPr>
                <a:defRPr/>
              </a:pPr>
              <a:t>16</a:t>
            </a:fld>
            <a:endParaRPr lang="en-GB"/>
          </a:p>
        </p:txBody>
      </p:sp>
    </p:spTree>
    <p:extLst>
      <p:ext uri="{BB962C8B-B14F-4D97-AF65-F5344CB8AC3E}">
        <p14:creationId xmlns:p14="http://schemas.microsoft.com/office/powerpoint/2010/main" val="1898517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B1798B5-4B86-4F0E-80D8-CD610FA9678F}" type="slidenum">
              <a:rPr lang="en-GB" smtClean="0"/>
              <a:pPr>
                <a:defRPr/>
              </a:pPr>
              <a:t>18</a:t>
            </a:fld>
            <a:endParaRPr lang="en-GB"/>
          </a:p>
        </p:txBody>
      </p:sp>
    </p:spTree>
    <p:extLst>
      <p:ext uri="{BB962C8B-B14F-4D97-AF65-F5344CB8AC3E}">
        <p14:creationId xmlns:p14="http://schemas.microsoft.com/office/powerpoint/2010/main" val="928770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0B1798B5-4B86-4F0E-80D8-CD610FA9678F}" type="slidenum">
              <a:rPr lang="en-GB" smtClean="0"/>
              <a:pPr>
                <a:defRPr/>
              </a:pPr>
              <a:t>20</a:t>
            </a:fld>
            <a:endParaRPr lang="en-GB"/>
          </a:p>
        </p:txBody>
      </p:sp>
    </p:spTree>
    <p:extLst>
      <p:ext uri="{BB962C8B-B14F-4D97-AF65-F5344CB8AC3E}">
        <p14:creationId xmlns:p14="http://schemas.microsoft.com/office/powerpoint/2010/main" val="2984720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Review has identified seven key trends that are currently redefining the maritime transport landscape and shaping the sector’s outlook. They entail the challenges and opportunities including for developing countries, which require continued monitoring and assessment for sound and effective policymaking:</a:t>
            </a:r>
            <a:endParaRPr lang="en-CH" dirty="0"/>
          </a:p>
        </p:txBody>
      </p:sp>
      <p:sp>
        <p:nvSpPr>
          <p:cNvPr id="4" name="Slide Number Placeholder 3"/>
          <p:cNvSpPr>
            <a:spLocks noGrp="1"/>
          </p:cNvSpPr>
          <p:nvPr>
            <p:ph type="sldNum" sz="quarter" idx="10"/>
          </p:nvPr>
        </p:nvSpPr>
        <p:spPr/>
        <p:txBody>
          <a:bodyPr/>
          <a:lstStyle/>
          <a:p>
            <a:pPr>
              <a:defRPr/>
            </a:pPr>
            <a:fld id="{0B1798B5-4B86-4F0E-80D8-CD610FA9678F}" type="slidenum">
              <a:rPr lang="en-GB" smtClean="0"/>
              <a:pPr>
                <a:defRPr/>
              </a:pPr>
              <a:t>3</a:t>
            </a:fld>
            <a:endParaRPr lang="en-GB"/>
          </a:p>
        </p:txBody>
      </p:sp>
    </p:spTree>
    <p:extLst>
      <p:ext uri="{BB962C8B-B14F-4D97-AF65-F5344CB8AC3E}">
        <p14:creationId xmlns:p14="http://schemas.microsoft.com/office/powerpoint/2010/main" val="3202293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 seaborne trade gathered momentum in 2017, with volumes expanding at a healthy 4%, the fastest growth in five years. Improved market fundamentals supported by an upswing in the world economy and more active global trade</a:t>
            </a:r>
          </a:p>
          <a:p>
            <a:pPr defTabSz="881939"/>
            <a:r>
              <a:rPr lang="en-US" dirty="0"/>
              <a:t>In line with projected growth in world gross domestic product (GDP), UNCTAD expects global maritime trade to grow by another 4 per cent in 2018. Looking further ahead, world seaborne trade is projected to expand at a compound annual growth rate (CAGR) of 3.8 per cent between 2018 and 2023. Volumes across all segments are set to grow, with containerized and dry bulk commodities trades recording the best performances. Tanker trade volumes are also projected to increase, although at a slightly slower pace than other market segments, a trend consistent with historical patterns.</a:t>
            </a:r>
            <a:endParaRPr lang="fr-FR" dirty="0"/>
          </a:p>
          <a:p>
            <a:endParaRPr lang="en-CH" dirty="0"/>
          </a:p>
        </p:txBody>
      </p:sp>
      <p:sp>
        <p:nvSpPr>
          <p:cNvPr id="4" name="Slide Number Placeholder 3"/>
          <p:cNvSpPr>
            <a:spLocks noGrp="1"/>
          </p:cNvSpPr>
          <p:nvPr>
            <p:ph type="sldNum" sz="quarter" idx="10"/>
          </p:nvPr>
        </p:nvSpPr>
        <p:spPr/>
        <p:txBody>
          <a:bodyPr/>
          <a:lstStyle/>
          <a:p>
            <a:pPr>
              <a:defRPr/>
            </a:pPr>
            <a:fld id="{0B1798B5-4B86-4F0E-80D8-CD610FA9678F}" type="slidenum">
              <a:rPr lang="en-GB" smtClean="0"/>
              <a:pPr>
                <a:defRPr/>
              </a:pPr>
              <a:t>4</a:t>
            </a:fld>
            <a:endParaRPr lang="en-GB"/>
          </a:p>
        </p:txBody>
      </p:sp>
    </p:spTree>
    <p:extLst>
      <p:ext uri="{BB962C8B-B14F-4D97-AF65-F5344CB8AC3E}">
        <p14:creationId xmlns:p14="http://schemas.microsoft.com/office/powerpoint/2010/main" val="2569089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prospects for seaborne trade are bright, downside risks such as increased inward-looking policies and the rise of trade protectionism are, nevertheless, weighing on the outlook. An immediate concern is the trade tensions between China and the United States of America, the world’s two largest economies, as well as those between Canada, Mexico, the United States and the European Union. Escalating trade frictions may lead to a trade war that could derail recovery, reshape global maritime trade patterns and dampen the outlook. Further, there are other factors driving uncertainty. Among others, these include the ongoing global energy transition, structural shifts in economies such as China, and shifts in global value chain development patterns. </a:t>
            </a:r>
          </a:p>
          <a:p>
            <a:endParaRPr lang="en-CH" dirty="0"/>
          </a:p>
        </p:txBody>
      </p:sp>
      <p:sp>
        <p:nvSpPr>
          <p:cNvPr id="4" name="Slide Number Placeholder 3"/>
          <p:cNvSpPr>
            <a:spLocks noGrp="1"/>
          </p:cNvSpPr>
          <p:nvPr>
            <p:ph type="sldNum" sz="quarter" idx="10"/>
          </p:nvPr>
        </p:nvSpPr>
        <p:spPr/>
        <p:txBody>
          <a:bodyPr/>
          <a:lstStyle/>
          <a:p>
            <a:pPr>
              <a:defRPr/>
            </a:pPr>
            <a:fld id="{0B1798B5-4B86-4F0E-80D8-CD610FA9678F}" type="slidenum">
              <a:rPr lang="en-GB" smtClean="0"/>
              <a:pPr>
                <a:defRPr/>
              </a:pPr>
              <a:t>5</a:t>
            </a:fld>
            <a:endParaRPr lang="en-GB"/>
          </a:p>
        </p:txBody>
      </p:sp>
    </p:spTree>
    <p:extLst>
      <p:ext uri="{BB962C8B-B14F-4D97-AF65-F5344CB8AC3E}">
        <p14:creationId xmlns:p14="http://schemas.microsoft.com/office/powerpoint/2010/main" val="1237719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Developing countries continue to account for most of global seaborne trade flows, both in terms of exports (goods loaded) and imports (goods unloaded). These countries shipped 60% of world merchandise trade by sea in 2017 and unloaded 63% of this total. By contrast, developed countries saw their share of both types of traffic decline over the years and hover around one-third of world seaborne imports and exports (34%  and 36 % of goods loaded and unloaded). Economies in transition continue to be heavily reliant on the export of bulky raw materials and commodities (6 per cent), while they hold a marginal share of global seaborne imports (1 per cent).</a:t>
            </a:r>
            <a:endParaRPr lang="en-CH" sz="1100" dirty="0"/>
          </a:p>
          <a:p>
            <a:r>
              <a:rPr lang="en-GB" sz="1100" dirty="0"/>
              <a:t>Historically developing countries were the main suppliers of high-volume, low-value raw materials, this has, however, changed over the years. As shown in figure 1.2 (a), developing countries have, over the years, emerged as prominent world exporters and importers. A milestone was reached in 2014 when developing countries’ share of goods unloaded (imports), surpassed for the first time ever, the group’s share of goods loaded (exports) This shift underscored the strategic importance of developing countries as the main driver of global seaborne trade as well as their growing participation in global value chains. </a:t>
            </a:r>
            <a:endParaRPr lang="en-CH" sz="1100" dirty="0"/>
          </a:p>
          <a:p>
            <a:endParaRPr lang="en-GB" dirty="0"/>
          </a:p>
        </p:txBody>
      </p:sp>
      <p:sp>
        <p:nvSpPr>
          <p:cNvPr id="4" name="Slide Number Placeholder 3"/>
          <p:cNvSpPr>
            <a:spLocks noGrp="1"/>
          </p:cNvSpPr>
          <p:nvPr>
            <p:ph type="sldNum" sz="quarter" idx="10"/>
          </p:nvPr>
        </p:nvSpPr>
        <p:spPr/>
        <p:txBody>
          <a:bodyPr/>
          <a:lstStyle/>
          <a:p>
            <a:pPr>
              <a:defRPr/>
            </a:pPr>
            <a:fld id="{0B1798B5-4B86-4F0E-80D8-CD610FA9678F}" type="slidenum">
              <a:rPr lang="en-GB" smtClean="0"/>
              <a:pPr>
                <a:defRPr/>
              </a:pPr>
              <a:t>6</a:t>
            </a:fld>
            <a:endParaRPr lang="en-GB"/>
          </a:p>
        </p:txBody>
      </p:sp>
    </p:spTree>
    <p:extLst>
      <p:ext uri="{BB962C8B-B14F-4D97-AF65-F5344CB8AC3E}">
        <p14:creationId xmlns:p14="http://schemas.microsoft.com/office/powerpoint/2010/main" val="1349116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supply side, after five years of decelerating growth, 2017 saw a small pick-up in world fleet expansion. During the year, a total of 42 million gross tons were added to global tonnage, equivalent to a modest 3.3% growth rate. </a:t>
            </a:r>
          </a:p>
          <a:p>
            <a:r>
              <a:rPr lang="en-US" dirty="0"/>
              <a:t>Compared to the growth rate of demand (4.0% in 2017), the lower growth in supply helped improve market fundamentals, leading to higher freight rates and profits for most carriers, with the exception of tankers (see also chapter 3). </a:t>
            </a:r>
            <a:endParaRPr lang="en-CH" dirty="0"/>
          </a:p>
        </p:txBody>
      </p:sp>
      <p:sp>
        <p:nvSpPr>
          <p:cNvPr id="4" name="Slide Number Placeholder 3"/>
          <p:cNvSpPr>
            <a:spLocks noGrp="1"/>
          </p:cNvSpPr>
          <p:nvPr>
            <p:ph type="sldNum" sz="quarter" idx="10"/>
          </p:nvPr>
        </p:nvSpPr>
        <p:spPr/>
        <p:txBody>
          <a:bodyPr/>
          <a:lstStyle/>
          <a:p>
            <a:pPr>
              <a:defRPr/>
            </a:pPr>
            <a:fld id="{0B1798B5-4B86-4F0E-80D8-CD610FA9678F}" type="slidenum">
              <a:rPr lang="en-GB" smtClean="0"/>
              <a:pPr>
                <a:defRPr/>
              </a:pPr>
              <a:t>7</a:t>
            </a:fld>
            <a:endParaRPr lang="en-GB"/>
          </a:p>
        </p:txBody>
      </p:sp>
    </p:spTree>
    <p:extLst>
      <p:ext uri="{BB962C8B-B14F-4D97-AF65-F5344CB8AC3E}">
        <p14:creationId xmlns:p14="http://schemas.microsoft.com/office/powerpoint/2010/main" val="2958688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10"/>
          </p:nvPr>
        </p:nvSpPr>
        <p:spPr/>
        <p:txBody>
          <a:bodyPr/>
          <a:lstStyle/>
          <a:p>
            <a:pPr>
              <a:defRPr/>
            </a:pPr>
            <a:fld id="{0B1798B5-4B86-4F0E-80D8-CD610FA9678F}" type="slidenum">
              <a:rPr lang="en-GB" smtClean="0"/>
              <a:pPr>
                <a:defRPr/>
              </a:pPr>
              <a:t>8</a:t>
            </a:fld>
            <a:endParaRPr lang="en-GB"/>
          </a:p>
        </p:txBody>
      </p:sp>
    </p:spTree>
    <p:extLst>
      <p:ext uri="{BB962C8B-B14F-4D97-AF65-F5344CB8AC3E}">
        <p14:creationId xmlns:p14="http://schemas.microsoft.com/office/powerpoint/2010/main" val="3022070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B1798B5-4B86-4F0E-80D8-CD610FA9678F}" type="slidenum">
              <a:rPr lang="en-GB" smtClean="0"/>
              <a:pPr>
                <a:defRPr/>
              </a:pPr>
              <a:t>12</a:t>
            </a:fld>
            <a:endParaRPr lang="en-GB"/>
          </a:p>
        </p:txBody>
      </p:sp>
    </p:spTree>
    <p:extLst>
      <p:ext uri="{BB962C8B-B14F-4D97-AF65-F5344CB8AC3E}">
        <p14:creationId xmlns:p14="http://schemas.microsoft.com/office/powerpoint/2010/main" val="1141109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10"/>
          </p:nvPr>
        </p:nvSpPr>
        <p:spPr/>
        <p:txBody>
          <a:bodyPr/>
          <a:lstStyle/>
          <a:p>
            <a:pPr>
              <a:defRPr/>
            </a:pPr>
            <a:fld id="{0B1798B5-4B86-4F0E-80D8-CD610FA9678F}" type="slidenum">
              <a:rPr lang="en-GB" smtClean="0"/>
              <a:pPr>
                <a:defRPr/>
              </a:pPr>
              <a:t>13</a:t>
            </a:fld>
            <a:endParaRPr lang="en-GB"/>
          </a:p>
        </p:txBody>
      </p:sp>
    </p:spTree>
    <p:extLst>
      <p:ext uri="{BB962C8B-B14F-4D97-AF65-F5344CB8AC3E}">
        <p14:creationId xmlns:p14="http://schemas.microsoft.com/office/powerpoint/2010/main" val="2997801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6"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7"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3"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9"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0"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3"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4"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5"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6"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8"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0"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1"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6"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7"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39"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grpSp>
      </p:grpSp>
      <p:sp>
        <p:nvSpPr>
          <p:cNvPr id="4111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s-GT" noProof="0"/>
              <a:t>Cliquez pour modifier le style du titre</a:t>
            </a:r>
          </a:p>
        </p:txBody>
      </p:sp>
      <p:sp>
        <p:nvSpPr>
          <p:cNvPr id="41114"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s-GT" noProof="0"/>
              <a:t>Cliquez pour modifier le style des sous-titres du masque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s-GT"/>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s-GT"/>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203A36C8-D28C-43D6-A486-56A3BCC51E07}" type="slidenum">
              <a:rPr lang="es-GT"/>
              <a:pPr>
                <a:defRPr/>
              </a:pPr>
              <a:t>‹#›</a:t>
            </a:fld>
            <a:endParaRPr lang="es-GT"/>
          </a:p>
        </p:txBody>
      </p:sp>
    </p:spTree>
    <p:extLst>
      <p:ext uri="{BB962C8B-B14F-4D97-AF65-F5344CB8AC3E}">
        <p14:creationId xmlns:p14="http://schemas.microsoft.com/office/powerpoint/2010/main" val="104842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s-GT"/>
          </a:p>
        </p:txBody>
      </p:sp>
      <p:sp>
        <p:nvSpPr>
          <p:cNvPr id="5" name="Rectangle 155"/>
          <p:cNvSpPr>
            <a:spLocks noGrp="1" noChangeArrowheads="1"/>
          </p:cNvSpPr>
          <p:nvPr>
            <p:ph type="ftr" sz="quarter" idx="11"/>
          </p:nvPr>
        </p:nvSpPr>
        <p:spPr>
          <a:ln/>
        </p:spPr>
        <p:txBody>
          <a:bodyPr/>
          <a:lstStyle>
            <a:lvl1pPr>
              <a:defRPr/>
            </a:lvl1pPr>
          </a:lstStyle>
          <a:p>
            <a:pPr>
              <a:defRPr/>
            </a:pPr>
            <a:endParaRPr lang="es-GT"/>
          </a:p>
        </p:txBody>
      </p:sp>
      <p:sp>
        <p:nvSpPr>
          <p:cNvPr id="6" name="Rectangle 156"/>
          <p:cNvSpPr>
            <a:spLocks noGrp="1" noChangeArrowheads="1"/>
          </p:cNvSpPr>
          <p:nvPr>
            <p:ph type="sldNum" sz="quarter" idx="12"/>
          </p:nvPr>
        </p:nvSpPr>
        <p:spPr>
          <a:ln/>
        </p:spPr>
        <p:txBody>
          <a:bodyPr/>
          <a:lstStyle>
            <a:lvl1pPr>
              <a:defRPr/>
            </a:lvl1pPr>
          </a:lstStyle>
          <a:p>
            <a:pPr>
              <a:defRPr/>
            </a:pPr>
            <a:fld id="{E4B40059-A4F5-40C9-BB44-1A466CB4CF14}" type="slidenum">
              <a:rPr lang="es-GT"/>
              <a:pPr>
                <a:defRPr/>
              </a:pPr>
              <a:t>‹#›</a:t>
            </a:fld>
            <a:endParaRPr lang="es-GT"/>
          </a:p>
        </p:txBody>
      </p:sp>
    </p:spTree>
    <p:extLst>
      <p:ext uri="{BB962C8B-B14F-4D97-AF65-F5344CB8AC3E}">
        <p14:creationId xmlns:p14="http://schemas.microsoft.com/office/powerpoint/2010/main" val="3830645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07188" y="228600"/>
            <a:ext cx="2135187" cy="5870575"/>
          </a:xfrm>
        </p:spPr>
        <p:txBody>
          <a:bodyPr vert="eaVert"/>
          <a:lstStyle/>
          <a:p>
            <a:r>
              <a:rPr lang="de-DE"/>
              <a:t>Titelmasterformat durch Klicken bearbeiten</a:t>
            </a:r>
            <a:endParaRPr lang="en-GB"/>
          </a:p>
        </p:txBody>
      </p:sp>
      <p:sp>
        <p:nvSpPr>
          <p:cNvPr id="3" name="Vertikaler Textplatzhalter 2"/>
          <p:cNvSpPr>
            <a:spLocks noGrp="1"/>
          </p:cNvSpPr>
          <p:nvPr>
            <p:ph type="body" orient="vert" idx="1"/>
          </p:nvPr>
        </p:nvSpPr>
        <p:spPr>
          <a:xfrm>
            <a:off x="301625" y="228600"/>
            <a:ext cx="6253163" cy="587057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s-GT"/>
          </a:p>
        </p:txBody>
      </p:sp>
      <p:sp>
        <p:nvSpPr>
          <p:cNvPr id="5" name="Rectangle 155"/>
          <p:cNvSpPr>
            <a:spLocks noGrp="1" noChangeArrowheads="1"/>
          </p:cNvSpPr>
          <p:nvPr>
            <p:ph type="ftr" sz="quarter" idx="11"/>
          </p:nvPr>
        </p:nvSpPr>
        <p:spPr>
          <a:ln/>
        </p:spPr>
        <p:txBody>
          <a:bodyPr/>
          <a:lstStyle>
            <a:lvl1pPr>
              <a:defRPr/>
            </a:lvl1pPr>
          </a:lstStyle>
          <a:p>
            <a:pPr>
              <a:defRPr/>
            </a:pPr>
            <a:endParaRPr lang="es-GT"/>
          </a:p>
        </p:txBody>
      </p:sp>
      <p:sp>
        <p:nvSpPr>
          <p:cNvPr id="6" name="Rectangle 156"/>
          <p:cNvSpPr>
            <a:spLocks noGrp="1" noChangeArrowheads="1"/>
          </p:cNvSpPr>
          <p:nvPr>
            <p:ph type="sldNum" sz="quarter" idx="12"/>
          </p:nvPr>
        </p:nvSpPr>
        <p:spPr>
          <a:ln/>
        </p:spPr>
        <p:txBody>
          <a:bodyPr/>
          <a:lstStyle>
            <a:lvl1pPr>
              <a:defRPr/>
            </a:lvl1pPr>
          </a:lstStyle>
          <a:p>
            <a:pPr>
              <a:defRPr/>
            </a:pPr>
            <a:fld id="{D46AE519-D95C-4B1F-8635-E6296D853706}" type="slidenum">
              <a:rPr lang="es-GT"/>
              <a:pPr>
                <a:defRPr/>
              </a:pPr>
              <a:t>‹#›</a:t>
            </a:fld>
            <a:endParaRPr lang="es-GT"/>
          </a:p>
        </p:txBody>
      </p:sp>
    </p:spTree>
    <p:extLst>
      <p:ext uri="{BB962C8B-B14F-4D97-AF65-F5344CB8AC3E}">
        <p14:creationId xmlns:p14="http://schemas.microsoft.com/office/powerpoint/2010/main" val="422407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s-GT"/>
          </a:p>
        </p:txBody>
      </p:sp>
      <p:sp>
        <p:nvSpPr>
          <p:cNvPr id="5" name="Rectangle 155"/>
          <p:cNvSpPr>
            <a:spLocks noGrp="1" noChangeArrowheads="1"/>
          </p:cNvSpPr>
          <p:nvPr>
            <p:ph type="ftr" sz="quarter" idx="11"/>
          </p:nvPr>
        </p:nvSpPr>
        <p:spPr>
          <a:ln/>
        </p:spPr>
        <p:txBody>
          <a:bodyPr/>
          <a:lstStyle>
            <a:lvl1pPr>
              <a:defRPr/>
            </a:lvl1pPr>
          </a:lstStyle>
          <a:p>
            <a:pPr>
              <a:defRPr/>
            </a:pPr>
            <a:endParaRPr lang="es-GT"/>
          </a:p>
        </p:txBody>
      </p:sp>
      <p:sp>
        <p:nvSpPr>
          <p:cNvPr id="6" name="Rectangle 156"/>
          <p:cNvSpPr>
            <a:spLocks noGrp="1" noChangeArrowheads="1"/>
          </p:cNvSpPr>
          <p:nvPr>
            <p:ph type="sldNum" sz="quarter" idx="12"/>
          </p:nvPr>
        </p:nvSpPr>
        <p:spPr>
          <a:xfrm>
            <a:off x="8743164" y="6525343"/>
            <a:ext cx="381943" cy="329481"/>
          </a:xfrm>
          <a:ln/>
        </p:spPr>
        <p:txBody>
          <a:bodyPr/>
          <a:lstStyle>
            <a:lvl1pPr>
              <a:defRPr/>
            </a:lvl1pPr>
          </a:lstStyle>
          <a:p>
            <a:pPr>
              <a:defRPr/>
            </a:pPr>
            <a:fld id="{0E15C142-C19A-4F5A-B0A9-D6B9966FB19A}" type="slidenum">
              <a:rPr lang="es-GT"/>
              <a:pPr>
                <a:defRPr/>
              </a:pPr>
              <a:t>‹#›</a:t>
            </a:fld>
            <a:endParaRPr lang="es-GT"/>
          </a:p>
        </p:txBody>
      </p:sp>
    </p:spTree>
    <p:extLst>
      <p:ext uri="{BB962C8B-B14F-4D97-AF65-F5344CB8AC3E}">
        <p14:creationId xmlns:p14="http://schemas.microsoft.com/office/powerpoint/2010/main" val="137783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154"/>
          <p:cNvSpPr>
            <a:spLocks noGrp="1" noChangeArrowheads="1"/>
          </p:cNvSpPr>
          <p:nvPr>
            <p:ph type="dt" sz="half" idx="10"/>
          </p:nvPr>
        </p:nvSpPr>
        <p:spPr>
          <a:ln/>
        </p:spPr>
        <p:txBody>
          <a:bodyPr/>
          <a:lstStyle>
            <a:lvl1pPr>
              <a:defRPr/>
            </a:lvl1pPr>
          </a:lstStyle>
          <a:p>
            <a:pPr>
              <a:defRPr/>
            </a:pPr>
            <a:endParaRPr lang="es-GT"/>
          </a:p>
        </p:txBody>
      </p:sp>
      <p:sp>
        <p:nvSpPr>
          <p:cNvPr id="5" name="Rectangle 155"/>
          <p:cNvSpPr>
            <a:spLocks noGrp="1" noChangeArrowheads="1"/>
          </p:cNvSpPr>
          <p:nvPr>
            <p:ph type="ftr" sz="quarter" idx="11"/>
          </p:nvPr>
        </p:nvSpPr>
        <p:spPr>
          <a:ln/>
        </p:spPr>
        <p:txBody>
          <a:bodyPr/>
          <a:lstStyle>
            <a:lvl1pPr>
              <a:defRPr/>
            </a:lvl1pPr>
          </a:lstStyle>
          <a:p>
            <a:pPr>
              <a:defRPr/>
            </a:pPr>
            <a:endParaRPr lang="es-GT"/>
          </a:p>
        </p:txBody>
      </p:sp>
      <p:sp>
        <p:nvSpPr>
          <p:cNvPr id="6" name="Rectangle 156"/>
          <p:cNvSpPr>
            <a:spLocks noGrp="1" noChangeArrowheads="1"/>
          </p:cNvSpPr>
          <p:nvPr>
            <p:ph type="sldNum" sz="quarter" idx="12"/>
          </p:nvPr>
        </p:nvSpPr>
        <p:spPr>
          <a:ln/>
        </p:spPr>
        <p:txBody>
          <a:bodyPr/>
          <a:lstStyle>
            <a:lvl1pPr>
              <a:defRPr/>
            </a:lvl1pPr>
          </a:lstStyle>
          <a:p>
            <a:pPr>
              <a:defRPr/>
            </a:pPr>
            <a:fld id="{755D442E-C1D7-4AD9-B12C-281D3F257DA5}" type="slidenum">
              <a:rPr lang="es-GT"/>
              <a:pPr>
                <a:defRPr/>
              </a:pPr>
              <a:t>‹#›</a:t>
            </a:fld>
            <a:endParaRPr lang="es-GT"/>
          </a:p>
        </p:txBody>
      </p:sp>
    </p:spTree>
    <p:extLst>
      <p:ext uri="{BB962C8B-B14F-4D97-AF65-F5344CB8AC3E}">
        <p14:creationId xmlns:p14="http://schemas.microsoft.com/office/powerpoint/2010/main" val="158982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Rectangle 154"/>
          <p:cNvSpPr>
            <a:spLocks noGrp="1" noChangeArrowheads="1"/>
          </p:cNvSpPr>
          <p:nvPr>
            <p:ph type="dt" sz="half" idx="10"/>
          </p:nvPr>
        </p:nvSpPr>
        <p:spPr>
          <a:ln/>
        </p:spPr>
        <p:txBody>
          <a:bodyPr/>
          <a:lstStyle>
            <a:lvl1pPr>
              <a:defRPr/>
            </a:lvl1pPr>
          </a:lstStyle>
          <a:p>
            <a:pPr>
              <a:defRPr/>
            </a:pPr>
            <a:endParaRPr lang="es-GT"/>
          </a:p>
        </p:txBody>
      </p:sp>
      <p:sp>
        <p:nvSpPr>
          <p:cNvPr id="6" name="Rectangle 155"/>
          <p:cNvSpPr>
            <a:spLocks noGrp="1" noChangeArrowheads="1"/>
          </p:cNvSpPr>
          <p:nvPr>
            <p:ph type="ftr" sz="quarter" idx="11"/>
          </p:nvPr>
        </p:nvSpPr>
        <p:spPr>
          <a:ln/>
        </p:spPr>
        <p:txBody>
          <a:bodyPr/>
          <a:lstStyle>
            <a:lvl1pPr>
              <a:defRPr/>
            </a:lvl1pPr>
          </a:lstStyle>
          <a:p>
            <a:pPr>
              <a:defRPr/>
            </a:pPr>
            <a:endParaRPr lang="es-GT"/>
          </a:p>
        </p:txBody>
      </p:sp>
      <p:sp>
        <p:nvSpPr>
          <p:cNvPr id="7" name="Rectangle 156"/>
          <p:cNvSpPr>
            <a:spLocks noGrp="1" noChangeArrowheads="1"/>
          </p:cNvSpPr>
          <p:nvPr>
            <p:ph type="sldNum" sz="quarter" idx="12"/>
          </p:nvPr>
        </p:nvSpPr>
        <p:spPr>
          <a:ln/>
        </p:spPr>
        <p:txBody>
          <a:bodyPr/>
          <a:lstStyle>
            <a:lvl1pPr>
              <a:defRPr/>
            </a:lvl1pPr>
          </a:lstStyle>
          <a:p>
            <a:pPr>
              <a:defRPr/>
            </a:pPr>
            <a:fld id="{B96892E6-54AF-4E38-8688-AAA2C420B6CF}" type="slidenum">
              <a:rPr lang="es-GT"/>
              <a:pPr>
                <a:defRPr/>
              </a:pPr>
              <a:t>‹#›</a:t>
            </a:fld>
            <a:endParaRPr lang="es-GT"/>
          </a:p>
        </p:txBody>
      </p:sp>
    </p:spTree>
    <p:extLst>
      <p:ext uri="{BB962C8B-B14F-4D97-AF65-F5344CB8AC3E}">
        <p14:creationId xmlns:p14="http://schemas.microsoft.com/office/powerpoint/2010/main" val="3401501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Rectangle 154"/>
          <p:cNvSpPr>
            <a:spLocks noGrp="1" noChangeArrowheads="1"/>
          </p:cNvSpPr>
          <p:nvPr>
            <p:ph type="dt" sz="half" idx="10"/>
          </p:nvPr>
        </p:nvSpPr>
        <p:spPr>
          <a:ln/>
        </p:spPr>
        <p:txBody>
          <a:bodyPr/>
          <a:lstStyle>
            <a:lvl1pPr>
              <a:defRPr/>
            </a:lvl1pPr>
          </a:lstStyle>
          <a:p>
            <a:pPr>
              <a:defRPr/>
            </a:pPr>
            <a:endParaRPr lang="es-GT"/>
          </a:p>
        </p:txBody>
      </p:sp>
      <p:sp>
        <p:nvSpPr>
          <p:cNvPr id="8" name="Rectangle 155"/>
          <p:cNvSpPr>
            <a:spLocks noGrp="1" noChangeArrowheads="1"/>
          </p:cNvSpPr>
          <p:nvPr>
            <p:ph type="ftr" sz="quarter" idx="11"/>
          </p:nvPr>
        </p:nvSpPr>
        <p:spPr>
          <a:ln/>
        </p:spPr>
        <p:txBody>
          <a:bodyPr/>
          <a:lstStyle>
            <a:lvl1pPr>
              <a:defRPr/>
            </a:lvl1pPr>
          </a:lstStyle>
          <a:p>
            <a:pPr>
              <a:defRPr/>
            </a:pPr>
            <a:endParaRPr lang="es-GT"/>
          </a:p>
        </p:txBody>
      </p:sp>
      <p:sp>
        <p:nvSpPr>
          <p:cNvPr id="9" name="Rectangle 156"/>
          <p:cNvSpPr>
            <a:spLocks noGrp="1" noChangeArrowheads="1"/>
          </p:cNvSpPr>
          <p:nvPr>
            <p:ph type="sldNum" sz="quarter" idx="12"/>
          </p:nvPr>
        </p:nvSpPr>
        <p:spPr>
          <a:ln/>
        </p:spPr>
        <p:txBody>
          <a:bodyPr/>
          <a:lstStyle>
            <a:lvl1pPr>
              <a:defRPr/>
            </a:lvl1pPr>
          </a:lstStyle>
          <a:p>
            <a:pPr>
              <a:defRPr/>
            </a:pPr>
            <a:fld id="{2D730B54-0C90-4B72-95CC-A56B41EBD125}" type="slidenum">
              <a:rPr lang="es-GT"/>
              <a:pPr>
                <a:defRPr/>
              </a:pPr>
              <a:t>‹#›</a:t>
            </a:fld>
            <a:endParaRPr lang="es-GT"/>
          </a:p>
        </p:txBody>
      </p:sp>
    </p:spTree>
    <p:extLst>
      <p:ext uri="{BB962C8B-B14F-4D97-AF65-F5344CB8AC3E}">
        <p14:creationId xmlns:p14="http://schemas.microsoft.com/office/powerpoint/2010/main" val="2572744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Rectangle 154"/>
          <p:cNvSpPr>
            <a:spLocks noGrp="1" noChangeArrowheads="1"/>
          </p:cNvSpPr>
          <p:nvPr>
            <p:ph type="dt" sz="half" idx="10"/>
          </p:nvPr>
        </p:nvSpPr>
        <p:spPr>
          <a:ln/>
        </p:spPr>
        <p:txBody>
          <a:bodyPr/>
          <a:lstStyle>
            <a:lvl1pPr>
              <a:defRPr/>
            </a:lvl1pPr>
          </a:lstStyle>
          <a:p>
            <a:pPr>
              <a:defRPr/>
            </a:pPr>
            <a:endParaRPr lang="es-GT"/>
          </a:p>
        </p:txBody>
      </p:sp>
      <p:sp>
        <p:nvSpPr>
          <p:cNvPr id="4" name="Rectangle 155"/>
          <p:cNvSpPr>
            <a:spLocks noGrp="1" noChangeArrowheads="1"/>
          </p:cNvSpPr>
          <p:nvPr>
            <p:ph type="ftr" sz="quarter" idx="11"/>
          </p:nvPr>
        </p:nvSpPr>
        <p:spPr>
          <a:ln/>
        </p:spPr>
        <p:txBody>
          <a:bodyPr/>
          <a:lstStyle>
            <a:lvl1pPr>
              <a:defRPr/>
            </a:lvl1pPr>
          </a:lstStyle>
          <a:p>
            <a:pPr>
              <a:defRPr/>
            </a:pPr>
            <a:endParaRPr lang="es-GT"/>
          </a:p>
        </p:txBody>
      </p:sp>
      <p:sp>
        <p:nvSpPr>
          <p:cNvPr id="5" name="Rectangle 156"/>
          <p:cNvSpPr>
            <a:spLocks noGrp="1" noChangeArrowheads="1"/>
          </p:cNvSpPr>
          <p:nvPr>
            <p:ph type="sldNum" sz="quarter" idx="12"/>
          </p:nvPr>
        </p:nvSpPr>
        <p:spPr>
          <a:ln/>
        </p:spPr>
        <p:txBody>
          <a:bodyPr/>
          <a:lstStyle>
            <a:lvl1pPr>
              <a:defRPr/>
            </a:lvl1pPr>
          </a:lstStyle>
          <a:p>
            <a:pPr>
              <a:defRPr/>
            </a:pPr>
            <a:fld id="{B4D00D14-4044-449C-B547-8C984E3394B4}" type="slidenum">
              <a:rPr lang="es-GT"/>
              <a:pPr>
                <a:defRPr/>
              </a:pPr>
              <a:t>‹#›</a:t>
            </a:fld>
            <a:endParaRPr lang="es-GT"/>
          </a:p>
        </p:txBody>
      </p:sp>
    </p:spTree>
    <p:extLst>
      <p:ext uri="{BB962C8B-B14F-4D97-AF65-F5344CB8AC3E}">
        <p14:creationId xmlns:p14="http://schemas.microsoft.com/office/powerpoint/2010/main" val="220736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s-GT"/>
          </a:p>
        </p:txBody>
      </p:sp>
      <p:sp>
        <p:nvSpPr>
          <p:cNvPr id="3" name="Rectangle 155"/>
          <p:cNvSpPr>
            <a:spLocks noGrp="1" noChangeArrowheads="1"/>
          </p:cNvSpPr>
          <p:nvPr>
            <p:ph type="ftr" sz="quarter" idx="11"/>
          </p:nvPr>
        </p:nvSpPr>
        <p:spPr>
          <a:ln/>
        </p:spPr>
        <p:txBody>
          <a:bodyPr/>
          <a:lstStyle>
            <a:lvl1pPr>
              <a:defRPr/>
            </a:lvl1pPr>
          </a:lstStyle>
          <a:p>
            <a:pPr>
              <a:defRPr/>
            </a:pPr>
            <a:endParaRPr lang="es-GT"/>
          </a:p>
        </p:txBody>
      </p:sp>
      <p:sp>
        <p:nvSpPr>
          <p:cNvPr id="4" name="Rectangle 156"/>
          <p:cNvSpPr>
            <a:spLocks noGrp="1" noChangeArrowheads="1"/>
          </p:cNvSpPr>
          <p:nvPr>
            <p:ph type="sldNum" sz="quarter" idx="12"/>
          </p:nvPr>
        </p:nvSpPr>
        <p:spPr>
          <a:ln/>
        </p:spPr>
        <p:txBody>
          <a:bodyPr/>
          <a:lstStyle>
            <a:lvl1pPr>
              <a:defRPr/>
            </a:lvl1pPr>
          </a:lstStyle>
          <a:p>
            <a:pPr>
              <a:defRPr/>
            </a:pPr>
            <a:fld id="{FB3F1B08-CDE2-4ACB-96C0-D53EEF582067}" type="slidenum">
              <a:rPr lang="es-GT"/>
              <a:pPr>
                <a:defRPr/>
              </a:pPr>
              <a:t>‹#›</a:t>
            </a:fld>
            <a:endParaRPr lang="es-GT"/>
          </a:p>
        </p:txBody>
      </p:sp>
    </p:spTree>
    <p:extLst>
      <p:ext uri="{BB962C8B-B14F-4D97-AF65-F5344CB8AC3E}">
        <p14:creationId xmlns:p14="http://schemas.microsoft.com/office/powerpoint/2010/main" val="427610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54"/>
          <p:cNvSpPr>
            <a:spLocks noGrp="1" noChangeArrowheads="1"/>
          </p:cNvSpPr>
          <p:nvPr>
            <p:ph type="dt" sz="half" idx="10"/>
          </p:nvPr>
        </p:nvSpPr>
        <p:spPr>
          <a:ln/>
        </p:spPr>
        <p:txBody>
          <a:bodyPr/>
          <a:lstStyle>
            <a:lvl1pPr>
              <a:defRPr/>
            </a:lvl1pPr>
          </a:lstStyle>
          <a:p>
            <a:pPr>
              <a:defRPr/>
            </a:pPr>
            <a:endParaRPr lang="es-GT"/>
          </a:p>
        </p:txBody>
      </p:sp>
      <p:sp>
        <p:nvSpPr>
          <p:cNvPr id="6" name="Rectangle 155"/>
          <p:cNvSpPr>
            <a:spLocks noGrp="1" noChangeArrowheads="1"/>
          </p:cNvSpPr>
          <p:nvPr>
            <p:ph type="ftr" sz="quarter" idx="11"/>
          </p:nvPr>
        </p:nvSpPr>
        <p:spPr>
          <a:ln/>
        </p:spPr>
        <p:txBody>
          <a:bodyPr/>
          <a:lstStyle>
            <a:lvl1pPr>
              <a:defRPr/>
            </a:lvl1pPr>
          </a:lstStyle>
          <a:p>
            <a:pPr>
              <a:defRPr/>
            </a:pPr>
            <a:endParaRPr lang="es-GT"/>
          </a:p>
        </p:txBody>
      </p:sp>
      <p:sp>
        <p:nvSpPr>
          <p:cNvPr id="7" name="Rectangle 156"/>
          <p:cNvSpPr>
            <a:spLocks noGrp="1" noChangeArrowheads="1"/>
          </p:cNvSpPr>
          <p:nvPr>
            <p:ph type="sldNum" sz="quarter" idx="12"/>
          </p:nvPr>
        </p:nvSpPr>
        <p:spPr>
          <a:xfrm>
            <a:off x="8805334" y="6597352"/>
            <a:ext cx="338666" cy="260648"/>
          </a:xfrm>
          <a:ln/>
        </p:spPr>
        <p:txBody>
          <a:bodyPr/>
          <a:lstStyle>
            <a:lvl1pPr>
              <a:defRPr/>
            </a:lvl1pPr>
          </a:lstStyle>
          <a:p>
            <a:pPr>
              <a:defRPr/>
            </a:pPr>
            <a:fld id="{CF9FEE7F-36CA-461C-A6AC-F44E8EB8BE5D}" type="slidenum">
              <a:rPr lang="es-GT"/>
              <a:pPr>
                <a:defRPr/>
              </a:pPr>
              <a:t>‹#›</a:t>
            </a:fld>
            <a:endParaRPr lang="es-GT"/>
          </a:p>
        </p:txBody>
      </p:sp>
    </p:spTree>
    <p:extLst>
      <p:ext uri="{BB962C8B-B14F-4D97-AF65-F5344CB8AC3E}">
        <p14:creationId xmlns:p14="http://schemas.microsoft.com/office/powerpoint/2010/main" val="268711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54"/>
          <p:cNvSpPr>
            <a:spLocks noGrp="1" noChangeArrowheads="1"/>
          </p:cNvSpPr>
          <p:nvPr>
            <p:ph type="dt" sz="half" idx="10"/>
          </p:nvPr>
        </p:nvSpPr>
        <p:spPr>
          <a:ln/>
        </p:spPr>
        <p:txBody>
          <a:bodyPr/>
          <a:lstStyle>
            <a:lvl1pPr>
              <a:defRPr/>
            </a:lvl1pPr>
          </a:lstStyle>
          <a:p>
            <a:pPr>
              <a:defRPr/>
            </a:pPr>
            <a:endParaRPr lang="es-GT"/>
          </a:p>
        </p:txBody>
      </p:sp>
      <p:sp>
        <p:nvSpPr>
          <p:cNvPr id="6" name="Rectangle 155"/>
          <p:cNvSpPr>
            <a:spLocks noGrp="1" noChangeArrowheads="1"/>
          </p:cNvSpPr>
          <p:nvPr>
            <p:ph type="ftr" sz="quarter" idx="11"/>
          </p:nvPr>
        </p:nvSpPr>
        <p:spPr>
          <a:ln/>
        </p:spPr>
        <p:txBody>
          <a:bodyPr/>
          <a:lstStyle>
            <a:lvl1pPr>
              <a:defRPr/>
            </a:lvl1pPr>
          </a:lstStyle>
          <a:p>
            <a:pPr>
              <a:defRPr/>
            </a:pPr>
            <a:endParaRPr lang="es-GT"/>
          </a:p>
        </p:txBody>
      </p:sp>
      <p:sp>
        <p:nvSpPr>
          <p:cNvPr id="7" name="Rectangle 156"/>
          <p:cNvSpPr>
            <a:spLocks noGrp="1" noChangeArrowheads="1"/>
          </p:cNvSpPr>
          <p:nvPr>
            <p:ph type="sldNum" sz="quarter" idx="12"/>
          </p:nvPr>
        </p:nvSpPr>
        <p:spPr>
          <a:ln/>
        </p:spPr>
        <p:txBody>
          <a:bodyPr/>
          <a:lstStyle>
            <a:lvl1pPr>
              <a:defRPr/>
            </a:lvl1pPr>
          </a:lstStyle>
          <a:p>
            <a:pPr>
              <a:defRPr/>
            </a:pPr>
            <a:fld id="{5F0449C0-ABA9-4094-874B-A48277E903A5}" type="slidenum">
              <a:rPr lang="es-GT"/>
              <a:pPr>
                <a:defRPr/>
              </a:pPr>
              <a:t>‹#›</a:t>
            </a:fld>
            <a:endParaRPr lang="es-GT"/>
          </a:p>
        </p:txBody>
      </p:sp>
    </p:spTree>
    <p:extLst>
      <p:ext uri="{BB962C8B-B14F-4D97-AF65-F5344CB8AC3E}">
        <p14:creationId xmlns:p14="http://schemas.microsoft.com/office/powerpoint/2010/main" val="2842075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CH"/>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6"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8"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9"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1"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2"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3"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4"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5"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8"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1"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3"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4"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5"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0"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6"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7"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0"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1"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2"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3"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5"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7"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8"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3"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4"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5"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166"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0087"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sp>
            <p:nvSpPr>
              <p:cNvPr id="4008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grpSp>
      </p:grpSp>
      <p:sp>
        <p:nvSpPr>
          <p:cNvPr id="40089"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GT"/>
              <a:t>Cliquez pour modifier le style du titre</a:t>
            </a:r>
          </a:p>
        </p:txBody>
      </p:sp>
      <p:sp>
        <p:nvSpPr>
          <p:cNvPr id="40090"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s-GT"/>
          </a:p>
        </p:txBody>
      </p:sp>
      <p:sp>
        <p:nvSpPr>
          <p:cNvPr id="40091"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s-GT"/>
          </a:p>
        </p:txBody>
      </p:sp>
      <p:sp>
        <p:nvSpPr>
          <p:cNvPr id="40092"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205D39FF-9B38-49B7-AC7A-B1F43AD93046}" type="slidenum">
              <a:rPr lang="es-GT"/>
              <a:pPr>
                <a:defRPr/>
              </a:pPr>
              <a:t>‹#›</a:t>
            </a:fld>
            <a:endParaRPr lang="es-GT"/>
          </a:p>
        </p:txBody>
      </p:sp>
      <p:sp>
        <p:nvSpPr>
          <p:cNvPr id="40093"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GT"/>
              <a:t>Cliquez pour modifier les styles du texte du masque</a:t>
            </a:r>
          </a:p>
          <a:p>
            <a:pPr lvl="1"/>
            <a:r>
              <a:rPr lang="es-GT"/>
              <a:t>Deuxième niveau</a:t>
            </a:r>
          </a:p>
          <a:p>
            <a:pPr lvl="2"/>
            <a:r>
              <a:rPr lang="es-GT"/>
              <a:t>Troisième niveau</a:t>
            </a:r>
          </a:p>
          <a:p>
            <a:pPr lvl="3"/>
            <a:r>
              <a:rPr lang="es-GT"/>
              <a:t>Quatrième niveau</a:t>
            </a:r>
          </a:p>
          <a:p>
            <a:pPr lvl="4"/>
            <a:r>
              <a:rPr lang="es-GT"/>
              <a:t>Cinquième niveau</a:t>
            </a:r>
          </a:p>
        </p:txBody>
      </p:sp>
    </p:spTree>
  </p:cSld>
  <p:clrMap bg1="dk2" tx1="lt1" bg2="dk1" tx2="lt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017C80-ECF7-4215-96EA-01E114B5811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6770"/>
            <a:ext cx="9144000" cy="6858000"/>
          </a:xfrm>
          <a:prstGeom prst="rect">
            <a:avLst/>
          </a:prstGeom>
        </p:spPr>
      </p:pic>
      <p:sp>
        <p:nvSpPr>
          <p:cNvPr id="2" name="Title 1">
            <a:extLst>
              <a:ext uri="{FF2B5EF4-FFF2-40B4-BE49-F238E27FC236}">
                <a16:creationId xmlns:a16="http://schemas.microsoft.com/office/drawing/2014/main" id="{63EBB35B-8EB1-4CBA-805C-5E564A6C6255}"/>
              </a:ext>
            </a:extLst>
          </p:cNvPr>
          <p:cNvSpPr>
            <a:spLocks noGrp="1"/>
          </p:cNvSpPr>
          <p:nvPr>
            <p:ph type="title"/>
          </p:nvPr>
        </p:nvSpPr>
        <p:spPr>
          <a:xfrm>
            <a:off x="395536" y="1124744"/>
            <a:ext cx="6142583" cy="1143000"/>
          </a:xfrm>
        </p:spPr>
        <p:txBody>
          <a:bodyPr/>
          <a:lstStyle/>
          <a:p>
            <a:r>
              <a:rPr lang="en-GB" dirty="0">
                <a:solidFill>
                  <a:srgbClr val="0070C0"/>
                </a:solidFill>
              </a:rPr>
              <a:t>RMT 2018</a:t>
            </a:r>
          </a:p>
        </p:txBody>
      </p:sp>
      <p:sp>
        <p:nvSpPr>
          <p:cNvPr id="3" name="Content Placeholder 2">
            <a:extLst>
              <a:ext uri="{FF2B5EF4-FFF2-40B4-BE49-F238E27FC236}">
                <a16:creationId xmlns:a16="http://schemas.microsoft.com/office/drawing/2014/main" id="{FAA5D4AB-7D7D-402B-B1FA-22172D6C1E7A}"/>
              </a:ext>
            </a:extLst>
          </p:cNvPr>
          <p:cNvSpPr>
            <a:spLocks noGrp="1"/>
          </p:cNvSpPr>
          <p:nvPr>
            <p:ph idx="1"/>
          </p:nvPr>
        </p:nvSpPr>
        <p:spPr>
          <a:xfrm>
            <a:off x="395536" y="2996952"/>
            <a:ext cx="6142584" cy="3528392"/>
          </a:xfrm>
        </p:spPr>
        <p:txBody>
          <a:bodyPr/>
          <a:lstStyle/>
          <a:p>
            <a:pPr marL="0" indent="0" algn="ctr">
              <a:buNone/>
            </a:pPr>
            <a:r>
              <a:rPr lang="en-GB" sz="2400" dirty="0">
                <a:solidFill>
                  <a:srgbClr val="0070C0"/>
                </a:solidFill>
              </a:rPr>
              <a:t>Friday, 12 October 2018</a:t>
            </a:r>
          </a:p>
          <a:p>
            <a:pPr marL="0" indent="0" algn="ctr">
              <a:buNone/>
            </a:pPr>
            <a:endParaRPr lang="en-GB" dirty="0">
              <a:solidFill>
                <a:srgbClr val="0070C0"/>
              </a:solidFill>
            </a:endParaRPr>
          </a:p>
          <a:p>
            <a:pPr marL="0" indent="0" algn="ctr">
              <a:buNone/>
            </a:pPr>
            <a:endParaRPr lang="en-US" sz="2000" dirty="0">
              <a:solidFill>
                <a:srgbClr val="0070C0"/>
              </a:solidFill>
            </a:endParaRPr>
          </a:p>
          <a:p>
            <a:pPr marL="0" indent="0" algn="ctr">
              <a:buNone/>
            </a:pPr>
            <a:r>
              <a:rPr lang="en-GB" sz="2000" dirty="0">
                <a:solidFill>
                  <a:srgbClr val="0070C0"/>
                </a:solidFill>
              </a:rPr>
              <a:t>Frida Youssef, Chief, Transport Section</a:t>
            </a:r>
          </a:p>
          <a:p>
            <a:pPr marL="0" indent="0" algn="ctr">
              <a:buNone/>
            </a:pPr>
            <a:r>
              <a:rPr lang="en-GB" sz="2000" dirty="0">
                <a:solidFill>
                  <a:srgbClr val="0070C0"/>
                </a:solidFill>
              </a:rPr>
              <a:t> Trade Logistics Branch </a:t>
            </a:r>
            <a:br>
              <a:rPr lang="en-GB" sz="2000" dirty="0">
                <a:solidFill>
                  <a:srgbClr val="0070C0"/>
                </a:solidFill>
              </a:rPr>
            </a:br>
            <a:r>
              <a:rPr lang="en-US" sz="2000" dirty="0">
                <a:solidFill>
                  <a:srgbClr val="0070C0"/>
                </a:solidFill>
              </a:rPr>
              <a:t>Division on Technology and Logistics</a:t>
            </a:r>
            <a:endParaRPr lang="en-GB" sz="2000" dirty="0">
              <a:solidFill>
                <a:srgbClr val="0070C0"/>
              </a:solidFill>
            </a:endParaRPr>
          </a:p>
        </p:txBody>
      </p:sp>
      <p:sp>
        <p:nvSpPr>
          <p:cNvPr id="4" name="Slide Number Placeholder 3">
            <a:extLst>
              <a:ext uri="{FF2B5EF4-FFF2-40B4-BE49-F238E27FC236}">
                <a16:creationId xmlns:a16="http://schemas.microsoft.com/office/drawing/2014/main" id="{BB67A873-118C-45E6-9922-1D517A32BAB7}"/>
              </a:ext>
            </a:extLst>
          </p:cNvPr>
          <p:cNvSpPr>
            <a:spLocks noGrp="1"/>
          </p:cNvSpPr>
          <p:nvPr>
            <p:ph type="sldNum" sz="quarter" idx="12"/>
          </p:nvPr>
        </p:nvSpPr>
        <p:spPr/>
        <p:txBody>
          <a:bodyPr/>
          <a:lstStyle/>
          <a:p>
            <a:pPr>
              <a:defRPr/>
            </a:pPr>
            <a:fld id="{0E15C142-C19A-4F5A-B0A9-D6B9966FB19A}" type="slidenum">
              <a:rPr lang="es-GT" smtClean="0"/>
              <a:pPr>
                <a:defRPr/>
              </a:pPr>
              <a:t>1</a:t>
            </a:fld>
            <a:endParaRPr lang="es-GT"/>
          </a:p>
        </p:txBody>
      </p:sp>
    </p:spTree>
    <p:extLst>
      <p:ext uri="{BB962C8B-B14F-4D97-AF65-F5344CB8AC3E}">
        <p14:creationId xmlns:p14="http://schemas.microsoft.com/office/powerpoint/2010/main" val="1981761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92A42A-369F-4C8F-AE7D-ECAC59A40B49}"/>
              </a:ext>
            </a:extLst>
          </p:cNvPr>
          <p:cNvSpPr>
            <a:spLocks noGrp="1"/>
          </p:cNvSpPr>
          <p:nvPr>
            <p:ph idx="1"/>
          </p:nvPr>
        </p:nvSpPr>
        <p:spPr>
          <a:xfrm>
            <a:off x="611560" y="620688"/>
            <a:ext cx="7609946" cy="5616624"/>
          </a:xfrm>
          <a:solidFill>
            <a:schemeClr val="tx1"/>
          </a:solidFill>
        </p:spPr>
        <p:txBody>
          <a:bodyPr/>
          <a:lstStyle/>
          <a:p>
            <a:pPr marL="0" indent="0">
              <a:buNone/>
            </a:pPr>
            <a:r>
              <a:rPr lang="en-GB" sz="2400" dirty="0">
                <a:solidFill>
                  <a:schemeClr val="bg1"/>
                </a:solidFill>
                <a:effectLst/>
              </a:rPr>
              <a:t>In this respect, the seventeenth session of the Intergovernmental Group of Experts on Competition Law and Policy held in Geneva in July 2018, provided a timely opportunity to bring together competition authority representatives and other stakeholders from the sector to reflect upon some of these concerns and assess their extent and potential implications for shipping and seaborne trade, as well as the role of competition law and policy in addressing these concerns. </a:t>
            </a:r>
            <a:r>
              <a:rPr lang="en-GB" sz="2400" u="sng" dirty="0">
                <a:solidFill>
                  <a:schemeClr val="bg1"/>
                </a:solidFill>
                <a:effectLst/>
              </a:rPr>
              <a:t>Delegates called upon UNCTAD to continue its analytical work in the area of international maritime transport, including the monitoring and analysis of the effects of cooperative arrangements and mergers not only on freight rates but also on the frequency, efficiency, reliability and quality of shipping services.</a:t>
            </a:r>
            <a:endParaRPr lang="en-CH" sz="2400" u="sng" dirty="0">
              <a:solidFill>
                <a:schemeClr val="bg1"/>
              </a:solidFill>
              <a:effectLst/>
            </a:endParaRPr>
          </a:p>
          <a:p>
            <a:endParaRPr lang="en-CH" sz="2400" dirty="0">
              <a:solidFill>
                <a:schemeClr val="bg1"/>
              </a:solidFill>
            </a:endParaRPr>
          </a:p>
        </p:txBody>
      </p:sp>
      <p:sp>
        <p:nvSpPr>
          <p:cNvPr id="4" name="Slide Number Placeholder 3">
            <a:extLst>
              <a:ext uri="{FF2B5EF4-FFF2-40B4-BE49-F238E27FC236}">
                <a16:creationId xmlns:a16="http://schemas.microsoft.com/office/drawing/2014/main" id="{773F5F0B-8BC5-4BF2-817B-B68B7D8492F6}"/>
              </a:ext>
            </a:extLst>
          </p:cNvPr>
          <p:cNvSpPr>
            <a:spLocks noGrp="1"/>
          </p:cNvSpPr>
          <p:nvPr>
            <p:ph type="sldNum" sz="quarter" idx="12"/>
          </p:nvPr>
        </p:nvSpPr>
        <p:spPr/>
        <p:txBody>
          <a:bodyPr/>
          <a:lstStyle/>
          <a:p>
            <a:pPr>
              <a:defRPr/>
            </a:pPr>
            <a:fld id="{0E15C142-C19A-4F5A-B0A9-D6B9966FB19A}" type="slidenum">
              <a:rPr lang="es-GT" smtClean="0"/>
              <a:pPr>
                <a:defRPr/>
              </a:pPr>
              <a:t>10</a:t>
            </a:fld>
            <a:endParaRPr lang="es-GT"/>
          </a:p>
        </p:txBody>
      </p:sp>
    </p:spTree>
    <p:extLst>
      <p:ext uri="{BB962C8B-B14F-4D97-AF65-F5344CB8AC3E}">
        <p14:creationId xmlns:p14="http://schemas.microsoft.com/office/powerpoint/2010/main" val="2838100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5510-4F7B-415E-A914-53B0CC752E14}"/>
              </a:ext>
            </a:extLst>
          </p:cNvPr>
          <p:cNvSpPr>
            <a:spLocks noGrp="1"/>
          </p:cNvSpPr>
          <p:nvPr>
            <p:ph type="title"/>
          </p:nvPr>
        </p:nvSpPr>
        <p:spPr>
          <a:xfrm>
            <a:off x="0" y="836712"/>
            <a:ext cx="9144000" cy="720080"/>
          </a:xfrm>
        </p:spPr>
        <p:txBody>
          <a:bodyPr anchor="ctr" anchorCtr="0"/>
          <a:lstStyle/>
          <a:p>
            <a:r>
              <a:rPr lang="en-US" sz="2800" b="0" dirty="0">
                <a:effectLst>
                  <a:outerShdw blurRad="38100" dist="38100" dir="2700000" algn="tl">
                    <a:srgbClr val="000000">
                      <a:alpha val="43137"/>
                    </a:srgbClr>
                  </a:outerShdw>
                </a:effectLst>
              </a:rPr>
              <a:t>4) </a:t>
            </a:r>
            <a:r>
              <a:rPr lang="en-US" sz="2800" b="0" dirty="0">
                <a:effectLst>
                  <a:outerShdw blurRad="38100" dist="38100" dir="2700000" algn="tl">
                    <a:srgbClr val="000000">
                      <a:alpha val="43137"/>
                    </a:srgbClr>
                  </a:outerShdw>
                </a:effectLst>
                <a:ea typeface="Times New Roman" panose="02020603050405020304" pitchFamily="18" charset="0"/>
              </a:rPr>
              <a:t>The relationship between ports and container shipping lines: </a:t>
            </a:r>
            <a:r>
              <a:rPr lang="en-US" sz="2400" b="0" dirty="0">
                <a:solidFill>
                  <a:schemeClr val="tx1"/>
                </a:solidFill>
                <a:effectLst>
                  <a:outerShdw blurRad="38100" dist="38100" dir="2700000" algn="tl">
                    <a:srgbClr val="000000">
                      <a:alpha val="43137"/>
                    </a:srgbClr>
                  </a:outerShdw>
                </a:effectLst>
                <a:ea typeface="Times New Roman" panose="02020603050405020304" pitchFamily="18" charset="0"/>
              </a:rPr>
              <a:t>new dynamics</a:t>
            </a:r>
            <a:br>
              <a:rPr lang="en-CH" dirty="0">
                <a:effectLst/>
              </a:rPr>
            </a:br>
            <a:r>
              <a:rPr lang="en-US" dirty="0">
                <a:effectLst/>
              </a:rPr>
              <a:t> </a:t>
            </a:r>
            <a:br>
              <a:rPr lang="en-CH" dirty="0">
                <a:effectLst/>
              </a:rPr>
            </a:br>
            <a:br>
              <a:rPr lang="en-CH" sz="2800" b="0" dirty="0">
                <a:effectLst>
                  <a:outerShdw blurRad="38100" dist="38100" dir="2700000" algn="tl">
                    <a:srgbClr val="000000">
                      <a:alpha val="43137"/>
                    </a:srgbClr>
                  </a:outerShdw>
                </a:effectLst>
                <a:ea typeface="Times New Roman" panose="02020603050405020304" pitchFamily="18" charset="0"/>
              </a:rPr>
            </a:br>
            <a:endParaRPr lang="en-GB" sz="2800" b="0" dirty="0">
              <a:effectLst>
                <a:outerShdw blurRad="38100" dist="38100" dir="2700000" algn="tl">
                  <a:srgbClr val="000000">
                    <a:alpha val="43137"/>
                  </a:srgbClr>
                </a:outerShdw>
              </a:effectLst>
            </a:endParaRPr>
          </a:p>
        </p:txBody>
      </p:sp>
      <p:sp>
        <p:nvSpPr>
          <p:cNvPr id="4" name="Text Placeholder 3">
            <a:extLst>
              <a:ext uri="{FF2B5EF4-FFF2-40B4-BE49-F238E27FC236}">
                <a16:creationId xmlns:a16="http://schemas.microsoft.com/office/drawing/2014/main" id="{98ECB53F-EC10-453E-8027-A21BD9AA6E0D}"/>
              </a:ext>
            </a:extLst>
          </p:cNvPr>
          <p:cNvSpPr>
            <a:spLocks noGrp="1"/>
          </p:cNvSpPr>
          <p:nvPr>
            <p:ph type="body" sz="half" idx="2"/>
          </p:nvPr>
        </p:nvSpPr>
        <p:spPr>
          <a:xfrm>
            <a:off x="251520" y="1628800"/>
            <a:ext cx="8553814" cy="4896544"/>
          </a:xfrm>
        </p:spPr>
        <p:txBody>
          <a:bodyPr/>
          <a:lstStyle/>
          <a:p>
            <a:pPr algn="just">
              <a:spcAft>
                <a:spcPts val="0"/>
              </a:spcAft>
            </a:pPr>
            <a:r>
              <a:rPr lang="en-US" sz="2000" dirty="0">
                <a:effectLst/>
                <a:ea typeface="Times New Roman" panose="02020603050405020304" pitchFamily="18" charset="0"/>
              </a:rPr>
              <a:t>Alliance restructuring, and larger vessel deployment is also redefining the relationship between ports and container shipping lines </a:t>
            </a:r>
            <a:r>
              <a:rPr lang="en-GB" sz="2000" dirty="0">
                <a:effectLst/>
              </a:rPr>
              <a:t>whereby shipping lines have stronger bargaining power and influence.</a:t>
            </a:r>
            <a:endParaRPr lang="en-US" sz="2000" dirty="0">
              <a:effectLst/>
              <a:ea typeface="Times New Roman" panose="02020603050405020304" pitchFamily="18" charset="0"/>
            </a:endParaRPr>
          </a:p>
          <a:p>
            <a:pPr algn="just">
              <a:spcAft>
                <a:spcPts val="0"/>
              </a:spcAft>
            </a:pPr>
            <a:endParaRPr lang="en-US" sz="2000" dirty="0">
              <a:effectLst/>
              <a:ea typeface="Times New Roman" panose="02020603050405020304" pitchFamily="18" charset="0"/>
            </a:endParaRPr>
          </a:p>
          <a:p>
            <a:pPr algn="just">
              <a:spcAft>
                <a:spcPts val="0"/>
              </a:spcAft>
            </a:pPr>
            <a:r>
              <a:rPr lang="en-GB" sz="2000" dirty="0">
                <a:effectLst>
                  <a:outerShdw blurRad="38100" dist="38100" dir="2700000" algn="tl">
                    <a:srgbClr val="000000">
                      <a:alpha val="43137"/>
                    </a:srgbClr>
                  </a:outerShdw>
                </a:effectLst>
              </a:rPr>
              <a:t>Today’s port-operating landscape is characterized by heightened port competition, namely in the container market segment, where decisions by shipping alliances regarding capacity deployed, ports of call and network structure can determine the fate of a container port terminal. </a:t>
            </a:r>
            <a:endParaRPr lang="en-US" sz="2000" dirty="0">
              <a:effectLst>
                <a:outerShdw blurRad="38100" dist="38100" dir="2700000" algn="tl">
                  <a:srgbClr val="000000">
                    <a:alpha val="43137"/>
                  </a:srgbClr>
                </a:outerShdw>
              </a:effectLst>
              <a:ea typeface="Times New Roman" panose="02020603050405020304" pitchFamily="18" charset="0"/>
            </a:endParaRPr>
          </a:p>
          <a:p>
            <a:pPr algn="just">
              <a:spcAft>
                <a:spcPts val="0"/>
              </a:spcAft>
            </a:pPr>
            <a:endParaRPr lang="en-US" sz="2000" dirty="0">
              <a:effectLst>
                <a:outerShdw blurRad="38100" dist="38100" dir="2700000" algn="tl">
                  <a:srgbClr val="000000">
                    <a:alpha val="43137"/>
                  </a:srgbClr>
                </a:outerShdw>
              </a:effectLst>
              <a:ea typeface="Times New Roman" panose="02020603050405020304" pitchFamily="18" charset="0"/>
            </a:endParaRPr>
          </a:p>
          <a:p>
            <a:pPr algn="just">
              <a:spcAft>
                <a:spcPts val="0"/>
              </a:spcAft>
            </a:pPr>
            <a:r>
              <a:rPr lang="en-US" sz="2000" dirty="0">
                <a:effectLst>
                  <a:outerShdw blurRad="38100" dist="38100" dir="2700000" algn="tl">
                    <a:srgbClr val="000000">
                      <a:alpha val="43137"/>
                    </a:srgbClr>
                  </a:outerShdw>
                </a:effectLst>
                <a:ea typeface="Times New Roman" panose="02020603050405020304" pitchFamily="18" charset="0"/>
              </a:rPr>
              <a:t>Competition authorities and maritime transport regulators should also analyze the impact of market concentration and alliance deployment on the relationship between ports and carriers. </a:t>
            </a:r>
          </a:p>
        </p:txBody>
      </p:sp>
      <p:sp>
        <p:nvSpPr>
          <p:cNvPr id="3" name="Slide Number Placeholder 2">
            <a:extLst>
              <a:ext uri="{FF2B5EF4-FFF2-40B4-BE49-F238E27FC236}">
                <a16:creationId xmlns:a16="http://schemas.microsoft.com/office/drawing/2014/main" id="{FF0C3E5D-1EF9-488B-856B-1D4D6C5E8D08}"/>
              </a:ext>
            </a:extLst>
          </p:cNvPr>
          <p:cNvSpPr>
            <a:spLocks noGrp="1"/>
          </p:cNvSpPr>
          <p:nvPr>
            <p:ph type="sldNum" sz="quarter" idx="12"/>
          </p:nvPr>
        </p:nvSpPr>
        <p:spPr/>
        <p:txBody>
          <a:bodyPr/>
          <a:lstStyle/>
          <a:p>
            <a:pPr>
              <a:defRPr/>
            </a:pPr>
            <a:fld id="{CF9FEE7F-36CA-461C-A6AC-F44E8EB8BE5D}" type="slidenum">
              <a:rPr lang="es-GT" smtClean="0"/>
              <a:pPr>
                <a:defRPr/>
              </a:pPr>
              <a:t>11</a:t>
            </a:fld>
            <a:endParaRPr lang="es-GT"/>
          </a:p>
        </p:txBody>
      </p:sp>
    </p:spTree>
    <p:extLst>
      <p:ext uri="{BB962C8B-B14F-4D97-AF65-F5344CB8AC3E}">
        <p14:creationId xmlns:p14="http://schemas.microsoft.com/office/powerpoint/2010/main" val="35495868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87FAC5-7A6B-42C7-905C-650B40775C0A}"/>
              </a:ext>
            </a:extLst>
          </p:cNvPr>
          <p:cNvSpPr/>
          <p:nvPr/>
        </p:nvSpPr>
        <p:spPr>
          <a:xfrm>
            <a:off x="8648" y="1502875"/>
            <a:ext cx="5409248" cy="532859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tar: 16 Points 3">
            <a:extLst>
              <a:ext uri="{FF2B5EF4-FFF2-40B4-BE49-F238E27FC236}">
                <a16:creationId xmlns:a16="http://schemas.microsoft.com/office/drawing/2014/main" id="{460E2BDF-846B-4416-B109-958600ACBE47}"/>
              </a:ext>
            </a:extLst>
          </p:cNvPr>
          <p:cNvSpPr/>
          <p:nvPr/>
        </p:nvSpPr>
        <p:spPr>
          <a:xfrm rot="228071">
            <a:off x="-136113" y="1012850"/>
            <a:ext cx="2016224" cy="864096"/>
          </a:xfrm>
          <a:prstGeom prst="star16">
            <a:avLst/>
          </a:prstGeom>
          <a:solidFill>
            <a:srgbClr val="FF993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UNCTAD data</a:t>
            </a:r>
          </a:p>
        </p:txBody>
      </p:sp>
      <p:sp>
        <p:nvSpPr>
          <p:cNvPr id="5" name="Star: 16 Points 4">
            <a:extLst>
              <a:ext uri="{FF2B5EF4-FFF2-40B4-BE49-F238E27FC236}">
                <a16:creationId xmlns:a16="http://schemas.microsoft.com/office/drawing/2014/main" id="{70C460CE-0CE1-4165-86CC-1839FDFCA4E9}"/>
              </a:ext>
            </a:extLst>
          </p:cNvPr>
          <p:cNvSpPr/>
          <p:nvPr/>
        </p:nvSpPr>
        <p:spPr>
          <a:xfrm rot="282461">
            <a:off x="1075667" y="701969"/>
            <a:ext cx="2016224" cy="864096"/>
          </a:xfrm>
          <a:prstGeom prst="star16">
            <a:avLst/>
          </a:prstGeom>
          <a:solidFill>
            <a:srgbClr val="FF993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Statistics on-line</a:t>
            </a:r>
          </a:p>
        </p:txBody>
      </p:sp>
      <p:pic>
        <p:nvPicPr>
          <p:cNvPr id="6" name="Picture 5">
            <a:extLst>
              <a:ext uri="{FF2B5EF4-FFF2-40B4-BE49-F238E27FC236}">
                <a16:creationId xmlns:a16="http://schemas.microsoft.com/office/drawing/2014/main" id="{ABA4716A-D2B5-431E-84EE-B6B6975AF2AF}"/>
              </a:ext>
            </a:extLst>
          </p:cNvPr>
          <p:cNvPicPr>
            <a:picLocks noChangeAspect="1"/>
          </p:cNvPicPr>
          <p:nvPr/>
        </p:nvPicPr>
        <p:blipFill>
          <a:blip r:embed="rId3"/>
          <a:stretch>
            <a:fillRect/>
          </a:stretch>
        </p:blipFill>
        <p:spPr>
          <a:xfrm>
            <a:off x="251520" y="1655247"/>
            <a:ext cx="5166376" cy="4870096"/>
          </a:xfrm>
          <a:prstGeom prst="rect">
            <a:avLst/>
          </a:prstGeom>
        </p:spPr>
      </p:pic>
      <p:sp>
        <p:nvSpPr>
          <p:cNvPr id="7" name="TextBox 6">
            <a:extLst>
              <a:ext uri="{FF2B5EF4-FFF2-40B4-BE49-F238E27FC236}">
                <a16:creationId xmlns:a16="http://schemas.microsoft.com/office/drawing/2014/main" id="{9305DEB5-78D1-4D38-97E0-3367D389BE83}"/>
              </a:ext>
            </a:extLst>
          </p:cNvPr>
          <p:cNvSpPr txBox="1"/>
          <p:nvPr/>
        </p:nvSpPr>
        <p:spPr>
          <a:xfrm>
            <a:off x="-16441" y="159503"/>
            <a:ext cx="5652121" cy="584775"/>
          </a:xfrm>
          <a:prstGeom prst="rect">
            <a:avLst/>
          </a:prstGeom>
          <a:noFill/>
        </p:spPr>
        <p:txBody>
          <a:bodyPr wrap="square" rtlCol="0">
            <a:spAutoFit/>
          </a:bodyPr>
          <a:lstStyle/>
          <a:p>
            <a:r>
              <a:rPr lang="en-US" b="1" dirty="0">
                <a:solidFill>
                  <a:schemeClr val="tx2"/>
                </a:solidFill>
                <a:latin typeface="+mj-lt"/>
              </a:rPr>
              <a:t>World container port throughput by region, 2017</a:t>
            </a:r>
          </a:p>
          <a:p>
            <a:r>
              <a:rPr lang="en-US" b="1" dirty="0">
                <a:solidFill>
                  <a:schemeClr val="tx2"/>
                </a:solidFill>
                <a:latin typeface="+mj-lt"/>
              </a:rPr>
              <a:t>(Percentage share in total 20-foot equivalent units )</a:t>
            </a:r>
          </a:p>
        </p:txBody>
      </p:sp>
      <p:sp>
        <p:nvSpPr>
          <p:cNvPr id="2" name="Slide Number Placeholder 1">
            <a:extLst>
              <a:ext uri="{FF2B5EF4-FFF2-40B4-BE49-F238E27FC236}">
                <a16:creationId xmlns:a16="http://schemas.microsoft.com/office/drawing/2014/main" id="{596B03F2-7B75-410A-AD57-2203E61ACD50}"/>
              </a:ext>
            </a:extLst>
          </p:cNvPr>
          <p:cNvSpPr>
            <a:spLocks noGrp="1"/>
          </p:cNvSpPr>
          <p:nvPr>
            <p:ph type="sldNum" sz="quarter" idx="12"/>
          </p:nvPr>
        </p:nvSpPr>
        <p:spPr/>
        <p:txBody>
          <a:bodyPr/>
          <a:lstStyle/>
          <a:p>
            <a:pPr>
              <a:defRPr/>
            </a:pPr>
            <a:fld id="{0E15C142-C19A-4F5A-B0A9-D6B9966FB19A}" type="slidenum">
              <a:rPr lang="es-GT" smtClean="0"/>
              <a:pPr>
                <a:defRPr/>
              </a:pPr>
              <a:t>12</a:t>
            </a:fld>
            <a:endParaRPr lang="es-GT"/>
          </a:p>
        </p:txBody>
      </p:sp>
      <p:sp>
        <p:nvSpPr>
          <p:cNvPr id="3" name="Rectangle 2">
            <a:extLst>
              <a:ext uri="{FF2B5EF4-FFF2-40B4-BE49-F238E27FC236}">
                <a16:creationId xmlns:a16="http://schemas.microsoft.com/office/drawing/2014/main" id="{ACD2FE9C-9FE5-48C5-A432-CF70187020E5}"/>
              </a:ext>
            </a:extLst>
          </p:cNvPr>
          <p:cNvSpPr/>
          <p:nvPr/>
        </p:nvSpPr>
        <p:spPr>
          <a:xfrm>
            <a:off x="5589082" y="1192098"/>
            <a:ext cx="3433539" cy="5909310"/>
          </a:xfrm>
          <a:prstGeom prst="rect">
            <a:avLst/>
          </a:prstGeom>
        </p:spPr>
        <p:txBody>
          <a:bodyPr wrap="square">
            <a:spAutoFit/>
          </a:bodyPr>
          <a:lstStyle/>
          <a:p>
            <a:pPr algn="just"/>
            <a:r>
              <a:rPr lang="en-US" sz="1800" dirty="0"/>
              <a:t> Global port activity and cargo handling expanded rapidly in 2017, following two years of weak performance. </a:t>
            </a:r>
          </a:p>
          <a:p>
            <a:pPr algn="just"/>
            <a:endParaRPr lang="en-US" sz="1800" dirty="0"/>
          </a:p>
          <a:p>
            <a:pPr algn="just"/>
            <a:r>
              <a:rPr lang="en-US" sz="1800" dirty="0"/>
              <a:t>According to 2017 UNCTAD estimates, world container port throughput stood at 752 million TEUs.</a:t>
            </a:r>
          </a:p>
          <a:p>
            <a:pPr algn="just"/>
            <a:endParaRPr lang="en-US" sz="1800" dirty="0"/>
          </a:p>
          <a:p>
            <a:pPr algn="just"/>
            <a:r>
              <a:rPr lang="en-US" sz="1800" dirty="0"/>
              <a:t>The outlook for global port-handling activity remains positive overall, supported by projected economic growth and port infrastructure developments plans. However, downside risks weighing on global demand and related uncertainty continue to diminish global port activity.</a:t>
            </a:r>
          </a:p>
          <a:p>
            <a:pPr algn="just"/>
            <a:endParaRPr lang="en-CH" sz="1800" dirty="0"/>
          </a:p>
        </p:txBody>
      </p:sp>
    </p:spTree>
    <p:extLst>
      <p:ext uri="{BB962C8B-B14F-4D97-AF65-F5344CB8AC3E}">
        <p14:creationId xmlns:p14="http://schemas.microsoft.com/office/powerpoint/2010/main" val="275722989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88A79-CF6E-4095-9B0B-5AAF16F05E13}"/>
              </a:ext>
            </a:extLst>
          </p:cNvPr>
          <p:cNvSpPr>
            <a:spLocks noGrp="1"/>
          </p:cNvSpPr>
          <p:nvPr>
            <p:ph type="title"/>
          </p:nvPr>
        </p:nvSpPr>
        <p:spPr>
          <a:xfrm>
            <a:off x="0" y="263996"/>
            <a:ext cx="9144000" cy="788740"/>
          </a:xfrm>
        </p:spPr>
        <p:txBody>
          <a:bodyPr/>
          <a:lstStyle/>
          <a:p>
            <a:pPr marL="623888" indent="-623888" algn="l"/>
            <a:r>
              <a:rPr lang="en-US" sz="2800" dirty="0">
                <a:effectLst/>
              </a:rPr>
              <a:t>5)	Digitalization, e-commerce and the implementation of the Belt and Road Initiative </a:t>
            </a:r>
            <a:r>
              <a:rPr lang="en-US" sz="2800" dirty="0">
                <a:solidFill>
                  <a:schemeClr val="tx1"/>
                </a:solidFill>
                <a:effectLst/>
              </a:rPr>
              <a:t>: </a:t>
            </a:r>
            <a:r>
              <a:rPr lang="en-US" sz="2400" dirty="0">
                <a:solidFill>
                  <a:schemeClr val="tx1"/>
                </a:solidFill>
                <a:effectLst/>
              </a:rPr>
              <a:t>game changing trends</a:t>
            </a:r>
            <a:endParaRPr lang="en-CH" sz="2400" dirty="0">
              <a:solidFill>
                <a:schemeClr val="tx1"/>
              </a:solidFill>
              <a:effectLst/>
            </a:endParaRPr>
          </a:p>
        </p:txBody>
      </p:sp>
      <p:sp>
        <p:nvSpPr>
          <p:cNvPr id="3" name="Content Placeholder 2">
            <a:extLst>
              <a:ext uri="{FF2B5EF4-FFF2-40B4-BE49-F238E27FC236}">
                <a16:creationId xmlns:a16="http://schemas.microsoft.com/office/drawing/2014/main" id="{AC39E32F-BFC3-4C8E-ACCF-AE246D8A5EDF}"/>
              </a:ext>
            </a:extLst>
          </p:cNvPr>
          <p:cNvSpPr>
            <a:spLocks noGrp="1"/>
          </p:cNvSpPr>
          <p:nvPr>
            <p:ph idx="1"/>
          </p:nvPr>
        </p:nvSpPr>
        <p:spPr>
          <a:xfrm>
            <a:off x="107504" y="1988840"/>
            <a:ext cx="8712968" cy="4464496"/>
          </a:xfrm>
        </p:spPr>
        <p:txBody>
          <a:bodyPr/>
          <a:lstStyle/>
          <a:p>
            <a:pPr algn="justLow"/>
            <a:r>
              <a:rPr lang="en-US" sz="2000" dirty="0">
                <a:effectLst/>
                <a:cs typeface="+mj-cs"/>
              </a:rPr>
              <a:t>The unfolding effects of technological advances and China’s ambitious reordering of global trade infrastructure will entail important implications for shipping and maritime trade. The Belt and Road Initiative and growing e-commerce have the potential to boost seaborne trade volumes, while the digitalization of maritime transport will help the industry respond to the increased demand with enhanced efficiency</a:t>
            </a:r>
            <a:r>
              <a:rPr lang="en-US" sz="2000" dirty="0">
                <a:solidFill>
                  <a:srgbClr val="FFFFFF"/>
                </a:solidFill>
                <a:effectLst/>
                <a:cs typeface="+mj-cs"/>
              </a:rPr>
              <a:t>.</a:t>
            </a:r>
          </a:p>
          <a:p>
            <a:pPr algn="justLow"/>
            <a:endParaRPr lang="en-US" sz="2000" dirty="0">
              <a:solidFill>
                <a:srgbClr val="FFFFFF"/>
              </a:solidFill>
              <a:effectLst/>
              <a:cs typeface="+mj-cs"/>
            </a:endParaRPr>
          </a:p>
          <a:p>
            <a:pPr algn="justLow"/>
            <a:r>
              <a:rPr lang="en-US" sz="2000" dirty="0">
                <a:effectLst/>
              </a:rPr>
              <a:t>Technological advances in the shipping industry, such as blockchain applications, cargo and vessel tracking, autonomous ships, and the Internet of Things, hold opportunities for the global shipping industry. However, there is still uncertainty within the maritime transport industry regarding possible safety, security and cybersecurity incidents, as well as concern about negative effects on the jobs of seafarers, most of whom come from developing countries.</a:t>
            </a:r>
            <a:endParaRPr lang="en-CH" sz="2000" dirty="0">
              <a:effectLst/>
            </a:endParaRPr>
          </a:p>
          <a:p>
            <a:pPr algn="justLow"/>
            <a:endParaRPr lang="en-US" sz="2000" dirty="0">
              <a:solidFill>
                <a:srgbClr val="FFFFFF"/>
              </a:solidFill>
              <a:effectLst/>
              <a:cs typeface="+mj-cs"/>
            </a:endParaRPr>
          </a:p>
          <a:p>
            <a:pPr algn="justLow">
              <a:spcBef>
                <a:spcPts val="0"/>
              </a:spcBef>
            </a:pPr>
            <a:endParaRPr lang="fr-FR" sz="2000" dirty="0">
              <a:effectLst/>
            </a:endParaRPr>
          </a:p>
          <a:p>
            <a:pPr algn="justLow">
              <a:spcBef>
                <a:spcPts val="0"/>
              </a:spcBef>
            </a:pPr>
            <a:endParaRPr lang="fr-FR" sz="2000" dirty="0"/>
          </a:p>
        </p:txBody>
      </p:sp>
      <p:sp>
        <p:nvSpPr>
          <p:cNvPr id="5" name="Slide Number Placeholder 4">
            <a:extLst>
              <a:ext uri="{FF2B5EF4-FFF2-40B4-BE49-F238E27FC236}">
                <a16:creationId xmlns:a16="http://schemas.microsoft.com/office/drawing/2014/main" id="{FB767CAD-ADB2-4451-BB4A-009A292E063B}"/>
              </a:ext>
            </a:extLst>
          </p:cNvPr>
          <p:cNvSpPr>
            <a:spLocks noGrp="1"/>
          </p:cNvSpPr>
          <p:nvPr>
            <p:ph type="sldNum" sz="quarter" idx="12"/>
          </p:nvPr>
        </p:nvSpPr>
        <p:spPr>
          <a:xfrm>
            <a:off x="8762057" y="6525344"/>
            <a:ext cx="381943" cy="327237"/>
          </a:xfrm>
        </p:spPr>
        <p:txBody>
          <a:bodyPr/>
          <a:lstStyle/>
          <a:p>
            <a:pPr>
              <a:defRPr/>
            </a:pPr>
            <a:fld id="{0E15C142-C19A-4F5A-B0A9-D6B9966FB19A}" type="slidenum">
              <a:rPr lang="es-GT" smtClean="0"/>
              <a:pPr>
                <a:defRPr/>
              </a:pPr>
              <a:t>13</a:t>
            </a:fld>
            <a:endParaRPr lang="es-GT" dirty="0"/>
          </a:p>
        </p:txBody>
      </p:sp>
    </p:spTree>
    <p:extLst>
      <p:ext uri="{BB962C8B-B14F-4D97-AF65-F5344CB8AC3E}">
        <p14:creationId xmlns:p14="http://schemas.microsoft.com/office/powerpoint/2010/main" val="305879469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8E0188-2458-4874-A2D6-1ECF422106F7}"/>
              </a:ext>
            </a:extLst>
          </p:cNvPr>
          <p:cNvPicPr>
            <a:picLocks noChangeAspect="1"/>
          </p:cNvPicPr>
          <p:nvPr/>
        </p:nvPicPr>
        <p:blipFill>
          <a:blip r:embed="rId3"/>
          <a:stretch>
            <a:fillRect/>
          </a:stretch>
        </p:blipFill>
        <p:spPr>
          <a:xfrm>
            <a:off x="521804" y="620688"/>
            <a:ext cx="8100392" cy="4661125"/>
          </a:xfrm>
          <a:prstGeom prst="rect">
            <a:avLst/>
          </a:prstGeom>
        </p:spPr>
      </p:pic>
      <p:sp>
        <p:nvSpPr>
          <p:cNvPr id="2" name="Slide Number Placeholder 1">
            <a:extLst>
              <a:ext uri="{FF2B5EF4-FFF2-40B4-BE49-F238E27FC236}">
                <a16:creationId xmlns:a16="http://schemas.microsoft.com/office/drawing/2014/main" id="{B4ABC580-D95C-4283-AEE0-EE7C9C02A2E0}"/>
              </a:ext>
            </a:extLst>
          </p:cNvPr>
          <p:cNvSpPr>
            <a:spLocks noGrp="1"/>
          </p:cNvSpPr>
          <p:nvPr>
            <p:ph type="sldNum" sz="quarter" idx="12"/>
          </p:nvPr>
        </p:nvSpPr>
        <p:spPr/>
        <p:txBody>
          <a:bodyPr/>
          <a:lstStyle/>
          <a:p>
            <a:pPr>
              <a:defRPr/>
            </a:pPr>
            <a:fld id="{0E15C142-C19A-4F5A-B0A9-D6B9966FB19A}" type="slidenum">
              <a:rPr lang="es-GT" smtClean="0"/>
              <a:pPr>
                <a:defRPr/>
              </a:pPr>
              <a:t>14</a:t>
            </a:fld>
            <a:endParaRPr lang="es-GT"/>
          </a:p>
        </p:txBody>
      </p:sp>
    </p:spTree>
    <p:extLst>
      <p:ext uri="{BB962C8B-B14F-4D97-AF65-F5344CB8AC3E}">
        <p14:creationId xmlns:p14="http://schemas.microsoft.com/office/powerpoint/2010/main" val="339681157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5510-4F7B-415E-A914-53B0CC752E14}"/>
              </a:ext>
            </a:extLst>
          </p:cNvPr>
          <p:cNvSpPr>
            <a:spLocks noGrp="1"/>
          </p:cNvSpPr>
          <p:nvPr>
            <p:ph type="title"/>
          </p:nvPr>
        </p:nvSpPr>
        <p:spPr>
          <a:xfrm>
            <a:off x="179512" y="116632"/>
            <a:ext cx="3286001" cy="1318468"/>
          </a:xfrm>
        </p:spPr>
        <p:txBody>
          <a:bodyPr/>
          <a:lstStyle/>
          <a:p>
            <a:r>
              <a:rPr lang="en-US" sz="2800" dirty="0">
                <a:effectLst>
                  <a:outerShdw blurRad="38100" dist="38100" dir="2700000" algn="tl">
                    <a:srgbClr val="000000">
                      <a:alpha val="43137"/>
                    </a:srgbClr>
                  </a:outerShdw>
                </a:effectLst>
              </a:rPr>
              <a:t>6) </a:t>
            </a:r>
            <a:r>
              <a:rPr lang="en-US" sz="2800" dirty="0">
                <a:effectLst>
                  <a:outerShdw blurRad="38100" dist="38100" dir="2700000" algn="tl">
                    <a:srgbClr val="000000">
                      <a:alpha val="43137"/>
                    </a:srgbClr>
                  </a:outerShdw>
                </a:effectLst>
                <a:ea typeface="Times New Roman" panose="02020603050405020304" pitchFamily="18" charset="0"/>
              </a:rPr>
              <a:t>Scale</a:t>
            </a:r>
            <a:br>
              <a:rPr lang="en-CH" dirty="0">
                <a:latin typeface="Times New Roman" panose="02020603050405020304" pitchFamily="18" charset="0"/>
                <a:ea typeface="Times New Roman" panose="02020603050405020304" pitchFamily="18" charset="0"/>
              </a:rPr>
            </a:br>
            <a:endParaRPr lang="en-GB" dirty="0"/>
          </a:p>
        </p:txBody>
      </p:sp>
      <p:sp>
        <p:nvSpPr>
          <p:cNvPr id="4" name="Text Placeholder 3">
            <a:extLst>
              <a:ext uri="{FF2B5EF4-FFF2-40B4-BE49-F238E27FC236}">
                <a16:creationId xmlns:a16="http://schemas.microsoft.com/office/drawing/2014/main" id="{98ECB53F-EC10-453E-8027-A21BD9AA6E0D}"/>
              </a:ext>
            </a:extLst>
          </p:cNvPr>
          <p:cNvSpPr>
            <a:spLocks noGrp="1"/>
          </p:cNvSpPr>
          <p:nvPr>
            <p:ph type="body" sz="half" idx="2"/>
          </p:nvPr>
        </p:nvSpPr>
        <p:spPr>
          <a:xfrm>
            <a:off x="457200" y="1435100"/>
            <a:ext cx="7859216" cy="1318469"/>
          </a:xfrm>
        </p:spPr>
        <p:txBody>
          <a:bodyPr/>
          <a:lstStyle/>
          <a:p>
            <a:pPr algn="just">
              <a:spcAft>
                <a:spcPts val="0"/>
              </a:spcAft>
            </a:pPr>
            <a:r>
              <a:rPr lang="en-US" sz="2000" dirty="0">
                <a:latin typeface="Arial" panose="020B0604020202020204" pitchFamily="34" charset="0"/>
                <a:ea typeface="Times New Roman" panose="02020603050405020304" pitchFamily="18" charset="0"/>
              </a:rPr>
              <a:t>The value of shipping can no longer be determined by scale alone. The ability of the sector to leverage relevant technological advances is as increasingly important. </a:t>
            </a:r>
            <a:endParaRPr lang="en-CH" sz="2000" dirty="0">
              <a:latin typeface="Times New Roman" panose="02020603050405020304" pitchFamily="18" charset="0"/>
              <a:ea typeface="Times New Roman" panose="02020603050405020304" pitchFamily="18" charset="0"/>
            </a:endParaRPr>
          </a:p>
          <a:p>
            <a:pPr algn="just">
              <a:spcAft>
                <a:spcPts val="0"/>
              </a:spcAft>
            </a:pPr>
            <a:r>
              <a:rPr lang="en-US" sz="2000" dirty="0">
                <a:latin typeface="Arial" panose="020B0604020202020204" pitchFamily="34" charset="0"/>
                <a:ea typeface="Times New Roman" panose="02020603050405020304" pitchFamily="18" charset="0"/>
              </a:rPr>
              <a:t> </a:t>
            </a:r>
            <a:endParaRPr lang="en-CH" sz="2000" dirty="0">
              <a:latin typeface="Times New Roman" panose="02020603050405020304" pitchFamily="18" charset="0"/>
              <a:ea typeface="Times New Roman" panose="02020603050405020304" pitchFamily="18" charset="0"/>
            </a:endParaRPr>
          </a:p>
        </p:txBody>
      </p:sp>
      <p:sp>
        <p:nvSpPr>
          <p:cNvPr id="3" name="Slide Number Placeholder 2">
            <a:extLst>
              <a:ext uri="{FF2B5EF4-FFF2-40B4-BE49-F238E27FC236}">
                <a16:creationId xmlns:a16="http://schemas.microsoft.com/office/drawing/2014/main" id="{FF0C3E5D-1EF9-488B-856B-1D4D6C5E8D08}"/>
              </a:ext>
            </a:extLst>
          </p:cNvPr>
          <p:cNvSpPr>
            <a:spLocks noGrp="1"/>
          </p:cNvSpPr>
          <p:nvPr>
            <p:ph type="sldNum" sz="quarter" idx="12"/>
          </p:nvPr>
        </p:nvSpPr>
        <p:spPr/>
        <p:txBody>
          <a:bodyPr/>
          <a:lstStyle/>
          <a:p>
            <a:pPr>
              <a:defRPr/>
            </a:pPr>
            <a:fld id="{CF9FEE7F-36CA-461C-A6AC-F44E8EB8BE5D}" type="slidenum">
              <a:rPr lang="es-GT" smtClean="0"/>
              <a:pPr>
                <a:defRPr/>
              </a:pPr>
              <a:t>15</a:t>
            </a:fld>
            <a:endParaRPr lang="es-GT"/>
          </a:p>
        </p:txBody>
      </p:sp>
    </p:spTree>
    <p:extLst>
      <p:ext uri="{BB962C8B-B14F-4D97-AF65-F5344CB8AC3E}">
        <p14:creationId xmlns:p14="http://schemas.microsoft.com/office/powerpoint/2010/main" val="40259277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BF3C74-848A-4C98-82AE-E004D08CF699}"/>
              </a:ext>
            </a:extLst>
          </p:cNvPr>
          <p:cNvPicPr>
            <a:picLocks noChangeAspect="1"/>
          </p:cNvPicPr>
          <p:nvPr/>
        </p:nvPicPr>
        <p:blipFill>
          <a:blip r:embed="rId3"/>
          <a:stretch>
            <a:fillRect/>
          </a:stretch>
        </p:blipFill>
        <p:spPr>
          <a:xfrm>
            <a:off x="713044" y="1340768"/>
            <a:ext cx="7717911" cy="3677518"/>
          </a:xfrm>
          <a:prstGeom prst="rect">
            <a:avLst/>
          </a:prstGeom>
        </p:spPr>
      </p:pic>
      <p:sp>
        <p:nvSpPr>
          <p:cNvPr id="3" name="Slide Number Placeholder 2">
            <a:extLst>
              <a:ext uri="{FF2B5EF4-FFF2-40B4-BE49-F238E27FC236}">
                <a16:creationId xmlns:a16="http://schemas.microsoft.com/office/drawing/2014/main" id="{C973EA33-8AAE-41CF-A705-4D14FD92AADF}"/>
              </a:ext>
            </a:extLst>
          </p:cNvPr>
          <p:cNvSpPr>
            <a:spLocks noGrp="1"/>
          </p:cNvSpPr>
          <p:nvPr>
            <p:ph type="sldNum" sz="quarter" idx="12"/>
          </p:nvPr>
        </p:nvSpPr>
        <p:spPr/>
        <p:txBody>
          <a:bodyPr/>
          <a:lstStyle/>
          <a:p>
            <a:pPr>
              <a:defRPr/>
            </a:pPr>
            <a:fld id="{0E15C142-C19A-4F5A-B0A9-D6B9966FB19A}" type="slidenum">
              <a:rPr lang="es-GT" smtClean="0"/>
              <a:pPr>
                <a:defRPr/>
              </a:pPr>
              <a:t>16</a:t>
            </a:fld>
            <a:endParaRPr lang="es-GT"/>
          </a:p>
        </p:txBody>
      </p:sp>
    </p:spTree>
    <p:extLst>
      <p:ext uri="{BB962C8B-B14F-4D97-AF65-F5344CB8AC3E}">
        <p14:creationId xmlns:p14="http://schemas.microsoft.com/office/powerpoint/2010/main" val="213955416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3881DD4-33A2-4F3D-94B6-3CFF34AC4B15}"/>
              </a:ext>
            </a:extLst>
          </p:cNvPr>
          <p:cNvSpPr>
            <a:spLocks noGrp="1"/>
          </p:cNvSpPr>
          <p:nvPr>
            <p:ph type="sldNum" sz="quarter" idx="12"/>
          </p:nvPr>
        </p:nvSpPr>
        <p:spPr/>
        <p:txBody>
          <a:bodyPr/>
          <a:lstStyle/>
          <a:p>
            <a:pPr>
              <a:defRPr/>
            </a:pPr>
            <a:fld id="{CF9FEE7F-36CA-461C-A6AC-F44E8EB8BE5D}" type="slidenum">
              <a:rPr lang="es-GT" smtClean="0"/>
              <a:pPr>
                <a:defRPr/>
              </a:pPr>
              <a:t>17</a:t>
            </a:fld>
            <a:endParaRPr lang="es-GT"/>
          </a:p>
        </p:txBody>
      </p:sp>
      <p:pic>
        <p:nvPicPr>
          <p:cNvPr id="6" name="Picture 5">
            <a:extLst>
              <a:ext uri="{FF2B5EF4-FFF2-40B4-BE49-F238E27FC236}">
                <a16:creationId xmlns:a16="http://schemas.microsoft.com/office/drawing/2014/main" id="{1267F08F-240D-4DB1-8C7A-B0FB219D79A5}"/>
              </a:ext>
            </a:extLst>
          </p:cNvPr>
          <p:cNvPicPr>
            <a:picLocks noChangeAspect="1"/>
          </p:cNvPicPr>
          <p:nvPr/>
        </p:nvPicPr>
        <p:blipFill>
          <a:blip r:embed="rId2"/>
          <a:stretch>
            <a:fillRect/>
          </a:stretch>
        </p:blipFill>
        <p:spPr>
          <a:xfrm>
            <a:off x="3784734" y="-25963"/>
            <a:ext cx="4845265" cy="6858000"/>
          </a:xfrm>
          <a:prstGeom prst="rect">
            <a:avLst/>
          </a:prstGeom>
        </p:spPr>
      </p:pic>
      <p:sp>
        <p:nvSpPr>
          <p:cNvPr id="12" name="Title 1">
            <a:extLst>
              <a:ext uri="{FF2B5EF4-FFF2-40B4-BE49-F238E27FC236}">
                <a16:creationId xmlns:a16="http://schemas.microsoft.com/office/drawing/2014/main" id="{F850D77F-7791-470A-8807-E1954960DAC1}"/>
              </a:ext>
            </a:extLst>
          </p:cNvPr>
          <p:cNvSpPr>
            <a:spLocks noGrp="1"/>
          </p:cNvSpPr>
          <p:nvPr>
            <p:ph type="title"/>
          </p:nvPr>
        </p:nvSpPr>
        <p:spPr>
          <a:xfrm>
            <a:off x="179512" y="116632"/>
            <a:ext cx="3286001" cy="1318468"/>
          </a:xfrm>
        </p:spPr>
        <p:txBody>
          <a:bodyPr/>
          <a:lstStyle/>
          <a:p>
            <a:r>
              <a:rPr lang="en-US" dirty="0">
                <a:effectLst>
                  <a:outerShdw blurRad="38100" dist="38100" dir="2700000" algn="tl">
                    <a:srgbClr val="000000">
                      <a:alpha val="43137"/>
                    </a:srgbClr>
                  </a:outerShdw>
                </a:effectLst>
              </a:rPr>
              <a:t>7) </a:t>
            </a:r>
            <a:r>
              <a:rPr lang="en-US"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Climate change</a:t>
            </a:r>
            <a:br>
              <a:rPr lang="en-CH" dirty="0">
                <a:latin typeface="Times New Roman" panose="02020603050405020304" pitchFamily="18" charset="0"/>
                <a:ea typeface="Times New Roman" panose="02020603050405020304" pitchFamily="18" charset="0"/>
              </a:rPr>
            </a:br>
            <a:br>
              <a:rPr lang="en-CH" dirty="0">
                <a:latin typeface="Times New Roman" panose="02020603050405020304" pitchFamily="18" charset="0"/>
                <a:ea typeface="Times New Roman" panose="02020603050405020304" pitchFamily="18" charset="0"/>
              </a:rPr>
            </a:br>
            <a:endParaRPr lang="en-GB" dirty="0"/>
          </a:p>
        </p:txBody>
      </p:sp>
      <p:sp>
        <p:nvSpPr>
          <p:cNvPr id="13" name="Text Placeholder 3">
            <a:extLst>
              <a:ext uri="{FF2B5EF4-FFF2-40B4-BE49-F238E27FC236}">
                <a16:creationId xmlns:a16="http://schemas.microsoft.com/office/drawing/2014/main" id="{E460B48B-A6A0-4567-8978-A675A432C055}"/>
              </a:ext>
            </a:extLst>
          </p:cNvPr>
          <p:cNvSpPr>
            <a:spLocks noGrp="1"/>
          </p:cNvSpPr>
          <p:nvPr>
            <p:ph type="body" sz="half" idx="2"/>
          </p:nvPr>
        </p:nvSpPr>
        <p:spPr>
          <a:xfrm>
            <a:off x="457200" y="1435100"/>
            <a:ext cx="3183648" cy="2713980"/>
          </a:xfrm>
        </p:spPr>
        <p:txBody>
          <a:bodyPr/>
          <a:lstStyle/>
          <a:p>
            <a:pPr algn="just">
              <a:spcAft>
                <a:spcPts val="0"/>
              </a:spcAft>
            </a:pPr>
            <a:r>
              <a:rPr lang="en-US" dirty="0">
                <a:latin typeface="Arial" panose="020B0604020202020204" pitchFamily="34" charset="0"/>
                <a:ea typeface="Times New Roman" panose="02020603050405020304" pitchFamily="18" charset="0"/>
              </a:rPr>
              <a:t>Efforts to curb the carbon footprint and improve the environmental performance of international shipping remain high on the international agenda. The initial strategy adopted in April 2018 by the International Maritime Organization to reduce greenhouse gas emissions from international shipping by at least 50% by 2050, compared to 2008, is a particularly important development. </a:t>
            </a:r>
          </a:p>
          <a:p>
            <a:pPr algn="just">
              <a:spcAft>
                <a:spcPts val="0"/>
              </a:spcAft>
            </a:pPr>
            <a:endParaRPr lang="en-CH"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10674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190014-AD99-494A-82E0-4AAD0E435A17}"/>
              </a:ext>
            </a:extLst>
          </p:cNvPr>
          <p:cNvPicPr>
            <a:picLocks noChangeAspect="1"/>
          </p:cNvPicPr>
          <p:nvPr/>
        </p:nvPicPr>
        <p:blipFill>
          <a:blip r:embed="rId3"/>
          <a:stretch>
            <a:fillRect/>
          </a:stretch>
        </p:blipFill>
        <p:spPr>
          <a:xfrm>
            <a:off x="0" y="411110"/>
            <a:ext cx="9144000" cy="6035780"/>
          </a:xfrm>
          <a:prstGeom prst="rect">
            <a:avLst/>
          </a:prstGeom>
        </p:spPr>
      </p:pic>
      <p:sp>
        <p:nvSpPr>
          <p:cNvPr id="6" name="Rectangle 5">
            <a:extLst>
              <a:ext uri="{FF2B5EF4-FFF2-40B4-BE49-F238E27FC236}">
                <a16:creationId xmlns:a16="http://schemas.microsoft.com/office/drawing/2014/main" id="{21A973A3-00BE-46FD-AA73-11D558A3C4B0}"/>
              </a:ext>
            </a:extLst>
          </p:cNvPr>
          <p:cNvSpPr/>
          <p:nvPr/>
        </p:nvSpPr>
        <p:spPr>
          <a:xfrm>
            <a:off x="6660232" y="476672"/>
            <a:ext cx="792088" cy="432048"/>
          </a:xfrm>
          <a:prstGeom prst="rect">
            <a:avLst/>
          </a:prstGeom>
          <a:no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A5CBD7DF-6AEB-4F0F-B36E-3CA54BA1DD35}"/>
              </a:ext>
            </a:extLst>
          </p:cNvPr>
          <p:cNvSpPr/>
          <p:nvPr/>
        </p:nvSpPr>
        <p:spPr>
          <a:xfrm>
            <a:off x="172406" y="3789040"/>
            <a:ext cx="8761729" cy="1440160"/>
          </a:xfrm>
          <a:prstGeom prst="rect">
            <a:avLst/>
          </a:prstGeom>
          <a:no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F682E52D-2CB3-43AE-816E-E91F095455C2}"/>
              </a:ext>
            </a:extLst>
          </p:cNvPr>
          <p:cNvSpPr>
            <a:spLocks noGrp="1"/>
          </p:cNvSpPr>
          <p:nvPr>
            <p:ph type="sldNum" sz="quarter" idx="12"/>
          </p:nvPr>
        </p:nvSpPr>
        <p:spPr/>
        <p:txBody>
          <a:bodyPr/>
          <a:lstStyle/>
          <a:p>
            <a:pPr>
              <a:defRPr/>
            </a:pPr>
            <a:fld id="{0E15C142-C19A-4F5A-B0A9-D6B9966FB19A}" type="slidenum">
              <a:rPr lang="es-GT" smtClean="0"/>
              <a:pPr>
                <a:defRPr/>
              </a:pPr>
              <a:t>18</a:t>
            </a:fld>
            <a:endParaRPr lang="es-GT"/>
          </a:p>
        </p:txBody>
      </p:sp>
    </p:spTree>
    <p:extLst>
      <p:ext uri="{BB962C8B-B14F-4D97-AF65-F5344CB8AC3E}">
        <p14:creationId xmlns:p14="http://schemas.microsoft.com/office/powerpoint/2010/main" val="16116123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95740-AD4D-4FF1-9FF3-D28E0F824639}"/>
              </a:ext>
            </a:extLst>
          </p:cNvPr>
          <p:cNvSpPr>
            <a:spLocks noGrp="1"/>
          </p:cNvSpPr>
          <p:nvPr>
            <p:ph type="title"/>
          </p:nvPr>
        </p:nvSpPr>
        <p:spPr>
          <a:xfrm>
            <a:off x="612775" y="2205957"/>
            <a:ext cx="8229600" cy="1143000"/>
          </a:xfrm>
        </p:spPr>
        <p:txBody>
          <a:bodyPr/>
          <a:lstStyle/>
          <a:p>
            <a:r>
              <a:rPr lang="en-US" dirty="0"/>
              <a:t>Thank you</a:t>
            </a:r>
            <a:endParaRPr lang="en-CH" dirty="0"/>
          </a:p>
        </p:txBody>
      </p:sp>
      <p:sp>
        <p:nvSpPr>
          <p:cNvPr id="7" name="Slide Number Placeholder 6">
            <a:extLst>
              <a:ext uri="{FF2B5EF4-FFF2-40B4-BE49-F238E27FC236}">
                <a16:creationId xmlns:a16="http://schemas.microsoft.com/office/drawing/2014/main" id="{4E7990F6-7EB4-4DBB-899F-D70C15963B75}"/>
              </a:ext>
            </a:extLst>
          </p:cNvPr>
          <p:cNvSpPr>
            <a:spLocks noGrp="1"/>
          </p:cNvSpPr>
          <p:nvPr>
            <p:ph type="sldNum" sz="quarter" idx="12"/>
          </p:nvPr>
        </p:nvSpPr>
        <p:spPr/>
        <p:txBody>
          <a:bodyPr/>
          <a:lstStyle/>
          <a:p>
            <a:pPr>
              <a:defRPr/>
            </a:pPr>
            <a:fld id="{2D730B54-0C90-4B72-95CC-A56B41EBD125}" type="slidenum">
              <a:rPr lang="es-GT" smtClean="0"/>
              <a:pPr>
                <a:defRPr/>
              </a:pPr>
              <a:t>19</a:t>
            </a:fld>
            <a:endParaRPr lang="es-GT"/>
          </a:p>
        </p:txBody>
      </p:sp>
    </p:spTree>
    <p:extLst>
      <p:ext uri="{BB962C8B-B14F-4D97-AF65-F5344CB8AC3E}">
        <p14:creationId xmlns:p14="http://schemas.microsoft.com/office/powerpoint/2010/main" val="4056663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11760" y="3610741"/>
            <a:ext cx="1630603" cy="2272328"/>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0" y="44624"/>
            <a:ext cx="9144000" cy="1102627"/>
          </a:xfrm>
        </p:spPr>
        <p:txBody>
          <a:bodyPr/>
          <a:lstStyle/>
          <a:p>
            <a:r>
              <a:rPr lang="en-GB" dirty="0"/>
              <a:t>UNCTAD’s oldest Flag-Ship</a:t>
            </a:r>
          </a:p>
        </p:txBody>
      </p:sp>
      <p:pic>
        <p:nvPicPr>
          <p:cNvPr id="6" name="Picture 5">
            <a:extLst>
              <a:ext uri="{FF2B5EF4-FFF2-40B4-BE49-F238E27FC236}">
                <a16:creationId xmlns:a16="http://schemas.microsoft.com/office/drawing/2014/main" id="{823B61D2-F7BB-4133-903A-169DAA6A84B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49188"/>
          <a:stretch/>
        </p:blipFill>
        <p:spPr>
          <a:xfrm>
            <a:off x="4427984" y="1515542"/>
            <a:ext cx="3198616" cy="4377696"/>
          </a:xfrm>
          <a:prstGeom prst="rect">
            <a:avLst/>
          </a:prstGeom>
        </p:spPr>
      </p:pic>
      <p:sp>
        <p:nvSpPr>
          <p:cNvPr id="3" name="Slide Number Placeholder 2">
            <a:extLst>
              <a:ext uri="{FF2B5EF4-FFF2-40B4-BE49-F238E27FC236}">
                <a16:creationId xmlns:a16="http://schemas.microsoft.com/office/drawing/2014/main" id="{1DC2322A-A42E-4DAA-9EE0-8BC5C942DBF8}"/>
              </a:ext>
            </a:extLst>
          </p:cNvPr>
          <p:cNvSpPr>
            <a:spLocks noGrp="1"/>
          </p:cNvSpPr>
          <p:nvPr>
            <p:ph type="sldNum" sz="quarter" idx="12"/>
          </p:nvPr>
        </p:nvSpPr>
        <p:spPr/>
        <p:txBody>
          <a:bodyPr/>
          <a:lstStyle/>
          <a:p>
            <a:pPr>
              <a:defRPr/>
            </a:pPr>
            <a:fld id="{0E15C142-C19A-4F5A-B0A9-D6B9966FB19A}" type="slidenum">
              <a:rPr lang="es-GT" smtClean="0"/>
              <a:pPr>
                <a:defRPr/>
              </a:pPr>
              <a:t>2</a:t>
            </a:fld>
            <a:endParaRPr lang="es-GT"/>
          </a:p>
        </p:txBody>
      </p:sp>
    </p:spTree>
    <p:extLst>
      <p:ext uri="{BB962C8B-B14F-4D97-AF65-F5344CB8AC3E}">
        <p14:creationId xmlns:p14="http://schemas.microsoft.com/office/powerpoint/2010/main" val="17566656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RMT package</a:t>
            </a:r>
          </a:p>
        </p:txBody>
      </p:sp>
      <p:sp>
        <p:nvSpPr>
          <p:cNvPr id="7" name="Text Placeholder 6">
            <a:extLst>
              <a:ext uri="{FF2B5EF4-FFF2-40B4-BE49-F238E27FC236}">
                <a16:creationId xmlns:a16="http://schemas.microsoft.com/office/drawing/2014/main" id="{C43ABF0E-D1FA-412B-A632-4C71B6F27D9A}"/>
              </a:ext>
            </a:extLst>
          </p:cNvPr>
          <p:cNvSpPr>
            <a:spLocks noGrp="1"/>
          </p:cNvSpPr>
          <p:nvPr>
            <p:ph type="body" idx="1"/>
          </p:nvPr>
        </p:nvSpPr>
        <p:spPr>
          <a:xfrm>
            <a:off x="457200" y="1411659"/>
            <a:ext cx="4040188" cy="639762"/>
          </a:xfrm>
        </p:spPr>
        <p:txBody>
          <a:bodyPr/>
          <a:lstStyle/>
          <a:p>
            <a:r>
              <a:rPr lang="en-GB" dirty="0"/>
              <a:t>The RMT</a:t>
            </a:r>
          </a:p>
        </p:txBody>
      </p:sp>
      <p:sp>
        <p:nvSpPr>
          <p:cNvPr id="8" name="Text Placeholder 7">
            <a:extLst>
              <a:ext uri="{FF2B5EF4-FFF2-40B4-BE49-F238E27FC236}">
                <a16:creationId xmlns:a16="http://schemas.microsoft.com/office/drawing/2014/main" id="{554D4FC0-1307-40A0-84AD-922CCEFEC60F}"/>
              </a:ext>
            </a:extLst>
          </p:cNvPr>
          <p:cNvSpPr>
            <a:spLocks noGrp="1"/>
          </p:cNvSpPr>
          <p:nvPr>
            <p:ph type="body" sz="quarter" idx="3"/>
          </p:nvPr>
        </p:nvSpPr>
        <p:spPr>
          <a:xfrm>
            <a:off x="4189693" y="1411659"/>
            <a:ext cx="4497108" cy="639762"/>
          </a:xfrm>
        </p:spPr>
        <p:txBody>
          <a:bodyPr/>
          <a:lstStyle/>
          <a:p>
            <a:r>
              <a:rPr lang="en-GB" dirty="0"/>
              <a:t>… is complemented by:</a:t>
            </a:r>
          </a:p>
        </p:txBody>
      </p:sp>
      <p:sp>
        <p:nvSpPr>
          <p:cNvPr id="9" name="Content Placeholder 8">
            <a:extLst>
              <a:ext uri="{FF2B5EF4-FFF2-40B4-BE49-F238E27FC236}">
                <a16:creationId xmlns:a16="http://schemas.microsoft.com/office/drawing/2014/main" id="{24C21CDB-75EE-42AD-8265-8A82759C394A}"/>
              </a:ext>
            </a:extLst>
          </p:cNvPr>
          <p:cNvSpPr>
            <a:spLocks noGrp="1"/>
          </p:cNvSpPr>
          <p:nvPr>
            <p:ph sz="quarter" idx="4"/>
          </p:nvPr>
        </p:nvSpPr>
        <p:spPr>
          <a:xfrm>
            <a:off x="4150297" y="2051421"/>
            <a:ext cx="4886200" cy="4833963"/>
          </a:xfrm>
        </p:spPr>
        <p:txBody>
          <a:bodyPr/>
          <a:lstStyle/>
          <a:p>
            <a:pPr>
              <a:lnSpc>
                <a:spcPct val="150000"/>
              </a:lnSpc>
            </a:pPr>
            <a:r>
              <a:rPr lang="en-GB" dirty="0"/>
              <a:t>On-line statistics</a:t>
            </a:r>
            <a:br>
              <a:rPr lang="en-GB" dirty="0"/>
            </a:br>
            <a:r>
              <a:rPr lang="en-GB" dirty="0">
                <a:solidFill>
                  <a:srgbClr val="00B0F0"/>
                </a:solidFill>
              </a:rPr>
              <a:t>http://stats.unctad.org/Maritime </a:t>
            </a:r>
            <a:endParaRPr lang="en-GB" sz="2000" dirty="0">
              <a:solidFill>
                <a:srgbClr val="00B0F0"/>
              </a:solidFill>
            </a:endParaRPr>
          </a:p>
          <a:p>
            <a:pPr>
              <a:lnSpc>
                <a:spcPct val="150000"/>
              </a:lnSpc>
            </a:pPr>
            <a:r>
              <a:rPr lang="en-GB" dirty="0"/>
              <a:t>Maritime country profiles</a:t>
            </a:r>
            <a:br>
              <a:rPr lang="en-GB" dirty="0"/>
            </a:br>
            <a:r>
              <a:rPr lang="en-GB" dirty="0">
                <a:solidFill>
                  <a:srgbClr val="00B0F0"/>
                </a:solidFill>
              </a:rPr>
              <a:t>230 two-page summaries</a:t>
            </a:r>
          </a:p>
          <a:p>
            <a:pPr>
              <a:lnSpc>
                <a:spcPct val="150000"/>
              </a:lnSpc>
            </a:pPr>
            <a:r>
              <a:rPr lang="en-GB" dirty="0"/>
              <a:t>Teaching and advisory services</a:t>
            </a:r>
            <a:br>
              <a:rPr lang="en-GB" dirty="0"/>
            </a:br>
            <a:r>
              <a:rPr lang="en-GB" dirty="0">
                <a:solidFill>
                  <a:srgbClr val="00B0F0"/>
                </a:solidFill>
              </a:rPr>
              <a:t>http://unctad.org/TLB</a:t>
            </a:r>
          </a:p>
          <a:p>
            <a:pPr>
              <a:lnSpc>
                <a:spcPct val="150000"/>
              </a:lnSpc>
            </a:pPr>
            <a:r>
              <a:rPr lang="en-GB" dirty="0"/>
              <a:t>Blogs and quarterly news</a:t>
            </a:r>
            <a:br>
              <a:rPr lang="en-GB" dirty="0"/>
            </a:br>
            <a:r>
              <a:rPr lang="en-GB" dirty="0">
                <a:solidFill>
                  <a:srgbClr val="00B0F0"/>
                </a:solidFill>
              </a:rPr>
              <a:t>http://unctad.org/transportnews</a:t>
            </a:r>
            <a:endParaRPr lang="en-GB" sz="2800" dirty="0"/>
          </a:p>
        </p:txBody>
      </p:sp>
      <p:sp>
        <p:nvSpPr>
          <p:cNvPr id="3" name="Slide Number Placeholder 2">
            <a:extLst>
              <a:ext uri="{FF2B5EF4-FFF2-40B4-BE49-F238E27FC236}">
                <a16:creationId xmlns:a16="http://schemas.microsoft.com/office/drawing/2014/main" id="{34795C1F-2A1D-4979-8A63-D781FC53018F}"/>
              </a:ext>
            </a:extLst>
          </p:cNvPr>
          <p:cNvSpPr>
            <a:spLocks noGrp="1"/>
          </p:cNvSpPr>
          <p:nvPr>
            <p:ph type="sldNum" sz="quarter" idx="12"/>
          </p:nvPr>
        </p:nvSpPr>
        <p:spPr/>
        <p:txBody>
          <a:bodyPr/>
          <a:lstStyle/>
          <a:p>
            <a:pPr>
              <a:defRPr/>
            </a:pPr>
            <a:fld id="{2D730B54-0C90-4B72-95CC-A56B41EBD125}" type="slidenum">
              <a:rPr lang="es-GT" smtClean="0"/>
              <a:pPr>
                <a:defRPr/>
              </a:pPr>
              <a:t>20</a:t>
            </a:fld>
            <a:endParaRPr lang="es-GT"/>
          </a:p>
        </p:txBody>
      </p:sp>
      <p:pic>
        <p:nvPicPr>
          <p:cNvPr id="4" name="Picture 3">
            <a:extLst>
              <a:ext uri="{FF2B5EF4-FFF2-40B4-BE49-F238E27FC236}">
                <a16:creationId xmlns:a16="http://schemas.microsoft.com/office/drawing/2014/main" id="{F8FEE2D5-B648-4E4D-A57A-6B1FBA1F47EA}"/>
              </a:ext>
            </a:extLst>
          </p:cNvPr>
          <p:cNvPicPr>
            <a:picLocks noChangeAspect="1"/>
          </p:cNvPicPr>
          <p:nvPr/>
        </p:nvPicPr>
        <p:blipFill>
          <a:blip r:embed="rId3"/>
          <a:stretch>
            <a:fillRect/>
          </a:stretch>
        </p:blipFill>
        <p:spPr>
          <a:xfrm>
            <a:off x="971600" y="2132856"/>
            <a:ext cx="2262175" cy="3096344"/>
          </a:xfrm>
          <a:prstGeom prst="rect">
            <a:avLst/>
          </a:prstGeom>
        </p:spPr>
      </p:pic>
    </p:spTree>
    <p:extLst>
      <p:ext uri="{BB962C8B-B14F-4D97-AF65-F5344CB8AC3E}">
        <p14:creationId xmlns:p14="http://schemas.microsoft.com/office/powerpoint/2010/main" val="40193588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42C0E-AC65-49A7-B8B1-F365E7E6B890}"/>
              </a:ext>
            </a:extLst>
          </p:cNvPr>
          <p:cNvSpPr>
            <a:spLocks noGrp="1"/>
          </p:cNvSpPr>
          <p:nvPr>
            <p:ph type="title"/>
          </p:nvPr>
        </p:nvSpPr>
        <p:spPr>
          <a:xfrm>
            <a:off x="18202" y="-27384"/>
            <a:ext cx="8014792" cy="1143000"/>
          </a:xfrm>
        </p:spPr>
        <p:txBody>
          <a:bodyPr/>
          <a:lstStyle/>
          <a:p>
            <a:pPr algn="l"/>
            <a:r>
              <a:rPr lang="en-GB" dirty="0"/>
              <a:t>Outline</a:t>
            </a:r>
          </a:p>
        </p:txBody>
      </p:sp>
      <p:sp>
        <p:nvSpPr>
          <p:cNvPr id="3" name="Content Placeholder 2">
            <a:extLst>
              <a:ext uri="{FF2B5EF4-FFF2-40B4-BE49-F238E27FC236}">
                <a16:creationId xmlns:a16="http://schemas.microsoft.com/office/drawing/2014/main" id="{F8234AF0-838B-4BE2-8B40-237DA92C08BA}"/>
              </a:ext>
            </a:extLst>
          </p:cNvPr>
          <p:cNvSpPr>
            <a:spLocks noGrp="1"/>
          </p:cNvSpPr>
          <p:nvPr>
            <p:ph idx="1"/>
          </p:nvPr>
        </p:nvSpPr>
        <p:spPr>
          <a:xfrm>
            <a:off x="251520" y="1002739"/>
            <a:ext cx="8302823" cy="5675312"/>
          </a:xfrm>
        </p:spPr>
        <p:txBody>
          <a:bodyPr/>
          <a:lstStyle/>
          <a:p>
            <a:r>
              <a:rPr lang="en-GB" sz="2800" dirty="0">
                <a:solidFill>
                  <a:srgbClr val="00B0F0"/>
                </a:solidFill>
                <a:effectLst>
                  <a:outerShdw blurRad="38100" dist="38100" dir="2700000" algn="tl">
                    <a:srgbClr val="000000">
                      <a:alpha val="43137"/>
                    </a:srgbClr>
                  </a:outerShdw>
                </a:effectLst>
              </a:rPr>
              <a:t>The UNCTAD RMT 2018: </a:t>
            </a:r>
            <a:r>
              <a:rPr lang="en-GB" sz="2400" dirty="0">
                <a:effectLst>
                  <a:outerShdw blurRad="38100" dist="38100" dir="2700000" algn="tl">
                    <a:srgbClr val="000000">
                      <a:alpha val="43137"/>
                    </a:srgbClr>
                  </a:outerShdw>
                </a:effectLst>
              </a:rPr>
              <a:t>7 key trends</a:t>
            </a:r>
          </a:p>
          <a:p>
            <a:pPr marL="0" indent="0">
              <a:buNone/>
            </a:pPr>
            <a:endParaRPr lang="en-GB" sz="2400" dirty="0">
              <a:effectLst>
                <a:outerShdw blurRad="38100" dist="38100" dir="2700000" algn="tl">
                  <a:srgbClr val="000000">
                    <a:alpha val="43137"/>
                  </a:srgbClr>
                </a:outerShdw>
              </a:effectLst>
            </a:endParaRPr>
          </a:p>
          <a:p>
            <a:pPr marL="989013" indent="-365125">
              <a:buClr>
                <a:srgbClr val="00B0F0"/>
              </a:buClr>
              <a:buFont typeface="+mj-lt"/>
              <a:buAutoNum type="arabicPeriod"/>
            </a:pPr>
            <a:r>
              <a:rPr lang="en-US" sz="2400" dirty="0">
                <a:solidFill>
                  <a:srgbClr val="00B0F0"/>
                </a:solidFill>
                <a:effectLst>
                  <a:outerShdw blurRad="38100" dist="38100" dir="2700000" algn="tl">
                    <a:srgbClr val="000000">
                      <a:alpha val="43137"/>
                    </a:srgbClr>
                  </a:outerShdw>
                </a:effectLst>
              </a:rPr>
              <a:t>Protectionism</a:t>
            </a:r>
            <a:endParaRPr lang="en-US" sz="2400" dirty="0">
              <a:effectLst>
                <a:outerShdw blurRad="38100" dist="38100" dir="2700000" algn="tl">
                  <a:srgbClr val="000000">
                    <a:alpha val="43137"/>
                  </a:srgbClr>
                </a:outerShdw>
              </a:effectLst>
            </a:endParaRPr>
          </a:p>
          <a:p>
            <a:pPr marL="989013" indent="-365125">
              <a:buClr>
                <a:srgbClr val="00B0F0"/>
              </a:buClr>
              <a:buFont typeface="+mj-lt"/>
              <a:buAutoNum type="arabicPeriod"/>
            </a:pPr>
            <a:r>
              <a:rPr lang="en-US" sz="2400" dirty="0">
                <a:solidFill>
                  <a:srgbClr val="00B0F0"/>
                </a:solidFill>
                <a:effectLst>
                  <a:outerShdw blurRad="38100" dist="38100" dir="2700000" algn="tl">
                    <a:srgbClr val="000000">
                      <a:alpha val="43137"/>
                    </a:srgbClr>
                  </a:outerShdw>
                </a:effectLst>
              </a:rPr>
              <a:t>Excessive new capacity</a:t>
            </a:r>
          </a:p>
          <a:p>
            <a:pPr marL="989013" indent="-365125">
              <a:buClr>
                <a:srgbClr val="00B0F0"/>
              </a:buClr>
              <a:buFont typeface="+mj-lt"/>
              <a:buAutoNum type="arabicPeriod"/>
            </a:pPr>
            <a:r>
              <a:rPr lang="en-US" sz="2400" dirty="0">
                <a:solidFill>
                  <a:srgbClr val="00B0F0"/>
                </a:solidFill>
                <a:effectLst>
                  <a:outerShdw blurRad="38100" dist="38100" dir="2700000" algn="tl">
                    <a:srgbClr val="000000">
                      <a:alpha val="43137"/>
                    </a:srgbClr>
                  </a:outerShdw>
                </a:effectLst>
              </a:rPr>
              <a:t>Consolidation in container shipping</a:t>
            </a:r>
            <a:endParaRPr lang="en-US" sz="2400" dirty="0">
              <a:effectLst>
                <a:outerShdw blurRad="38100" dist="38100" dir="2700000" algn="tl">
                  <a:srgbClr val="000000">
                    <a:alpha val="43137"/>
                  </a:srgbClr>
                </a:outerShdw>
              </a:effectLst>
            </a:endParaRPr>
          </a:p>
          <a:p>
            <a:pPr marL="989013" indent="-365125">
              <a:buClr>
                <a:srgbClr val="00B0F0"/>
              </a:buClr>
              <a:buFont typeface="+mj-lt"/>
              <a:buAutoNum type="arabicPeriod"/>
            </a:pPr>
            <a:r>
              <a:rPr lang="en-US" sz="2400" dirty="0">
                <a:solidFill>
                  <a:srgbClr val="00B0F0"/>
                </a:solidFill>
                <a:effectLst>
                  <a:outerShdw blurRad="38100" dist="38100" dir="2700000" algn="tl">
                    <a:srgbClr val="000000">
                      <a:alpha val="43137"/>
                    </a:srgbClr>
                  </a:outerShdw>
                </a:effectLst>
              </a:rPr>
              <a:t>The relationship between ports and container shipping lines</a:t>
            </a:r>
          </a:p>
          <a:p>
            <a:pPr marL="989013" indent="-365125">
              <a:buClr>
                <a:srgbClr val="00B0F0"/>
              </a:buClr>
              <a:buFont typeface="+mj-lt"/>
              <a:buAutoNum type="arabicPeriod"/>
            </a:pPr>
            <a:r>
              <a:rPr lang="en-US" sz="2400" dirty="0">
                <a:solidFill>
                  <a:srgbClr val="00B0F0"/>
                </a:solidFill>
                <a:effectLst>
                  <a:outerShdw blurRad="38100" dist="38100" dir="2700000" algn="tl">
                    <a:srgbClr val="000000">
                      <a:alpha val="43137"/>
                    </a:srgbClr>
                  </a:outerShdw>
                </a:effectLst>
              </a:rPr>
              <a:t>Digitalization, e-commerce and the implementation of the Belt and Road Initiative</a:t>
            </a:r>
            <a:endParaRPr lang="en-US" sz="2400" dirty="0">
              <a:effectLst>
                <a:outerShdw blurRad="38100" dist="38100" dir="2700000" algn="tl">
                  <a:srgbClr val="000000">
                    <a:alpha val="43137"/>
                  </a:srgbClr>
                </a:outerShdw>
              </a:effectLst>
            </a:endParaRPr>
          </a:p>
          <a:p>
            <a:pPr marL="989013" indent="-365125">
              <a:buClr>
                <a:srgbClr val="00B0F0"/>
              </a:buClr>
              <a:buFont typeface="+mj-lt"/>
              <a:buAutoNum type="arabicPeriod"/>
            </a:pPr>
            <a:r>
              <a:rPr lang="en-US" sz="2400" dirty="0">
                <a:solidFill>
                  <a:srgbClr val="00B0F0"/>
                </a:solidFill>
                <a:effectLst>
                  <a:outerShdw blurRad="38100" dist="38100" dir="2700000" algn="tl">
                    <a:srgbClr val="000000">
                      <a:alpha val="43137"/>
                    </a:srgbClr>
                  </a:outerShdw>
                </a:effectLst>
              </a:rPr>
              <a:t>Scale</a:t>
            </a:r>
          </a:p>
          <a:p>
            <a:pPr marL="989013" indent="-365125">
              <a:buClr>
                <a:srgbClr val="00B0F0"/>
              </a:buClr>
              <a:buFont typeface="+mj-lt"/>
              <a:buAutoNum type="arabicPeriod"/>
            </a:pPr>
            <a:r>
              <a:rPr lang="fr-FR" sz="2400" dirty="0" err="1">
                <a:solidFill>
                  <a:srgbClr val="00B0F0"/>
                </a:solidFill>
                <a:effectLst>
                  <a:outerShdw blurRad="38100" dist="38100" dir="2700000" algn="tl">
                    <a:srgbClr val="000000">
                      <a:alpha val="43137"/>
                    </a:srgbClr>
                  </a:outerShdw>
                </a:effectLst>
              </a:rPr>
              <a:t>Climate</a:t>
            </a:r>
            <a:r>
              <a:rPr lang="fr-FR" sz="2400" dirty="0">
                <a:solidFill>
                  <a:srgbClr val="00B0F0"/>
                </a:solidFill>
                <a:effectLst>
                  <a:outerShdw blurRad="38100" dist="38100" dir="2700000" algn="tl">
                    <a:srgbClr val="000000">
                      <a:alpha val="43137"/>
                    </a:srgbClr>
                  </a:outerShdw>
                </a:effectLst>
              </a:rPr>
              <a:t> change</a:t>
            </a:r>
            <a:endParaRPr lang="en-CH" sz="2400" dirty="0">
              <a:solidFill>
                <a:srgbClr val="00B0F0"/>
              </a:solidFill>
              <a:effectLst>
                <a:outerShdw blurRad="38100" dist="38100" dir="2700000" algn="tl">
                  <a:srgbClr val="000000">
                    <a:alpha val="43137"/>
                  </a:srgbClr>
                </a:outerShdw>
              </a:effectLst>
            </a:endParaRPr>
          </a:p>
          <a:p>
            <a:pPr lvl="1"/>
            <a:endParaRPr lang="en-US" sz="2400" dirty="0">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B67234C2-C8A9-4D4F-A2B2-193C42C93EF6}"/>
              </a:ext>
            </a:extLst>
          </p:cNvPr>
          <p:cNvSpPr>
            <a:spLocks noGrp="1"/>
          </p:cNvSpPr>
          <p:nvPr>
            <p:ph type="sldNum" sz="quarter" idx="12"/>
          </p:nvPr>
        </p:nvSpPr>
        <p:spPr/>
        <p:txBody>
          <a:bodyPr/>
          <a:lstStyle/>
          <a:p>
            <a:pPr>
              <a:defRPr/>
            </a:pPr>
            <a:fld id="{0E15C142-C19A-4F5A-B0A9-D6B9966FB19A}" type="slidenum">
              <a:rPr lang="es-GT" smtClean="0"/>
              <a:pPr>
                <a:defRPr/>
              </a:pPr>
              <a:t>3</a:t>
            </a:fld>
            <a:endParaRPr lang="es-GT"/>
          </a:p>
        </p:txBody>
      </p:sp>
    </p:spTree>
    <p:extLst>
      <p:ext uri="{BB962C8B-B14F-4D97-AF65-F5344CB8AC3E}">
        <p14:creationId xmlns:p14="http://schemas.microsoft.com/office/powerpoint/2010/main" val="1480843470"/>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88A79-CF6E-4095-9B0B-5AAF16F05E13}"/>
              </a:ext>
            </a:extLst>
          </p:cNvPr>
          <p:cNvSpPr>
            <a:spLocks noGrp="1"/>
          </p:cNvSpPr>
          <p:nvPr>
            <p:ph type="title"/>
          </p:nvPr>
        </p:nvSpPr>
        <p:spPr>
          <a:xfrm>
            <a:off x="0" y="116632"/>
            <a:ext cx="9144000" cy="788740"/>
          </a:xfrm>
        </p:spPr>
        <p:txBody>
          <a:bodyPr/>
          <a:lstStyle/>
          <a:p>
            <a:pPr algn="l"/>
            <a:r>
              <a:rPr lang="en-GB" sz="2800" dirty="0">
                <a:effectLst/>
              </a:rPr>
              <a:t>1) Protectionism: </a:t>
            </a:r>
            <a:r>
              <a:rPr lang="en-GB" sz="2400" dirty="0">
                <a:solidFill>
                  <a:schemeClr val="tx1"/>
                </a:solidFill>
                <a:effectLst/>
              </a:rPr>
              <a:t>demand-side </a:t>
            </a:r>
            <a:r>
              <a:rPr lang="en-US" sz="2400" dirty="0">
                <a:solidFill>
                  <a:schemeClr val="tx1"/>
                </a:solidFill>
                <a:effectLst/>
              </a:rPr>
              <a:t>uncertainty arising namely from wide ranging geopolitical, economic, and trade policy risks</a:t>
            </a:r>
            <a:endParaRPr lang="en-CH" sz="2400" dirty="0">
              <a:solidFill>
                <a:schemeClr val="tx1"/>
              </a:solidFill>
              <a:effectLst/>
            </a:endParaRPr>
          </a:p>
        </p:txBody>
      </p:sp>
      <p:sp>
        <p:nvSpPr>
          <p:cNvPr id="3" name="Content Placeholder 2">
            <a:extLst>
              <a:ext uri="{FF2B5EF4-FFF2-40B4-BE49-F238E27FC236}">
                <a16:creationId xmlns:a16="http://schemas.microsoft.com/office/drawing/2014/main" id="{AC39E32F-BFC3-4C8E-ACCF-AE246D8A5EDF}"/>
              </a:ext>
            </a:extLst>
          </p:cNvPr>
          <p:cNvSpPr>
            <a:spLocks noGrp="1"/>
          </p:cNvSpPr>
          <p:nvPr>
            <p:ph idx="1"/>
          </p:nvPr>
        </p:nvSpPr>
        <p:spPr>
          <a:xfrm>
            <a:off x="18892" y="1196752"/>
            <a:ext cx="5163393" cy="5832648"/>
          </a:xfrm>
        </p:spPr>
        <p:txBody>
          <a:bodyPr/>
          <a:lstStyle/>
          <a:p>
            <a:pPr algn="justLow"/>
            <a:r>
              <a:rPr lang="fr-FR" sz="2000" b="1" dirty="0"/>
              <a:t>Growing </a:t>
            </a:r>
            <a:r>
              <a:rPr lang="fr-FR" sz="2000" b="1" dirty="0" err="1"/>
              <a:t>seaborne</a:t>
            </a:r>
            <a:r>
              <a:rPr lang="fr-FR" sz="2000" b="1" dirty="0"/>
              <a:t> </a:t>
            </a:r>
            <a:r>
              <a:rPr lang="fr-FR" sz="2000" b="1" dirty="0" err="1"/>
              <a:t>trade</a:t>
            </a:r>
            <a:r>
              <a:rPr lang="fr-FR" sz="2000" b="1" dirty="0"/>
              <a:t> in 2017</a:t>
            </a:r>
          </a:p>
          <a:p>
            <a:pPr marL="452438" indent="-269875" algn="justLow">
              <a:buFont typeface="Wingdings" panose="05000000000000000000" pitchFamily="2" charset="2"/>
              <a:buChar char="Ø"/>
              <a:tabLst>
                <a:tab pos="623888" algn="l"/>
              </a:tabLst>
            </a:pPr>
            <a:r>
              <a:rPr lang="en-US" sz="1800" dirty="0">
                <a:effectLst>
                  <a:outerShdw blurRad="38100" dist="38100" dir="2700000" algn="tl">
                    <a:srgbClr val="000000">
                      <a:alpha val="43137"/>
                    </a:srgbClr>
                  </a:outerShdw>
                </a:effectLst>
              </a:rPr>
              <a:t>Volumes expanded at 4%, the fastest growth in five years. </a:t>
            </a:r>
          </a:p>
          <a:p>
            <a:pPr marL="452438" indent="-269875" algn="justLow"/>
            <a:endParaRPr lang="en-US" sz="1400" dirty="0"/>
          </a:p>
          <a:p>
            <a:pPr marL="452438" lvl="1" indent="-269875" algn="justLow">
              <a:spcBef>
                <a:spcPts val="0"/>
              </a:spcBef>
              <a:buFont typeface="Arial" panose="020B0604020202020204" pitchFamily="34" charset="0"/>
              <a:buChar char="•"/>
            </a:pPr>
            <a:r>
              <a:rPr lang="en-US" sz="1400" dirty="0"/>
              <a:t>Global containerized trade increased by 6.4%, following the historical lows of the two previous years (3.1% in 2016 and 1.1% in 2015). </a:t>
            </a:r>
          </a:p>
          <a:p>
            <a:pPr marL="452438" lvl="1" indent="-269875" algn="justLow">
              <a:spcBef>
                <a:spcPts val="0"/>
              </a:spcBef>
              <a:buFont typeface="Arial" panose="020B0604020202020204" pitchFamily="34" charset="0"/>
              <a:buChar char="•"/>
            </a:pPr>
            <a:r>
              <a:rPr lang="en-US" sz="1400" dirty="0"/>
              <a:t>Dry bulk cargo increased by 4%, up from 1.7% in 2016. </a:t>
            </a:r>
          </a:p>
          <a:p>
            <a:pPr marL="452438" lvl="1" indent="-269875" algn="justLow">
              <a:spcBef>
                <a:spcPts val="0"/>
              </a:spcBef>
              <a:buFont typeface="Arial" panose="020B0604020202020204" pitchFamily="34" charset="0"/>
              <a:buChar char="•"/>
            </a:pPr>
            <a:r>
              <a:rPr lang="en-US" sz="1400" dirty="0"/>
              <a:t>While growth in crude oil shipments decelerated to 2.4% down from 4% in 2016.</a:t>
            </a:r>
          </a:p>
          <a:p>
            <a:pPr marL="452438" indent="-269875" algn="justLow">
              <a:spcBef>
                <a:spcPts val="0"/>
              </a:spcBef>
              <a:buFont typeface="Arial" panose="020B0604020202020204" pitchFamily="34" charset="0"/>
              <a:buChar char="•"/>
            </a:pPr>
            <a:endParaRPr lang="en-US" sz="1400" dirty="0"/>
          </a:p>
          <a:p>
            <a:pPr marL="452438" indent="-269875" algn="justLow">
              <a:spcBef>
                <a:spcPts val="0"/>
              </a:spcBef>
              <a:buFont typeface="Wingdings" panose="05000000000000000000" pitchFamily="2" charset="2"/>
              <a:buChar char="Ø"/>
            </a:pPr>
            <a:r>
              <a:rPr lang="en-US" sz="1800" dirty="0"/>
              <a:t>UNCTAD expects global maritime trade to grow by another </a:t>
            </a:r>
            <a:r>
              <a:rPr lang="en-US" sz="1800" u="sng" dirty="0"/>
              <a:t>4% in 2018</a:t>
            </a:r>
            <a:r>
              <a:rPr lang="en-US" sz="1800" dirty="0"/>
              <a:t> and at an CAGR of </a:t>
            </a:r>
            <a:r>
              <a:rPr lang="en-US" sz="1800" u="sng" dirty="0"/>
              <a:t>3.8% 2018 and 2023</a:t>
            </a:r>
            <a:r>
              <a:rPr lang="en-US" sz="1800" dirty="0"/>
              <a:t>. </a:t>
            </a:r>
            <a:endParaRPr lang="fr-FR" sz="1800" dirty="0"/>
          </a:p>
          <a:p>
            <a:pPr marL="714375" indent="-171450" algn="justLow">
              <a:spcBef>
                <a:spcPts val="0"/>
              </a:spcBef>
              <a:buFont typeface="Arial" panose="020B0604020202020204" pitchFamily="34" charset="0"/>
              <a:buChar char="•"/>
            </a:pPr>
            <a:endParaRPr lang="en-US" sz="1400" dirty="0"/>
          </a:p>
          <a:p>
            <a:pPr lvl="0" algn="justLow">
              <a:buClr>
                <a:srgbClr val="A3C145"/>
              </a:buClr>
            </a:pPr>
            <a:r>
              <a:rPr lang="fr-FR" sz="2000" b="1" dirty="0" err="1">
                <a:solidFill>
                  <a:srgbClr val="FFFFFF"/>
                </a:solidFill>
              </a:rPr>
              <a:t>Uncertain</a:t>
            </a:r>
            <a:r>
              <a:rPr lang="fr-FR" sz="2000" b="1" dirty="0">
                <a:solidFill>
                  <a:srgbClr val="FFFFFF"/>
                </a:solidFill>
              </a:rPr>
              <a:t> </a:t>
            </a:r>
            <a:r>
              <a:rPr lang="fr-FR" sz="2000" b="1" dirty="0" err="1">
                <a:solidFill>
                  <a:srgbClr val="FFFFFF"/>
                </a:solidFill>
              </a:rPr>
              <a:t>outlook</a:t>
            </a:r>
            <a:endParaRPr lang="fr-FR" sz="2000" b="1" dirty="0">
              <a:solidFill>
                <a:srgbClr val="FFFFFF"/>
              </a:solidFill>
            </a:endParaRPr>
          </a:p>
          <a:p>
            <a:pPr marL="538163" lvl="0" indent="-269875" algn="justLow">
              <a:buClr>
                <a:srgbClr val="A3C145"/>
              </a:buClr>
              <a:buFont typeface="Wingdings" panose="05000000000000000000" pitchFamily="2" charset="2"/>
              <a:buChar char="Ø"/>
            </a:pPr>
            <a:r>
              <a:rPr lang="en-US" sz="1800" dirty="0">
                <a:solidFill>
                  <a:srgbClr val="FFFFFF"/>
                </a:solidFill>
              </a:rPr>
              <a:t>While the prospects for seaborne trade are bright, downside risks such as increased </a:t>
            </a:r>
            <a:r>
              <a:rPr lang="en-US" sz="1800" b="1" dirty="0">
                <a:solidFill>
                  <a:srgbClr val="FFFFFF"/>
                </a:solidFill>
              </a:rPr>
              <a:t>inward-looking policies </a:t>
            </a:r>
            <a:r>
              <a:rPr lang="en-US" sz="1800" dirty="0">
                <a:solidFill>
                  <a:srgbClr val="FFFFFF"/>
                </a:solidFill>
              </a:rPr>
              <a:t>and </a:t>
            </a:r>
            <a:r>
              <a:rPr lang="en-US" sz="1800" b="1" dirty="0">
                <a:solidFill>
                  <a:srgbClr val="FFFFFF"/>
                </a:solidFill>
              </a:rPr>
              <a:t>recent rise of trade protectionism </a:t>
            </a:r>
            <a:r>
              <a:rPr lang="en-US" sz="1800" dirty="0">
                <a:solidFill>
                  <a:srgbClr val="FFFFFF"/>
                </a:solidFill>
              </a:rPr>
              <a:t>are, nevertheless, weighing on the outlook.</a:t>
            </a:r>
          </a:p>
          <a:p>
            <a:pPr algn="justLow">
              <a:spcBef>
                <a:spcPts val="0"/>
              </a:spcBef>
            </a:pPr>
            <a:endParaRPr lang="fr-FR" sz="1800" dirty="0"/>
          </a:p>
          <a:p>
            <a:pPr algn="justLow">
              <a:spcBef>
                <a:spcPts val="0"/>
              </a:spcBef>
            </a:pPr>
            <a:endParaRPr lang="fr-FR" sz="1600" dirty="0"/>
          </a:p>
        </p:txBody>
      </p:sp>
      <p:pic>
        <p:nvPicPr>
          <p:cNvPr id="4" name="Picture 3">
            <a:extLst>
              <a:ext uri="{FF2B5EF4-FFF2-40B4-BE49-F238E27FC236}">
                <a16:creationId xmlns:a16="http://schemas.microsoft.com/office/drawing/2014/main" id="{8A8EBFAE-4058-4F90-8E3B-821173E93C73}"/>
              </a:ext>
            </a:extLst>
          </p:cNvPr>
          <p:cNvPicPr>
            <a:picLocks noChangeAspect="1"/>
          </p:cNvPicPr>
          <p:nvPr/>
        </p:nvPicPr>
        <p:blipFill>
          <a:blip r:embed="rId3"/>
          <a:stretch>
            <a:fillRect/>
          </a:stretch>
        </p:blipFill>
        <p:spPr>
          <a:xfrm>
            <a:off x="5240223" y="1195836"/>
            <a:ext cx="3923928" cy="5655921"/>
          </a:xfrm>
          <a:prstGeom prst="rect">
            <a:avLst/>
          </a:prstGeom>
        </p:spPr>
      </p:pic>
      <p:sp>
        <p:nvSpPr>
          <p:cNvPr id="5" name="Slide Number Placeholder 4">
            <a:extLst>
              <a:ext uri="{FF2B5EF4-FFF2-40B4-BE49-F238E27FC236}">
                <a16:creationId xmlns:a16="http://schemas.microsoft.com/office/drawing/2014/main" id="{9FB56135-DB8D-4508-8ED2-00052DDBFFC4}"/>
              </a:ext>
            </a:extLst>
          </p:cNvPr>
          <p:cNvSpPr>
            <a:spLocks noGrp="1"/>
          </p:cNvSpPr>
          <p:nvPr>
            <p:ph type="sldNum" sz="quarter" idx="12"/>
          </p:nvPr>
        </p:nvSpPr>
        <p:spPr/>
        <p:txBody>
          <a:bodyPr/>
          <a:lstStyle/>
          <a:p>
            <a:pPr>
              <a:defRPr/>
            </a:pPr>
            <a:fld id="{0E15C142-C19A-4F5A-B0A9-D6B9966FB19A}" type="slidenum">
              <a:rPr lang="es-GT" smtClean="0"/>
              <a:pPr>
                <a:defRPr/>
              </a:pPr>
              <a:t>4</a:t>
            </a:fld>
            <a:endParaRPr lang="es-GT"/>
          </a:p>
        </p:txBody>
      </p:sp>
    </p:spTree>
    <p:extLst>
      <p:ext uri="{BB962C8B-B14F-4D97-AF65-F5344CB8AC3E}">
        <p14:creationId xmlns:p14="http://schemas.microsoft.com/office/powerpoint/2010/main" val="29390435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88A79-CF6E-4095-9B0B-5AAF16F05E13}"/>
              </a:ext>
            </a:extLst>
          </p:cNvPr>
          <p:cNvSpPr>
            <a:spLocks noGrp="1"/>
          </p:cNvSpPr>
          <p:nvPr>
            <p:ph type="title"/>
          </p:nvPr>
        </p:nvSpPr>
        <p:spPr>
          <a:xfrm>
            <a:off x="281966" y="620688"/>
            <a:ext cx="8540750" cy="1143000"/>
          </a:xfrm>
        </p:spPr>
        <p:txBody>
          <a:bodyPr/>
          <a:lstStyle/>
          <a:p>
            <a:r>
              <a:rPr lang="fr-CH" dirty="0"/>
              <a:t>Trade </a:t>
            </a:r>
            <a:r>
              <a:rPr lang="fr-CH" dirty="0" err="1"/>
              <a:t>War</a:t>
            </a:r>
            <a:r>
              <a:rPr lang="fr-CH" dirty="0"/>
              <a:t>?</a:t>
            </a:r>
            <a:endParaRPr lang="en-GB" dirty="0"/>
          </a:p>
        </p:txBody>
      </p:sp>
      <p:sp>
        <p:nvSpPr>
          <p:cNvPr id="3" name="Content Placeholder 2">
            <a:extLst>
              <a:ext uri="{FF2B5EF4-FFF2-40B4-BE49-F238E27FC236}">
                <a16:creationId xmlns:a16="http://schemas.microsoft.com/office/drawing/2014/main" id="{AC39E32F-BFC3-4C8E-ACCF-AE246D8A5EDF}"/>
              </a:ext>
            </a:extLst>
          </p:cNvPr>
          <p:cNvSpPr>
            <a:spLocks noGrp="1"/>
          </p:cNvSpPr>
          <p:nvPr>
            <p:ph idx="1"/>
          </p:nvPr>
        </p:nvSpPr>
        <p:spPr>
          <a:xfrm>
            <a:off x="301625" y="2132856"/>
            <a:ext cx="8540750" cy="3966319"/>
          </a:xfrm>
        </p:spPr>
        <p:txBody>
          <a:bodyPr/>
          <a:lstStyle/>
          <a:p>
            <a:pPr marL="0" indent="0">
              <a:buNone/>
            </a:pPr>
            <a:r>
              <a:rPr lang="en-US" sz="2800" dirty="0"/>
              <a:t>Escalating </a:t>
            </a:r>
            <a:r>
              <a:rPr lang="en-US" sz="2800"/>
              <a:t>trade tensions</a:t>
            </a:r>
            <a:endParaRPr lang="en-US" sz="2800" dirty="0"/>
          </a:p>
          <a:p>
            <a:r>
              <a:rPr lang="en-US" sz="2800" dirty="0"/>
              <a:t>“…could derail recovery, reshape global maritime trade patterns”</a:t>
            </a:r>
            <a:endParaRPr lang="en-GB" sz="2800" dirty="0"/>
          </a:p>
        </p:txBody>
      </p:sp>
      <p:sp>
        <p:nvSpPr>
          <p:cNvPr id="4" name="Slide Number Placeholder 3">
            <a:extLst>
              <a:ext uri="{FF2B5EF4-FFF2-40B4-BE49-F238E27FC236}">
                <a16:creationId xmlns:a16="http://schemas.microsoft.com/office/drawing/2014/main" id="{1BC59512-7C11-4711-88C5-C822044F0B13}"/>
              </a:ext>
            </a:extLst>
          </p:cNvPr>
          <p:cNvSpPr>
            <a:spLocks noGrp="1"/>
          </p:cNvSpPr>
          <p:nvPr>
            <p:ph type="sldNum" sz="quarter" idx="12"/>
          </p:nvPr>
        </p:nvSpPr>
        <p:spPr/>
        <p:txBody>
          <a:bodyPr/>
          <a:lstStyle/>
          <a:p>
            <a:pPr>
              <a:defRPr/>
            </a:pPr>
            <a:fld id="{0E15C142-C19A-4F5A-B0A9-D6B9966FB19A}" type="slidenum">
              <a:rPr lang="es-GT" smtClean="0"/>
              <a:pPr>
                <a:defRPr/>
              </a:pPr>
              <a:t>5</a:t>
            </a:fld>
            <a:endParaRPr lang="es-GT"/>
          </a:p>
        </p:txBody>
      </p:sp>
    </p:spTree>
    <p:extLst>
      <p:ext uri="{BB962C8B-B14F-4D97-AF65-F5344CB8AC3E}">
        <p14:creationId xmlns:p14="http://schemas.microsoft.com/office/powerpoint/2010/main" val="100459429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r: 16 Points 5">
            <a:extLst>
              <a:ext uri="{FF2B5EF4-FFF2-40B4-BE49-F238E27FC236}">
                <a16:creationId xmlns:a16="http://schemas.microsoft.com/office/drawing/2014/main" id="{C386B1DD-4D72-4A24-BEE1-CBEF68FC4C65}"/>
              </a:ext>
            </a:extLst>
          </p:cNvPr>
          <p:cNvSpPr/>
          <p:nvPr/>
        </p:nvSpPr>
        <p:spPr>
          <a:xfrm rot="228071">
            <a:off x="4973200" y="2420041"/>
            <a:ext cx="2006930" cy="946292"/>
          </a:xfrm>
          <a:prstGeom prst="star16">
            <a:avLst/>
          </a:prstGeom>
          <a:solidFill>
            <a:srgbClr val="FF993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UNCTAD data</a:t>
            </a:r>
          </a:p>
        </p:txBody>
      </p:sp>
      <p:sp>
        <p:nvSpPr>
          <p:cNvPr id="4" name="TextBox 3">
            <a:extLst>
              <a:ext uri="{FF2B5EF4-FFF2-40B4-BE49-F238E27FC236}">
                <a16:creationId xmlns:a16="http://schemas.microsoft.com/office/drawing/2014/main" id="{607B9FFB-C885-4DA3-8614-2DD119B738E6}"/>
              </a:ext>
            </a:extLst>
          </p:cNvPr>
          <p:cNvSpPr txBox="1"/>
          <p:nvPr/>
        </p:nvSpPr>
        <p:spPr>
          <a:xfrm>
            <a:off x="5976665" y="3717032"/>
            <a:ext cx="3167335" cy="1323439"/>
          </a:xfrm>
          <a:prstGeom prst="rect">
            <a:avLst/>
          </a:prstGeom>
          <a:noFill/>
        </p:spPr>
        <p:txBody>
          <a:bodyPr wrap="square" rtlCol="0">
            <a:spAutoFit/>
          </a:bodyPr>
          <a:lstStyle/>
          <a:p>
            <a:r>
              <a:rPr lang="en-US" dirty="0">
                <a:solidFill>
                  <a:srgbClr val="00B0F0"/>
                </a:solidFill>
                <a:effectLst>
                  <a:outerShdw blurRad="38100" dist="38100" dir="2700000" algn="tl">
                    <a:srgbClr val="000000">
                      <a:alpha val="43137"/>
                    </a:srgbClr>
                  </a:outerShdw>
                </a:effectLst>
                <a:latin typeface="+mj-lt"/>
              </a:rPr>
              <a:t>World seaborne trade, by region, 2017</a:t>
            </a:r>
          </a:p>
          <a:p>
            <a:r>
              <a:rPr lang="en-US" dirty="0">
                <a:solidFill>
                  <a:srgbClr val="00B0F0"/>
                </a:solidFill>
                <a:effectLst>
                  <a:outerShdw blurRad="38100" dist="38100" dir="2700000" algn="tl">
                    <a:srgbClr val="000000">
                      <a:alpha val="43137"/>
                    </a:srgbClr>
                  </a:outerShdw>
                </a:effectLst>
                <a:latin typeface="+mj-lt"/>
              </a:rPr>
              <a:t>(Percentage share in world tonnage)</a:t>
            </a:r>
          </a:p>
          <a:p>
            <a:endParaRPr lang="en-US" dirty="0">
              <a:solidFill>
                <a:srgbClr val="00B0F0"/>
              </a:solidFill>
              <a:effectLst>
                <a:outerShdw blurRad="38100" dist="38100" dir="2700000" algn="tl">
                  <a:srgbClr val="000000">
                    <a:alpha val="43137"/>
                  </a:srgbClr>
                </a:outerShdw>
              </a:effectLst>
              <a:latin typeface="+mj-lt"/>
            </a:endParaRPr>
          </a:p>
        </p:txBody>
      </p:sp>
      <p:pic>
        <p:nvPicPr>
          <p:cNvPr id="5" name="Picture 4">
            <a:extLst>
              <a:ext uri="{FF2B5EF4-FFF2-40B4-BE49-F238E27FC236}">
                <a16:creationId xmlns:a16="http://schemas.microsoft.com/office/drawing/2014/main" id="{0B66F9A8-94BB-4216-841C-C263ABBFE910}"/>
              </a:ext>
            </a:extLst>
          </p:cNvPr>
          <p:cNvPicPr>
            <a:picLocks noChangeAspect="1"/>
          </p:cNvPicPr>
          <p:nvPr/>
        </p:nvPicPr>
        <p:blipFill>
          <a:blip r:embed="rId3"/>
          <a:stretch>
            <a:fillRect/>
          </a:stretch>
        </p:blipFill>
        <p:spPr>
          <a:xfrm>
            <a:off x="467544" y="2610375"/>
            <a:ext cx="6790694" cy="4054287"/>
          </a:xfrm>
          <a:prstGeom prst="rect">
            <a:avLst/>
          </a:prstGeom>
        </p:spPr>
      </p:pic>
      <p:sp>
        <p:nvSpPr>
          <p:cNvPr id="2" name="Rectangle 1">
            <a:extLst>
              <a:ext uri="{FF2B5EF4-FFF2-40B4-BE49-F238E27FC236}">
                <a16:creationId xmlns:a16="http://schemas.microsoft.com/office/drawing/2014/main" id="{D0A4D536-908A-4C06-B801-A02621816627}"/>
              </a:ext>
            </a:extLst>
          </p:cNvPr>
          <p:cNvSpPr/>
          <p:nvPr/>
        </p:nvSpPr>
        <p:spPr>
          <a:xfrm>
            <a:off x="218443" y="88668"/>
            <a:ext cx="8097973" cy="2600712"/>
          </a:xfrm>
          <a:prstGeom prst="rect">
            <a:avLst/>
          </a:prstGeom>
        </p:spPr>
        <p:txBody>
          <a:bodyPr wrap="square">
            <a:spAutoFit/>
          </a:bodyPr>
          <a:lstStyle/>
          <a:p>
            <a:pPr>
              <a:spcBef>
                <a:spcPts val="600"/>
              </a:spcBef>
            </a:pPr>
            <a:r>
              <a:rPr lang="en-GB" sz="2000" dirty="0">
                <a:solidFill>
                  <a:schemeClr val="tx2"/>
                </a:solidFill>
                <a:latin typeface="+mj-lt"/>
              </a:rPr>
              <a:t>Developing countries continue to account for most of global seaborne trade flows, both in terms of exports (goods loaded) and imports (goods unloaded). </a:t>
            </a:r>
            <a:endParaRPr lang="en-US" sz="2000" i="1" dirty="0">
              <a:solidFill>
                <a:schemeClr val="tx2"/>
              </a:solidFill>
              <a:latin typeface="+mj-lt"/>
            </a:endParaRPr>
          </a:p>
          <a:p>
            <a:pPr marL="538163" lvl="2" indent="-355600">
              <a:spcBef>
                <a:spcPts val="600"/>
              </a:spcBef>
              <a:buFont typeface="Wingdings" panose="05000000000000000000" pitchFamily="2" charset="2"/>
              <a:buChar char="Ø"/>
            </a:pPr>
            <a:r>
              <a:rPr lang="en-US" sz="1800" i="1" dirty="0">
                <a:latin typeface="+mn-lt"/>
              </a:rPr>
              <a:t>Developing countries shipped 60% of world merchandise trade by sea in 2017 and unloaded 63% </a:t>
            </a:r>
          </a:p>
          <a:p>
            <a:pPr marL="538163" lvl="2" indent="-355600">
              <a:spcBef>
                <a:spcPts val="600"/>
              </a:spcBef>
              <a:buFont typeface="Wingdings" panose="05000000000000000000" pitchFamily="2" charset="2"/>
              <a:buChar char="Ø"/>
            </a:pPr>
            <a:r>
              <a:rPr lang="en-US" sz="1800" i="1" dirty="0">
                <a:latin typeface="+mn-lt"/>
              </a:rPr>
              <a:t>Major influence is Asia, with 42% of world maritime trade in 2017 originating in Asia and 61% being destined to the region</a:t>
            </a:r>
          </a:p>
          <a:p>
            <a:pPr marL="285750" indent="-285750">
              <a:spcBef>
                <a:spcPts val="600"/>
              </a:spcBef>
              <a:buFont typeface="Wingdings" panose="05000000000000000000" pitchFamily="2" charset="2"/>
              <a:buChar char="ü"/>
            </a:pPr>
            <a:endParaRPr lang="en-US" i="1" dirty="0">
              <a:latin typeface="+mn-lt"/>
            </a:endParaRPr>
          </a:p>
        </p:txBody>
      </p:sp>
      <p:sp>
        <p:nvSpPr>
          <p:cNvPr id="3" name="Slide Number Placeholder 2">
            <a:extLst>
              <a:ext uri="{FF2B5EF4-FFF2-40B4-BE49-F238E27FC236}">
                <a16:creationId xmlns:a16="http://schemas.microsoft.com/office/drawing/2014/main" id="{DCEA26B6-D1B5-421A-AE6E-DA7DD08D21A8}"/>
              </a:ext>
            </a:extLst>
          </p:cNvPr>
          <p:cNvSpPr>
            <a:spLocks noGrp="1"/>
          </p:cNvSpPr>
          <p:nvPr>
            <p:ph type="sldNum" sz="quarter" idx="12"/>
          </p:nvPr>
        </p:nvSpPr>
        <p:spPr>
          <a:xfrm>
            <a:off x="8690049" y="6525343"/>
            <a:ext cx="453951" cy="330533"/>
          </a:xfrm>
        </p:spPr>
        <p:txBody>
          <a:bodyPr/>
          <a:lstStyle/>
          <a:p>
            <a:pPr>
              <a:defRPr/>
            </a:pPr>
            <a:fld id="{FB3F1B08-CDE2-4ACB-96C0-D53EEF582067}" type="slidenum">
              <a:rPr lang="es-GT" smtClean="0"/>
              <a:pPr>
                <a:defRPr/>
              </a:pPr>
              <a:t>6</a:t>
            </a:fld>
            <a:endParaRPr lang="es-GT"/>
          </a:p>
        </p:txBody>
      </p:sp>
    </p:spTree>
    <p:extLst>
      <p:ext uri="{BB962C8B-B14F-4D97-AF65-F5344CB8AC3E}">
        <p14:creationId xmlns:p14="http://schemas.microsoft.com/office/powerpoint/2010/main" val="3982676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88A79-CF6E-4095-9B0B-5AAF16F05E13}"/>
              </a:ext>
            </a:extLst>
          </p:cNvPr>
          <p:cNvSpPr>
            <a:spLocks noGrp="1"/>
          </p:cNvSpPr>
          <p:nvPr>
            <p:ph type="title"/>
          </p:nvPr>
        </p:nvSpPr>
        <p:spPr>
          <a:xfrm>
            <a:off x="18250" y="154692"/>
            <a:ext cx="9144000" cy="788740"/>
          </a:xfrm>
        </p:spPr>
        <p:txBody>
          <a:bodyPr/>
          <a:lstStyle/>
          <a:p>
            <a:pPr marL="623888" indent="-623888" algn="l"/>
            <a:r>
              <a:rPr lang="en-US" sz="2800" dirty="0">
                <a:effectLst/>
              </a:rPr>
              <a:t>2)	Excessive new capacity:  </a:t>
            </a:r>
            <a:r>
              <a:rPr lang="en-US" sz="2400" dirty="0">
                <a:solidFill>
                  <a:schemeClr val="tx1"/>
                </a:solidFill>
                <a:effectLst/>
              </a:rPr>
              <a:t>oversupply capacity affects market fundamentals balance</a:t>
            </a:r>
            <a:endParaRPr lang="en-CH" sz="2400" dirty="0">
              <a:solidFill>
                <a:schemeClr val="tx1"/>
              </a:solidFill>
              <a:effectLst/>
            </a:endParaRPr>
          </a:p>
        </p:txBody>
      </p:sp>
      <p:sp>
        <p:nvSpPr>
          <p:cNvPr id="3" name="Content Placeholder 2">
            <a:extLst>
              <a:ext uri="{FF2B5EF4-FFF2-40B4-BE49-F238E27FC236}">
                <a16:creationId xmlns:a16="http://schemas.microsoft.com/office/drawing/2014/main" id="{AC39E32F-BFC3-4C8E-ACCF-AE246D8A5EDF}"/>
              </a:ext>
            </a:extLst>
          </p:cNvPr>
          <p:cNvSpPr>
            <a:spLocks noGrp="1"/>
          </p:cNvSpPr>
          <p:nvPr>
            <p:ph idx="1"/>
          </p:nvPr>
        </p:nvSpPr>
        <p:spPr>
          <a:xfrm>
            <a:off x="18250" y="1124743"/>
            <a:ext cx="4337725" cy="5400599"/>
          </a:xfrm>
        </p:spPr>
        <p:txBody>
          <a:bodyPr/>
          <a:lstStyle/>
          <a:p>
            <a:pPr algn="just">
              <a:spcAft>
                <a:spcPts val="0"/>
              </a:spcAft>
            </a:pPr>
            <a:endParaRPr lang="en-US" sz="2000" dirty="0">
              <a:effectLst/>
              <a:ea typeface="Times New Roman" panose="02020603050405020304" pitchFamily="18" charset="0"/>
            </a:endParaRPr>
          </a:p>
          <a:p>
            <a:pPr algn="just">
              <a:spcAft>
                <a:spcPts val="0"/>
              </a:spcAft>
            </a:pPr>
            <a:r>
              <a:rPr lang="en-US" sz="2000" dirty="0">
                <a:effectLst/>
                <a:ea typeface="Times New Roman" panose="02020603050405020304" pitchFamily="18" charset="0"/>
              </a:rPr>
              <a:t>From the supply-side perspective, 2017 saw a small improvement with a 3.3% growth rate in world fleet, after five years of decelerating growth.</a:t>
            </a:r>
          </a:p>
          <a:p>
            <a:pPr algn="just">
              <a:spcAft>
                <a:spcPts val="0"/>
              </a:spcAft>
            </a:pPr>
            <a:r>
              <a:rPr lang="en-US" sz="2000" dirty="0">
                <a:effectLst/>
                <a:ea typeface="Times New Roman" panose="02020603050405020304" pitchFamily="18" charset="0"/>
              </a:rPr>
              <a:t>However, overly optimistic carriers competing for market share and more efficient vessels may order excessive new capacity, leading to worsened shipping market conditions. This, in turn, will upset the supply and demand balance and have repercussions on freight-rate levels and volatility, transport costs, as well as earnings.</a:t>
            </a:r>
            <a:endParaRPr lang="en-CH" sz="2000" dirty="0">
              <a:effectLst/>
              <a:ea typeface="Times New Roman" panose="02020603050405020304" pitchFamily="18" charset="0"/>
            </a:endParaRPr>
          </a:p>
          <a:p>
            <a:pPr algn="justLow">
              <a:spcBef>
                <a:spcPts val="0"/>
              </a:spcBef>
            </a:pPr>
            <a:endParaRPr lang="fr-FR" sz="2000" dirty="0"/>
          </a:p>
        </p:txBody>
      </p:sp>
      <p:sp>
        <p:nvSpPr>
          <p:cNvPr id="5" name="Slide Number Placeholder 4">
            <a:extLst>
              <a:ext uri="{FF2B5EF4-FFF2-40B4-BE49-F238E27FC236}">
                <a16:creationId xmlns:a16="http://schemas.microsoft.com/office/drawing/2014/main" id="{036CB664-F612-4987-82CA-1F661CEB9C42}"/>
              </a:ext>
            </a:extLst>
          </p:cNvPr>
          <p:cNvSpPr>
            <a:spLocks noGrp="1"/>
          </p:cNvSpPr>
          <p:nvPr>
            <p:ph type="sldNum" sz="quarter" idx="12"/>
          </p:nvPr>
        </p:nvSpPr>
        <p:spPr/>
        <p:txBody>
          <a:bodyPr/>
          <a:lstStyle/>
          <a:p>
            <a:pPr>
              <a:defRPr/>
            </a:pPr>
            <a:fld id="{0E15C142-C19A-4F5A-B0A9-D6B9966FB19A}" type="slidenum">
              <a:rPr lang="es-GT" smtClean="0"/>
              <a:pPr>
                <a:defRPr/>
              </a:pPr>
              <a:t>7</a:t>
            </a:fld>
            <a:endParaRPr lang="es-GT"/>
          </a:p>
        </p:txBody>
      </p:sp>
      <p:pic>
        <p:nvPicPr>
          <p:cNvPr id="8" name="Picture 7">
            <a:extLst>
              <a:ext uri="{FF2B5EF4-FFF2-40B4-BE49-F238E27FC236}">
                <a16:creationId xmlns:a16="http://schemas.microsoft.com/office/drawing/2014/main" id="{1D5E451C-1990-4D7D-9143-BD066A772141}"/>
              </a:ext>
            </a:extLst>
          </p:cNvPr>
          <p:cNvPicPr>
            <a:picLocks noChangeAspect="1"/>
          </p:cNvPicPr>
          <p:nvPr/>
        </p:nvPicPr>
        <p:blipFill>
          <a:blip r:embed="rId3"/>
          <a:stretch>
            <a:fillRect/>
          </a:stretch>
        </p:blipFill>
        <p:spPr>
          <a:xfrm>
            <a:off x="4427983" y="1124744"/>
            <a:ext cx="4628531" cy="4896544"/>
          </a:xfrm>
          <a:prstGeom prst="rect">
            <a:avLst/>
          </a:prstGeom>
        </p:spPr>
      </p:pic>
    </p:spTree>
    <p:extLst>
      <p:ext uri="{BB962C8B-B14F-4D97-AF65-F5344CB8AC3E}">
        <p14:creationId xmlns:p14="http://schemas.microsoft.com/office/powerpoint/2010/main" val="318538770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88A79-CF6E-4095-9B0B-5AAF16F05E13}"/>
              </a:ext>
            </a:extLst>
          </p:cNvPr>
          <p:cNvSpPr>
            <a:spLocks noGrp="1"/>
          </p:cNvSpPr>
          <p:nvPr>
            <p:ph type="title"/>
          </p:nvPr>
        </p:nvSpPr>
        <p:spPr>
          <a:xfrm>
            <a:off x="0" y="0"/>
            <a:ext cx="5004048" cy="1368152"/>
          </a:xfrm>
        </p:spPr>
        <p:txBody>
          <a:bodyPr/>
          <a:lstStyle/>
          <a:p>
            <a:pPr marL="623888" indent="-623888" algn="l"/>
            <a:r>
              <a:rPr lang="en-US" sz="2800" dirty="0">
                <a:effectLst/>
              </a:rPr>
              <a:t>3)	Consolidation in container shipping: </a:t>
            </a:r>
            <a:r>
              <a:rPr lang="en-US" sz="2400" dirty="0">
                <a:solidFill>
                  <a:schemeClr val="tx1"/>
                </a:solidFill>
                <a:effectLst/>
              </a:rPr>
              <a:t>concerns remain</a:t>
            </a:r>
            <a:endParaRPr lang="en-CH" sz="2400" dirty="0">
              <a:solidFill>
                <a:schemeClr val="tx1"/>
              </a:solidFill>
              <a:effectLst/>
            </a:endParaRPr>
          </a:p>
        </p:txBody>
      </p:sp>
      <p:sp>
        <p:nvSpPr>
          <p:cNvPr id="3" name="Content Placeholder 2">
            <a:extLst>
              <a:ext uri="{FF2B5EF4-FFF2-40B4-BE49-F238E27FC236}">
                <a16:creationId xmlns:a16="http://schemas.microsoft.com/office/drawing/2014/main" id="{AC39E32F-BFC3-4C8E-ACCF-AE246D8A5EDF}"/>
              </a:ext>
            </a:extLst>
          </p:cNvPr>
          <p:cNvSpPr>
            <a:spLocks noGrp="1"/>
          </p:cNvSpPr>
          <p:nvPr>
            <p:ph idx="1"/>
          </p:nvPr>
        </p:nvSpPr>
        <p:spPr>
          <a:xfrm>
            <a:off x="206069" y="1628800"/>
            <a:ext cx="4562554" cy="4320480"/>
          </a:xfrm>
        </p:spPr>
        <p:txBody>
          <a:bodyPr/>
          <a:lstStyle/>
          <a:p>
            <a:pPr algn="just">
              <a:spcAft>
                <a:spcPts val="0"/>
              </a:spcAft>
            </a:pPr>
            <a:r>
              <a:rPr lang="en-US" sz="2000" dirty="0">
                <a:effectLst/>
                <a:ea typeface="Times New Roman" panose="02020603050405020304" pitchFamily="18" charset="0"/>
              </a:rPr>
              <a:t>Container industry consolidation through mergers and alliances has been on the rise over recent years in response to lower demand levels and oversupplied shipping capacity dominated by mega container vessels. </a:t>
            </a:r>
          </a:p>
          <a:p>
            <a:pPr algn="just">
              <a:spcAft>
                <a:spcPts val="0"/>
              </a:spcAft>
            </a:pPr>
            <a:r>
              <a:rPr lang="en-US" sz="2000" dirty="0">
                <a:effectLst/>
              </a:rPr>
              <a:t>While outright negative impacts on trade and costs have not been reported, there are remaining concerns about the impact of growing market concentration on competition and smaller players.</a:t>
            </a:r>
            <a:endParaRPr lang="en-US" sz="2000" dirty="0">
              <a:effectLst/>
              <a:ea typeface="Times New Roman" panose="02020603050405020304" pitchFamily="18" charset="0"/>
            </a:endParaRPr>
          </a:p>
          <a:p>
            <a:pPr marL="0" indent="0" algn="just">
              <a:spcAft>
                <a:spcPts val="0"/>
              </a:spcAft>
              <a:buNone/>
            </a:pPr>
            <a:endParaRPr lang="en-CH" sz="2000" dirty="0">
              <a:effectLst/>
              <a:ea typeface="Times New Roman" panose="02020603050405020304" pitchFamily="18" charset="0"/>
            </a:endParaRPr>
          </a:p>
        </p:txBody>
      </p:sp>
      <p:pic>
        <p:nvPicPr>
          <p:cNvPr id="5" name="Picture 4">
            <a:extLst>
              <a:ext uri="{FF2B5EF4-FFF2-40B4-BE49-F238E27FC236}">
                <a16:creationId xmlns:a16="http://schemas.microsoft.com/office/drawing/2014/main" id="{118D3584-3E0F-435A-976D-6E514AC588AF}"/>
              </a:ext>
            </a:extLst>
          </p:cNvPr>
          <p:cNvPicPr>
            <a:picLocks noChangeAspect="1"/>
          </p:cNvPicPr>
          <p:nvPr/>
        </p:nvPicPr>
        <p:blipFill>
          <a:blip r:embed="rId3"/>
          <a:stretch>
            <a:fillRect/>
          </a:stretch>
        </p:blipFill>
        <p:spPr>
          <a:xfrm>
            <a:off x="5076056" y="703367"/>
            <a:ext cx="4049051" cy="5544615"/>
          </a:xfrm>
          <a:prstGeom prst="rect">
            <a:avLst/>
          </a:prstGeom>
        </p:spPr>
      </p:pic>
      <p:sp>
        <p:nvSpPr>
          <p:cNvPr id="6" name="Slide Number Placeholder 5">
            <a:extLst>
              <a:ext uri="{FF2B5EF4-FFF2-40B4-BE49-F238E27FC236}">
                <a16:creationId xmlns:a16="http://schemas.microsoft.com/office/drawing/2014/main" id="{7C91E7D4-93E0-4304-9089-5D5B13FA4BB7}"/>
              </a:ext>
            </a:extLst>
          </p:cNvPr>
          <p:cNvSpPr>
            <a:spLocks noGrp="1"/>
          </p:cNvSpPr>
          <p:nvPr>
            <p:ph type="sldNum" sz="quarter" idx="12"/>
          </p:nvPr>
        </p:nvSpPr>
        <p:spPr/>
        <p:txBody>
          <a:bodyPr/>
          <a:lstStyle/>
          <a:p>
            <a:pPr>
              <a:defRPr/>
            </a:pPr>
            <a:fld id="{0E15C142-C19A-4F5A-B0A9-D6B9966FB19A}" type="slidenum">
              <a:rPr lang="es-GT" smtClean="0"/>
              <a:pPr>
                <a:defRPr/>
              </a:pPr>
              <a:t>8</a:t>
            </a:fld>
            <a:endParaRPr lang="es-GT"/>
          </a:p>
        </p:txBody>
      </p:sp>
    </p:spTree>
    <p:extLst>
      <p:ext uri="{BB962C8B-B14F-4D97-AF65-F5344CB8AC3E}">
        <p14:creationId xmlns:p14="http://schemas.microsoft.com/office/powerpoint/2010/main" val="66264751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29E9D4-AFA1-4B80-A984-B583F16DE5D5}"/>
              </a:ext>
            </a:extLst>
          </p:cNvPr>
          <p:cNvSpPr>
            <a:spLocks noGrp="1"/>
          </p:cNvSpPr>
          <p:nvPr>
            <p:ph type="sldNum" sz="quarter" idx="12"/>
          </p:nvPr>
        </p:nvSpPr>
        <p:spPr/>
        <p:txBody>
          <a:bodyPr/>
          <a:lstStyle/>
          <a:p>
            <a:pPr>
              <a:defRPr/>
            </a:pPr>
            <a:fld id="{CF9FEE7F-36CA-461C-A6AC-F44E8EB8BE5D}" type="slidenum">
              <a:rPr lang="es-GT" smtClean="0"/>
              <a:pPr>
                <a:defRPr/>
              </a:pPr>
              <a:t>9</a:t>
            </a:fld>
            <a:endParaRPr lang="es-GT"/>
          </a:p>
        </p:txBody>
      </p:sp>
      <p:sp>
        <p:nvSpPr>
          <p:cNvPr id="5" name="Rectangle 4">
            <a:extLst>
              <a:ext uri="{FF2B5EF4-FFF2-40B4-BE49-F238E27FC236}">
                <a16:creationId xmlns:a16="http://schemas.microsoft.com/office/drawing/2014/main" id="{D2F94470-D11F-4305-85E0-4F7EFD8D1E65}"/>
              </a:ext>
            </a:extLst>
          </p:cNvPr>
          <p:cNvSpPr/>
          <p:nvPr/>
        </p:nvSpPr>
        <p:spPr>
          <a:xfrm>
            <a:off x="179512" y="124556"/>
            <a:ext cx="8964488" cy="523220"/>
          </a:xfrm>
          <a:prstGeom prst="rect">
            <a:avLst/>
          </a:prstGeom>
        </p:spPr>
        <p:txBody>
          <a:bodyPr wrap="square">
            <a:spAutoFit/>
          </a:bodyPr>
          <a:lstStyle/>
          <a:p>
            <a:pPr algn="ctr"/>
            <a:r>
              <a:rPr lang="en-US" sz="2800" dirty="0">
                <a:solidFill>
                  <a:schemeClr val="tx2"/>
                </a:solidFill>
                <a:effectLst>
                  <a:outerShdw blurRad="38100" dist="38100" dir="2700000" algn="tl">
                    <a:srgbClr val="000000">
                      <a:alpha val="43137"/>
                    </a:srgbClr>
                  </a:outerShdw>
                </a:effectLst>
              </a:rPr>
              <a:t>Consolidation persevered in the container market</a:t>
            </a:r>
          </a:p>
        </p:txBody>
      </p:sp>
      <p:pic>
        <p:nvPicPr>
          <p:cNvPr id="13" name="Picture 12">
            <a:extLst>
              <a:ext uri="{FF2B5EF4-FFF2-40B4-BE49-F238E27FC236}">
                <a16:creationId xmlns:a16="http://schemas.microsoft.com/office/drawing/2014/main" id="{0C73C994-6E38-4A89-A8C8-7514FEF84A20}"/>
              </a:ext>
            </a:extLst>
          </p:cNvPr>
          <p:cNvPicPr>
            <a:picLocks noChangeAspect="1"/>
          </p:cNvPicPr>
          <p:nvPr/>
        </p:nvPicPr>
        <p:blipFill>
          <a:blip r:embed="rId2"/>
          <a:stretch>
            <a:fillRect/>
          </a:stretch>
        </p:blipFill>
        <p:spPr>
          <a:xfrm>
            <a:off x="6648" y="908721"/>
            <a:ext cx="4565352" cy="4493724"/>
          </a:xfrm>
          <a:prstGeom prst="rect">
            <a:avLst/>
          </a:prstGeom>
        </p:spPr>
      </p:pic>
      <p:pic>
        <p:nvPicPr>
          <p:cNvPr id="16" name="Picture 15">
            <a:extLst>
              <a:ext uri="{FF2B5EF4-FFF2-40B4-BE49-F238E27FC236}">
                <a16:creationId xmlns:a16="http://schemas.microsoft.com/office/drawing/2014/main" id="{218FC593-A2A2-4463-9F31-14EEBA5284DA}"/>
              </a:ext>
            </a:extLst>
          </p:cNvPr>
          <p:cNvPicPr>
            <a:picLocks noChangeAspect="1"/>
          </p:cNvPicPr>
          <p:nvPr/>
        </p:nvPicPr>
        <p:blipFill>
          <a:blip r:embed="rId3"/>
          <a:stretch>
            <a:fillRect/>
          </a:stretch>
        </p:blipFill>
        <p:spPr>
          <a:xfrm>
            <a:off x="4860032" y="908720"/>
            <a:ext cx="4269880" cy="4493724"/>
          </a:xfrm>
          <a:prstGeom prst="rect">
            <a:avLst/>
          </a:prstGeom>
        </p:spPr>
      </p:pic>
      <p:sp>
        <p:nvSpPr>
          <p:cNvPr id="17" name="Rectangle 16">
            <a:extLst>
              <a:ext uri="{FF2B5EF4-FFF2-40B4-BE49-F238E27FC236}">
                <a16:creationId xmlns:a16="http://schemas.microsoft.com/office/drawing/2014/main" id="{326BA303-B5B5-47FA-9964-A588BC34F2F4}"/>
              </a:ext>
            </a:extLst>
          </p:cNvPr>
          <p:cNvSpPr/>
          <p:nvPr/>
        </p:nvSpPr>
        <p:spPr>
          <a:xfrm>
            <a:off x="251520" y="5584399"/>
            <a:ext cx="8640960" cy="1323439"/>
          </a:xfrm>
          <a:prstGeom prst="rect">
            <a:avLst/>
          </a:prstGeom>
        </p:spPr>
        <p:txBody>
          <a:bodyPr wrap="square">
            <a:spAutoFit/>
          </a:bodyPr>
          <a:lstStyle/>
          <a:p>
            <a:pPr algn="just"/>
            <a:r>
              <a:rPr lang="en-US" sz="2000" dirty="0"/>
              <a:t>In an oversupplied market, consolidation activities are likely to continue in container shipping; there remains the concern that the market structure shifts to a tight oligopoly. Therefore, regular monitoring and assessment of consolidation trends in this industry is an imperative.</a:t>
            </a:r>
            <a:endParaRPr lang="en-CH" sz="2000" dirty="0"/>
          </a:p>
        </p:txBody>
      </p:sp>
    </p:spTree>
    <p:extLst>
      <p:ext uri="{BB962C8B-B14F-4D97-AF65-F5344CB8AC3E}">
        <p14:creationId xmlns:p14="http://schemas.microsoft.com/office/powerpoint/2010/main" val="827697045"/>
      </p:ext>
    </p:extLst>
  </p:cSld>
  <p:clrMapOvr>
    <a:masterClrMapping/>
  </p:clrMapOvr>
</p:sld>
</file>

<file path=ppt/theme/theme1.xml><?xml version="1.0" encoding="utf-8"?>
<a:theme xmlns:a="http://schemas.openxmlformats.org/drawingml/2006/main" name="Boussole">
  <a:themeElements>
    <a:clrScheme name="Boussole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Boussole">
      <a:majorFont>
        <a:latin typeface="Tahoma"/>
        <a:ea typeface=""/>
        <a:cs typeface="Arial"/>
      </a:majorFont>
      <a:minorFont>
        <a:latin typeface="Tahom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ussole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Boussole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Boussole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Boussole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Boussole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Boussole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Boussole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Boussole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Boussole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5075</TotalTime>
  <Words>1767</Words>
  <Application>Microsoft Office PowerPoint</Application>
  <PresentationFormat>On-screen Show (4:3)</PresentationFormat>
  <Paragraphs>122</Paragraphs>
  <Slides>20</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Tahoma</vt:lpstr>
      <vt:lpstr>Times New Roman</vt:lpstr>
      <vt:lpstr>Wingdings</vt:lpstr>
      <vt:lpstr>Boussole</vt:lpstr>
      <vt:lpstr>RMT 2018</vt:lpstr>
      <vt:lpstr>UNCTAD’s oldest Flag-Ship</vt:lpstr>
      <vt:lpstr>Outline</vt:lpstr>
      <vt:lpstr>1) Protectionism: demand-side uncertainty arising namely from wide ranging geopolitical, economic, and trade policy risks</vt:lpstr>
      <vt:lpstr>Trade War?</vt:lpstr>
      <vt:lpstr>PowerPoint Presentation</vt:lpstr>
      <vt:lpstr>2) Excessive new capacity:  oversupply capacity affects market fundamentals balance</vt:lpstr>
      <vt:lpstr>3) Consolidation in container shipping: concerns remain</vt:lpstr>
      <vt:lpstr>PowerPoint Presentation</vt:lpstr>
      <vt:lpstr>PowerPoint Presentation</vt:lpstr>
      <vt:lpstr>4) The relationship between ports and container shipping lines: new dynamics    </vt:lpstr>
      <vt:lpstr>PowerPoint Presentation</vt:lpstr>
      <vt:lpstr>5) Digitalization, e-commerce and the implementation of the Belt and Road Initiative : game changing trends</vt:lpstr>
      <vt:lpstr>PowerPoint Presentation</vt:lpstr>
      <vt:lpstr>6) Scale </vt:lpstr>
      <vt:lpstr>PowerPoint Presentation</vt:lpstr>
      <vt:lpstr>7) Climate change  </vt:lpstr>
      <vt:lpstr>PowerPoint Presentation</vt:lpstr>
      <vt:lpstr>Thank you</vt:lpstr>
      <vt:lpstr>The RMT package</vt:lpstr>
    </vt:vector>
  </TitlesOfParts>
  <Company>UNCTAD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building to scrapping: Shipping through the economic crisis</dc:title>
  <dc:creator>Jan Hoffmann</dc:creator>
  <cp:lastModifiedBy>Frida Youssef</cp:lastModifiedBy>
  <cp:revision>1055</cp:revision>
  <cp:lastPrinted>2018-10-11T15:09:44Z</cp:lastPrinted>
  <dcterms:created xsi:type="dcterms:W3CDTF">2010-07-04T09:31:33Z</dcterms:created>
  <dcterms:modified xsi:type="dcterms:W3CDTF">2018-10-15T09:31:18Z</dcterms:modified>
</cp:coreProperties>
</file>