
<file path=[Content_Types].xml><?xml version="1.0" encoding="utf-8"?>
<Types xmlns="http://schemas.openxmlformats.org/package/2006/content-types">
  <Default Extension="png" ContentType="image/png"/>
  <Default Extension="bin" ContentType="image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7"/>
  </p:notesMasterIdLst>
  <p:sldIdLst>
    <p:sldId id="588" r:id="rId5"/>
    <p:sldId id="434" r:id="rId6"/>
    <p:sldId id="256" r:id="rId7"/>
    <p:sldId id="584" r:id="rId8"/>
    <p:sldId id="577" r:id="rId9"/>
    <p:sldId id="427" r:id="rId10"/>
    <p:sldId id="582" r:id="rId11"/>
    <p:sldId id="428" r:id="rId12"/>
    <p:sldId id="583" r:id="rId13"/>
    <p:sldId id="578" r:id="rId14"/>
    <p:sldId id="257" r:id="rId15"/>
    <p:sldId id="585" r:id="rId16"/>
    <p:sldId id="431" r:id="rId17"/>
    <p:sldId id="574" r:id="rId18"/>
    <p:sldId id="590" r:id="rId19"/>
    <p:sldId id="576" r:id="rId20"/>
    <p:sldId id="346" r:id="rId21"/>
    <p:sldId id="392" r:id="rId22"/>
    <p:sldId id="415" r:id="rId23"/>
    <p:sldId id="284" r:id="rId24"/>
    <p:sldId id="347" r:id="rId25"/>
    <p:sldId id="417" r:id="rId26"/>
    <p:sldId id="264" r:id="rId27"/>
    <p:sldId id="350" r:id="rId28"/>
    <p:sldId id="276" r:id="rId29"/>
    <p:sldId id="397" r:id="rId30"/>
    <p:sldId id="279" r:id="rId31"/>
    <p:sldId id="352" r:id="rId32"/>
    <p:sldId id="281" r:id="rId33"/>
    <p:sldId id="424" r:id="rId34"/>
    <p:sldId id="413" r:id="rId35"/>
    <p:sldId id="411" r:id="rId36"/>
    <p:sldId id="361" r:id="rId37"/>
    <p:sldId id="416" r:id="rId38"/>
    <p:sldId id="362" r:id="rId39"/>
    <p:sldId id="286" r:id="rId40"/>
    <p:sldId id="267" r:id="rId41"/>
    <p:sldId id="419" r:id="rId42"/>
    <p:sldId id="410" r:id="rId43"/>
    <p:sldId id="409" r:id="rId44"/>
    <p:sldId id="300" r:id="rId45"/>
    <p:sldId id="421" r:id="rId46"/>
    <p:sldId id="589" r:id="rId47"/>
    <p:sldId id="333" r:id="rId48"/>
    <p:sldId id="335" r:id="rId49"/>
    <p:sldId id="295" r:id="rId50"/>
    <p:sldId id="337" r:id="rId51"/>
    <p:sldId id="587" r:id="rId52"/>
    <p:sldId id="450" r:id="rId53"/>
    <p:sldId id="451" r:id="rId54"/>
    <p:sldId id="436" r:id="rId55"/>
    <p:sldId id="384" r:id="rId5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antzazu Sanchez" initials="AS" lastIdx="2" clrIdx="0">
    <p:extLst/>
  </p:cmAuthor>
  <p:cmAuthor id="2" name="Pamela Ugaz" initials="PU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6" autoAdjust="0"/>
    <p:restoredTop sz="56532" autoAdjust="0"/>
  </p:normalViewPr>
  <p:slideViewPr>
    <p:cSldViewPr snapToGrid="0" snapToObjects="1">
      <p:cViewPr varScale="1">
        <p:scale>
          <a:sx n="62" d="100"/>
          <a:sy n="62" d="100"/>
        </p:scale>
        <p:origin x="2862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441441-CC19-BE40-830E-04E405E08519}" type="doc">
      <dgm:prSet loTypeId="urn:microsoft.com/office/officeart/2005/8/layout/radial6" loCatId="" qsTypeId="urn:microsoft.com/office/officeart/2005/8/quickstyle/simple4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DDBCF1A2-07E8-0E4C-8D9B-DF22B772DDD7}">
      <dgm:prSet phldrT="[Texte]" custT="1"/>
      <dgm:spPr/>
      <dgm:t>
        <a:bodyPr/>
        <a:lstStyle/>
        <a:p>
          <a:r>
            <a:rPr lang="en-US" sz="2000" dirty="0"/>
            <a:t>TFA</a:t>
          </a:r>
        </a:p>
      </dgm:t>
    </dgm:pt>
    <dgm:pt modelId="{2D701FA2-4969-E14C-886F-7E6516E49C4D}" type="parTrans" cxnId="{31BA8064-3F72-7B44-8F36-B4B3DE8D9441}">
      <dgm:prSet/>
      <dgm:spPr/>
      <dgm:t>
        <a:bodyPr/>
        <a:lstStyle/>
        <a:p>
          <a:endParaRPr lang="en-US" sz="2000"/>
        </a:p>
      </dgm:t>
    </dgm:pt>
    <dgm:pt modelId="{4BF33C0E-8FF6-CF49-974E-AEC8601E7FDD}" type="sibTrans" cxnId="{31BA8064-3F72-7B44-8F36-B4B3DE8D9441}">
      <dgm:prSet/>
      <dgm:spPr/>
      <dgm:t>
        <a:bodyPr/>
        <a:lstStyle/>
        <a:p>
          <a:endParaRPr lang="en-US" sz="2000"/>
        </a:p>
      </dgm:t>
    </dgm:pt>
    <dgm:pt modelId="{EC88E5D5-5588-1C4B-973D-66F7C4A98E34}">
      <dgm:prSet phldrT="[Texte]" custT="1"/>
      <dgm:spPr/>
      <dgm:t>
        <a:bodyPr/>
        <a:lstStyle/>
        <a:p>
          <a:r>
            <a:rPr lang="en-US" sz="1400" b="1" dirty="0">
              <a:latin typeface="Helvetica" panose="020B0604020202020204" pitchFamily="34" charset="0"/>
              <a:cs typeface="Helvetica" panose="020B0604020202020204" pitchFamily="34" charset="0"/>
            </a:rPr>
            <a:t>Section I – Substantive Provisions</a:t>
          </a:r>
        </a:p>
      </dgm:t>
    </dgm:pt>
    <dgm:pt modelId="{78002153-D992-784E-8FBB-8BE791FA90C2}" type="parTrans" cxnId="{C2CD0A82-1CB8-4447-ABBF-A7A741EE2AA1}">
      <dgm:prSet/>
      <dgm:spPr/>
      <dgm:t>
        <a:bodyPr/>
        <a:lstStyle/>
        <a:p>
          <a:endParaRPr lang="en-US" sz="2000"/>
        </a:p>
      </dgm:t>
    </dgm:pt>
    <dgm:pt modelId="{D761165B-FD6F-6345-9715-2ACF1B75F389}" type="sibTrans" cxnId="{C2CD0A82-1CB8-4447-ABBF-A7A741EE2AA1}">
      <dgm:prSet/>
      <dgm:spPr/>
      <dgm:t>
        <a:bodyPr/>
        <a:lstStyle/>
        <a:p>
          <a:endParaRPr lang="en-US" sz="2000"/>
        </a:p>
      </dgm:t>
    </dgm:pt>
    <dgm:pt modelId="{570F2331-11BD-6446-A55A-4D57502CD76A}">
      <dgm:prSet phldrT="[Texte]" custT="1"/>
      <dgm:spPr/>
      <dgm:t>
        <a:bodyPr/>
        <a:lstStyle/>
        <a:p>
          <a:r>
            <a:rPr lang="en-US" sz="1400" b="1" dirty="0">
              <a:latin typeface="Helvetica" panose="020B0604020202020204" pitchFamily="34" charset="0"/>
              <a:cs typeface="Helvetica" panose="020B0604020202020204" pitchFamily="34" charset="0"/>
            </a:rPr>
            <a:t>Section III – Institutional arrangements and final provisions</a:t>
          </a:r>
        </a:p>
      </dgm:t>
    </dgm:pt>
    <dgm:pt modelId="{24D53F18-5A69-FE4E-8C49-141996514B76}" type="parTrans" cxnId="{F2AEC79E-7CD8-2F4F-B1F5-BA82FB04646B}">
      <dgm:prSet/>
      <dgm:spPr/>
      <dgm:t>
        <a:bodyPr/>
        <a:lstStyle/>
        <a:p>
          <a:endParaRPr lang="en-US" sz="2000"/>
        </a:p>
      </dgm:t>
    </dgm:pt>
    <dgm:pt modelId="{A0FE671A-A0A0-9245-81AA-DC8E3B1EEEB1}" type="sibTrans" cxnId="{F2AEC79E-7CD8-2F4F-B1F5-BA82FB04646B}">
      <dgm:prSet/>
      <dgm:spPr/>
      <dgm:t>
        <a:bodyPr/>
        <a:lstStyle/>
        <a:p>
          <a:endParaRPr lang="en-US" sz="2000"/>
        </a:p>
      </dgm:t>
    </dgm:pt>
    <dgm:pt modelId="{25A111CA-0B5B-5842-9C76-55C799941F0A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>
              <a:latin typeface="Helvetica" panose="020B0604020202020204" pitchFamily="34" charset="0"/>
              <a:cs typeface="Helvetica" panose="020B0604020202020204" pitchFamily="34" charset="0"/>
            </a:rPr>
            <a:t>Section II – Special and Differential Treatment</a:t>
          </a:r>
        </a:p>
      </dgm:t>
    </dgm:pt>
    <dgm:pt modelId="{448178D0-59A1-AC45-A858-DDB95E298F95}" type="sibTrans" cxnId="{DD095A52-CE6B-1445-86C2-110A52558C80}">
      <dgm:prSet/>
      <dgm:spPr/>
      <dgm:t>
        <a:bodyPr/>
        <a:lstStyle/>
        <a:p>
          <a:endParaRPr lang="en-US" sz="2000"/>
        </a:p>
      </dgm:t>
    </dgm:pt>
    <dgm:pt modelId="{F343F8A7-63BF-364F-968B-92C41A084E6D}" type="parTrans" cxnId="{DD095A52-CE6B-1445-86C2-110A52558C80}">
      <dgm:prSet/>
      <dgm:spPr/>
      <dgm:t>
        <a:bodyPr/>
        <a:lstStyle/>
        <a:p>
          <a:endParaRPr lang="en-US" sz="2000"/>
        </a:p>
      </dgm:t>
    </dgm:pt>
    <dgm:pt modelId="{ED25F630-E8A7-4846-A8E2-544A744E38DC}" type="pres">
      <dgm:prSet presAssocID="{0A441441-CC19-BE40-830E-04E405E0851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6AC5457-41DC-1C43-9D75-69B6AAB4DDA6}" type="pres">
      <dgm:prSet presAssocID="{DDBCF1A2-07E8-0E4C-8D9B-DF22B772DDD7}" presName="centerShape" presStyleLbl="node0" presStyleIdx="0" presStyleCnt="1" custLinFactNeighborX="-7" custLinFactNeighborY="-11572"/>
      <dgm:spPr/>
    </dgm:pt>
    <dgm:pt modelId="{46D1BE18-C84D-7349-9E79-665B8E2E951F}" type="pres">
      <dgm:prSet presAssocID="{EC88E5D5-5588-1C4B-973D-66F7C4A98E34}" presName="node" presStyleLbl="node1" presStyleIdx="0" presStyleCnt="3" custScaleX="144316" custScaleY="144467" custRadScaleRad="99460" custRadScaleInc="-151979">
        <dgm:presLayoutVars>
          <dgm:bulletEnabled val="1"/>
        </dgm:presLayoutVars>
      </dgm:prSet>
      <dgm:spPr/>
    </dgm:pt>
    <dgm:pt modelId="{3FC7B41A-35F9-0C49-91FD-C5D8594BD9CA}" type="pres">
      <dgm:prSet presAssocID="{EC88E5D5-5588-1C4B-973D-66F7C4A98E34}" presName="dummy" presStyleCnt="0"/>
      <dgm:spPr/>
    </dgm:pt>
    <dgm:pt modelId="{7886E446-2A33-F149-B3C5-EB7247D24C4D}" type="pres">
      <dgm:prSet presAssocID="{D761165B-FD6F-6345-9715-2ACF1B75F389}" presName="sibTrans" presStyleLbl="sibTrans2D1" presStyleIdx="0" presStyleCnt="3"/>
      <dgm:spPr/>
    </dgm:pt>
    <dgm:pt modelId="{4F24E161-425C-2F4F-B789-5D7701AAB31E}" type="pres">
      <dgm:prSet presAssocID="{25A111CA-0B5B-5842-9C76-55C799941F0A}" presName="node" presStyleLbl="node1" presStyleIdx="1" presStyleCnt="3" custScaleX="144316" custScaleY="144467" custRadScaleRad="94848" custRadScaleInc="-138283">
        <dgm:presLayoutVars>
          <dgm:bulletEnabled val="1"/>
        </dgm:presLayoutVars>
      </dgm:prSet>
      <dgm:spPr/>
    </dgm:pt>
    <dgm:pt modelId="{22E8F161-710B-C34F-A426-B0D9EABD853C}" type="pres">
      <dgm:prSet presAssocID="{25A111CA-0B5B-5842-9C76-55C799941F0A}" presName="dummy" presStyleCnt="0"/>
      <dgm:spPr/>
    </dgm:pt>
    <dgm:pt modelId="{C501F84A-62BE-4B42-96A9-A61BC260C756}" type="pres">
      <dgm:prSet presAssocID="{448178D0-59A1-AC45-A858-DDB95E298F95}" presName="sibTrans" presStyleLbl="sibTrans2D1" presStyleIdx="1" presStyleCnt="3"/>
      <dgm:spPr/>
    </dgm:pt>
    <dgm:pt modelId="{CCAACF56-BCF2-CC45-881F-57906F5E24C5}" type="pres">
      <dgm:prSet presAssocID="{570F2331-11BD-6446-A55A-4D57502CD76A}" presName="node" presStyleLbl="node1" presStyleIdx="2" presStyleCnt="3" custScaleX="144316" custScaleY="144467" custRadScaleRad="96999" custRadScaleInc="-105164">
        <dgm:presLayoutVars>
          <dgm:bulletEnabled val="1"/>
        </dgm:presLayoutVars>
      </dgm:prSet>
      <dgm:spPr/>
    </dgm:pt>
    <dgm:pt modelId="{37AC8699-E204-DD45-8545-3BF2F645EFFF}" type="pres">
      <dgm:prSet presAssocID="{570F2331-11BD-6446-A55A-4D57502CD76A}" presName="dummy" presStyleCnt="0"/>
      <dgm:spPr/>
    </dgm:pt>
    <dgm:pt modelId="{7567DFDC-D3FA-7B48-8591-80A819EC77EE}" type="pres">
      <dgm:prSet presAssocID="{A0FE671A-A0A0-9245-81AA-DC8E3B1EEEB1}" presName="sibTrans" presStyleLbl="sibTrans2D1" presStyleIdx="2" presStyleCnt="3"/>
      <dgm:spPr/>
    </dgm:pt>
  </dgm:ptLst>
  <dgm:cxnLst>
    <dgm:cxn modelId="{8FED722C-5EA3-41A2-B692-65D860D740D7}" type="presOf" srcId="{0A441441-CC19-BE40-830E-04E405E08519}" destId="{ED25F630-E8A7-4846-A8E2-544A744E38DC}" srcOrd="0" destOrd="0" presId="urn:microsoft.com/office/officeart/2005/8/layout/radial6"/>
    <dgm:cxn modelId="{F1523E5D-6360-4588-9128-EBEACA3B3122}" type="presOf" srcId="{25A111CA-0B5B-5842-9C76-55C799941F0A}" destId="{4F24E161-425C-2F4F-B789-5D7701AAB31E}" srcOrd="0" destOrd="0" presId="urn:microsoft.com/office/officeart/2005/8/layout/radial6"/>
    <dgm:cxn modelId="{538EA35E-48E0-4DB2-8DF7-B4D490DFA3AD}" type="presOf" srcId="{D761165B-FD6F-6345-9715-2ACF1B75F389}" destId="{7886E446-2A33-F149-B3C5-EB7247D24C4D}" srcOrd="0" destOrd="0" presId="urn:microsoft.com/office/officeart/2005/8/layout/radial6"/>
    <dgm:cxn modelId="{31BA8064-3F72-7B44-8F36-B4B3DE8D9441}" srcId="{0A441441-CC19-BE40-830E-04E405E08519}" destId="{DDBCF1A2-07E8-0E4C-8D9B-DF22B772DDD7}" srcOrd="0" destOrd="0" parTransId="{2D701FA2-4969-E14C-886F-7E6516E49C4D}" sibTransId="{4BF33C0E-8FF6-CF49-974E-AEC8601E7FDD}"/>
    <dgm:cxn modelId="{DD095A52-CE6B-1445-86C2-110A52558C80}" srcId="{DDBCF1A2-07E8-0E4C-8D9B-DF22B772DDD7}" destId="{25A111CA-0B5B-5842-9C76-55C799941F0A}" srcOrd="1" destOrd="0" parTransId="{F343F8A7-63BF-364F-968B-92C41A084E6D}" sibTransId="{448178D0-59A1-AC45-A858-DDB95E298F95}"/>
    <dgm:cxn modelId="{C2CD0A82-1CB8-4447-ABBF-A7A741EE2AA1}" srcId="{DDBCF1A2-07E8-0E4C-8D9B-DF22B772DDD7}" destId="{EC88E5D5-5588-1C4B-973D-66F7C4A98E34}" srcOrd="0" destOrd="0" parTransId="{78002153-D992-784E-8FBB-8BE791FA90C2}" sibTransId="{D761165B-FD6F-6345-9715-2ACF1B75F389}"/>
    <dgm:cxn modelId="{F2AEC79E-7CD8-2F4F-B1F5-BA82FB04646B}" srcId="{DDBCF1A2-07E8-0E4C-8D9B-DF22B772DDD7}" destId="{570F2331-11BD-6446-A55A-4D57502CD76A}" srcOrd="2" destOrd="0" parTransId="{24D53F18-5A69-FE4E-8C49-141996514B76}" sibTransId="{A0FE671A-A0A0-9245-81AA-DC8E3B1EEEB1}"/>
    <dgm:cxn modelId="{8DA2F8C4-2382-4410-9811-889BDCE30CB3}" type="presOf" srcId="{A0FE671A-A0A0-9245-81AA-DC8E3B1EEEB1}" destId="{7567DFDC-D3FA-7B48-8591-80A819EC77EE}" srcOrd="0" destOrd="0" presId="urn:microsoft.com/office/officeart/2005/8/layout/radial6"/>
    <dgm:cxn modelId="{12F0B6DC-CDEE-497F-830C-130CADF0CF92}" type="presOf" srcId="{448178D0-59A1-AC45-A858-DDB95E298F95}" destId="{C501F84A-62BE-4B42-96A9-A61BC260C756}" srcOrd="0" destOrd="0" presId="urn:microsoft.com/office/officeart/2005/8/layout/radial6"/>
    <dgm:cxn modelId="{BC09F1DD-7441-4A39-9707-33578D3F71A1}" type="presOf" srcId="{570F2331-11BD-6446-A55A-4D57502CD76A}" destId="{CCAACF56-BCF2-CC45-881F-57906F5E24C5}" srcOrd="0" destOrd="0" presId="urn:microsoft.com/office/officeart/2005/8/layout/radial6"/>
    <dgm:cxn modelId="{C50597E6-E9A8-49FF-8187-BEC2D1AA28CB}" type="presOf" srcId="{EC88E5D5-5588-1C4B-973D-66F7C4A98E34}" destId="{46D1BE18-C84D-7349-9E79-665B8E2E951F}" srcOrd="0" destOrd="0" presId="urn:microsoft.com/office/officeart/2005/8/layout/radial6"/>
    <dgm:cxn modelId="{2B666EED-C75A-45DF-9EBC-12F9D21AE909}" type="presOf" srcId="{DDBCF1A2-07E8-0E4C-8D9B-DF22B772DDD7}" destId="{F6AC5457-41DC-1C43-9D75-69B6AAB4DDA6}" srcOrd="0" destOrd="0" presId="urn:microsoft.com/office/officeart/2005/8/layout/radial6"/>
    <dgm:cxn modelId="{E8E7C8CD-F30E-40D0-83B7-6880907793AC}" type="presParOf" srcId="{ED25F630-E8A7-4846-A8E2-544A744E38DC}" destId="{F6AC5457-41DC-1C43-9D75-69B6AAB4DDA6}" srcOrd="0" destOrd="0" presId="urn:microsoft.com/office/officeart/2005/8/layout/radial6"/>
    <dgm:cxn modelId="{6C0F3AF3-A27E-468F-AABD-520FE7971824}" type="presParOf" srcId="{ED25F630-E8A7-4846-A8E2-544A744E38DC}" destId="{46D1BE18-C84D-7349-9E79-665B8E2E951F}" srcOrd="1" destOrd="0" presId="urn:microsoft.com/office/officeart/2005/8/layout/radial6"/>
    <dgm:cxn modelId="{4EBE4C9A-B854-44B3-90E0-B1B16EBD20C7}" type="presParOf" srcId="{ED25F630-E8A7-4846-A8E2-544A744E38DC}" destId="{3FC7B41A-35F9-0C49-91FD-C5D8594BD9CA}" srcOrd="2" destOrd="0" presId="urn:microsoft.com/office/officeart/2005/8/layout/radial6"/>
    <dgm:cxn modelId="{482E8240-92DA-486F-81CD-E4DB7C360DBB}" type="presParOf" srcId="{ED25F630-E8A7-4846-A8E2-544A744E38DC}" destId="{7886E446-2A33-F149-B3C5-EB7247D24C4D}" srcOrd="3" destOrd="0" presId="urn:microsoft.com/office/officeart/2005/8/layout/radial6"/>
    <dgm:cxn modelId="{FAC035AD-EC6F-42D8-999A-6ED5BE77E1AB}" type="presParOf" srcId="{ED25F630-E8A7-4846-A8E2-544A744E38DC}" destId="{4F24E161-425C-2F4F-B789-5D7701AAB31E}" srcOrd="4" destOrd="0" presId="urn:microsoft.com/office/officeart/2005/8/layout/radial6"/>
    <dgm:cxn modelId="{393831E7-8221-4FAB-A54D-4D46DE4F0455}" type="presParOf" srcId="{ED25F630-E8A7-4846-A8E2-544A744E38DC}" destId="{22E8F161-710B-C34F-A426-B0D9EABD853C}" srcOrd="5" destOrd="0" presId="urn:microsoft.com/office/officeart/2005/8/layout/radial6"/>
    <dgm:cxn modelId="{7CE1186D-B2DE-4BC5-AB0C-8B7DDF1DC8E1}" type="presParOf" srcId="{ED25F630-E8A7-4846-A8E2-544A744E38DC}" destId="{C501F84A-62BE-4B42-96A9-A61BC260C756}" srcOrd="6" destOrd="0" presId="urn:microsoft.com/office/officeart/2005/8/layout/radial6"/>
    <dgm:cxn modelId="{6D54872C-1077-4267-A321-121956CEECA9}" type="presParOf" srcId="{ED25F630-E8A7-4846-A8E2-544A744E38DC}" destId="{CCAACF56-BCF2-CC45-881F-57906F5E24C5}" srcOrd="7" destOrd="0" presId="urn:microsoft.com/office/officeart/2005/8/layout/radial6"/>
    <dgm:cxn modelId="{BA705195-EBFD-4AE4-8DF1-21BF4FE8071E}" type="presParOf" srcId="{ED25F630-E8A7-4846-A8E2-544A744E38DC}" destId="{37AC8699-E204-DD45-8545-3BF2F645EFFF}" srcOrd="8" destOrd="0" presId="urn:microsoft.com/office/officeart/2005/8/layout/radial6"/>
    <dgm:cxn modelId="{4445F3EC-2CB6-43D4-9EAB-24FE37439C5E}" type="presParOf" srcId="{ED25F630-E8A7-4846-A8E2-544A744E38DC}" destId="{7567DFDC-D3FA-7B48-8591-80A819EC77EE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7DFDC-D3FA-7B48-8591-80A819EC77EE}">
      <dsp:nvSpPr>
        <dsp:cNvPr id="0" name=""/>
        <dsp:cNvSpPr/>
      </dsp:nvSpPr>
      <dsp:spPr>
        <a:xfrm>
          <a:off x="1718524" y="122971"/>
          <a:ext cx="3281600" cy="3281600"/>
        </a:xfrm>
        <a:prstGeom prst="blockArc">
          <a:avLst>
            <a:gd name="adj1" fmla="val 6866888"/>
            <a:gd name="adj2" fmla="val 11428780"/>
            <a:gd name="adj3" fmla="val 4638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01F84A-62BE-4B42-96A9-A61BC260C756}">
      <dsp:nvSpPr>
        <dsp:cNvPr id="0" name=""/>
        <dsp:cNvSpPr/>
      </dsp:nvSpPr>
      <dsp:spPr>
        <a:xfrm>
          <a:off x="1305870" y="-1012"/>
          <a:ext cx="3281600" cy="3281600"/>
        </a:xfrm>
        <a:prstGeom prst="blockArc">
          <a:avLst>
            <a:gd name="adj1" fmla="val 21515028"/>
            <a:gd name="adj2" fmla="val 5939891"/>
            <a:gd name="adj3" fmla="val 4638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86E446-2A33-F149-B3C5-EB7247D24C4D}">
      <dsp:nvSpPr>
        <dsp:cNvPr id="0" name=""/>
        <dsp:cNvSpPr/>
      </dsp:nvSpPr>
      <dsp:spPr>
        <a:xfrm>
          <a:off x="1487994" y="702358"/>
          <a:ext cx="3281600" cy="3281600"/>
        </a:xfrm>
        <a:prstGeom prst="blockArc">
          <a:avLst>
            <a:gd name="adj1" fmla="val 12774847"/>
            <a:gd name="adj2" fmla="val 19942950"/>
            <a:gd name="adj3" fmla="val 4638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AC5457-41DC-1C43-9D75-69B6AAB4DDA6}">
      <dsp:nvSpPr>
        <dsp:cNvPr id="0" name=""/>
        <dsp:cNvSpPr/>
      </dsp:nvSpPr>
      <dsp:spPr>
        <a:xfrm>
          <a:off x="2419566" y="1124286"/>
          <a:ext cx="1509850" cy="150985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TFA</a:t>
          </a:r>
        </a:p>
      </dsp:txBody>
      <dsp:txXfrm>
        <a:off x="2640678" y="1345398"/>
        <a:ext cx="1067626" cy="1067626"/>
      </dsp:txXfrm>
    </dsp:sp>
    <dsp:sp modelId="{46D1BE18-C84D-7349-9E79-665B8E2E951F}">
      <dsp:nvSpPr>
        <dsp:cNvPr id="0" name=""/>
        <dsp:cNvSpPr/>
      </dsp:nvSpPr>
      <dsp:spPr>
        <a:xfrm>
          <a:off x="1020672" y="708820"/>
          <a:ext cx="1525268" cy="152686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Helvetica" panose="020B0604020202020204" pitchFamily="34" charset="0"/>
              <a:cs typeface="Helvetica" panose="020B0604020202020204" pitchFamily="34" charset="0"/>
            </a:rPr>
            <a:t>Section I – Substantive Provisions</a:t>
          </a:r>
        </a:p>
      </dsp:txBody>
      <dsp:txXfrm>
        <a:off x="1244042" y="932424"/>
        <a:ext cx="1078528" cy="1079656"/>
      </dsp:txXfrm>
    </dsp:sp>
    <dsp:sp modelId="{4F24E161-425C-2F4F-B789-5D7701AAB31E}">
      <dsp:nvSpPr>
        <dsp:cNvPr id="0" name=""/>
        <dsp:cNvSpPr/>
      </dsp:nvSpPr>
      <dsp:spPr>
        <a:xfrm>
          <a:off x="3786298" y="836743"/>
          <a:ext cx="1525268" cy="1526864"/>
        </a:xfrm>
        <a:prstGeom prst="ellipse">
          <a:avLst/>
        </a:prstGeom>
        <a:gradFill rotWithShape="1">
          <a:gsLst>
            <a:gs pos="0">
              <a:schemeClr val="accent1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ln w="12700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Helvetica" panose="020B0604020202020204" pitchFamily="34" charset="0"/>
              <a:cs typeface="Helvetica" panose="020B0604020202020204" pitchFamily="34" charset="0"/>
            </a:rPr>
            <a:t>Section II – Special and Differential Treatment</a:t>
          </a:r>
        </a:p>
      </dsp:txBody>
      <dsp:txXfrm>
        <a:off x="4009668" y="1060347"/>
        <a:ext cx="1078528" cy="1079656"/>
      </dsp:txXfrm>
    </dsp:sp>
    <dsp:sp modelId="{CCAACF56-BCF2-CC45-881F-57906F5E24C5}">
      <dsp:nvSpPr>
        <dsp:cNvPr id="0" name=""/>
        <dsp:cNvSpPr/>
      </dsp:nvSpPr>
      <dsp:spPr>
        <a:xfrm>
          <a:off x="1933360" y="2459383"/>
          <a:ext cx="1525268" cy="152686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Helvetica" panose="020B0604020202020204" pitchFamily="34" charset="0"/>
              <a:cs typeface="Helvetica" panose="020B0604020202020204" pitchFamily="34" charset="0"/>
            </a:rPr>
            <a:t>Section III – Institutional arrangements and final provisions</a:t>
          </a:r>
        </a:p>
      </dsp:txBody>
      <dsp:txXfrm>
        <a:off x="2156730" y="2682987"/>
        <a:ext cx="1078528" cy="1079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E07A333-B2F2-44D2-B9D3-99CDB04FBB5B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CAF59D31-F38E-4493-A324-7F690A6E2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74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59D31-F38E-4493-A324-7F690A6E2A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14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59D31-F38E-4493-A324-7F690A6E2A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48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59D31-F38E-4493-A324-7F690A6E2A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85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59D31-F38E-4493-A324-7F690A6E2A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42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59D31-F38E-4493-A324-7F690A6E2A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59D31-F38E-4493-A324-7F690A6E2A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28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59D31-F38E-4493-A324-7F690A6E2A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90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59D31-F38E-4493-A324-7F690A6E2A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93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59D31-F38E-4493-A324-7F690A6E2A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57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59D31-F38E-4493-A324-7F690A6E2A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64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59D31-F38E-4493-A324-7F690A6E2AC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31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5EB73-26A0-4D3E-9E20-1F7C8A9666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43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59D31-F38E-4493-A324-7F690A6E2AC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2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59D31-F38E-4493-A324-7F690A6E2AC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73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59D31-F38E-4493-A324-7F690A6E2AC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792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59D31-F38E-4493-A324-7F690A6E2AC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280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Draft/Preliminary results - not to be shared without UNCTAD's permission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Draft/Preliminary results- not to be shared without UNCTAD's permission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534E-03BB-43E6-9753-439A974FBE6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6087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Draft/Preliminary results - not to be shared without UNCTAD's permission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Draft/Preliminary results- not to be shared without UNCTAD's permission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534E-03BB-43E6-9753-439A974FBE6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8230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Draft/Preliminary results - not to be shared without UNCTAD's permission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Draft/Preliminary results- not to be shared without UNCTAD's permission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534E-03BB-43E6-9753-439A974FBE6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4511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5EB73-26A0-4D3E-9E20-1F7C8A966651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2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59D31-F38E-4493-A324-7F690A6E2A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03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UNCTAD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DB720-1005-44AA-BA33-25889C09B8DA}" type="datetime6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October 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Arántzazu Sánchez Belastegui - arantzazu.sanchez@unctad.org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5B6FC-3133-4CE5-8099-798AF97D61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886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UNCTAD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DB720-1005-44AA-BA33-25889C09B8DA}" type="datetime6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October 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Arántzazu Sánchez Belastegui - arantzazu.sanchez@unctad.org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5B6FC-3133-4CE5-8099-798AF97D61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93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890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94531-DE54-49CC-8055-D9D2995773CC}" type="slidenum">
              <a:rPr kumimoji="0" lang="fr-FR" alt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890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altLang="fr-FR" dirty="0"/>
          </a:p>
        </p:txBody>
      </p:sp>
    </p:spTree>
    <p:extLst>
      <p:ext uri="{BB962C8B-B14F-4D97-AF65-F5344CB8AC3E}">
        <p14:creationId xmlns:p14="http://schemas.microsoft.com/office/powerpoint/2010/main" val="675967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UNCTAD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DB720-1005-44AA-BA33-25889C09B8DA}" type="datetime6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October 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Arántzazu Sánchez Belastegui - arantzazu.sanchez@unctad.org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5B6FC-3133-4CE5-8099-798AF97D61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330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59D31-F38E-4493-A324-7F690A6E2A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40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59D31-F38E-4493-A324-7F690A6E2A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3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CA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CA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CA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CA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CA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Faire glisser l'image vers l'espace réservé ou cliquer sur l'icône pour l'ajouter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CA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Faire glisser l'image vers l'espace réservé ou cliquer sur l'icône pour l'ajouter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CA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Faire glisser l'image vers l'espace réservé ou cliquer sur l'icône pour l'ajouter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fr-CA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87E55-33C7-478B-8C2E-EBCC2DD09E0E}" type="datetimeFigureOut">
              <a:rPr lang="en-GB"/>
              <a:pPr>
                <a:defRPr/>
              </a:pPr>
              <a:t>12/10/2018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85013-0BD5-421C-9B77-C82B79314F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29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86A1B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ts val="19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5633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6BBE-380A-4658-8CDD-9343FA45E03C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E1A0-CFAB-4DCB-A5D5-1ED37F115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517608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fr-CA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CA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Faire glisser l'image vers l'espace réservé ou cliquer sur l'icône pour l'ajouter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CA"/>
              <a:t>Cliquez pour modifier les styles du texte du masque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fr-CA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CA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2" r:id="rId21"/>
    <p:sldLayoutId id="2147483695" r:id="rId22"/>
    <p:sldLayoutId id="2147483711" r:id="rId23"/>
    <p:sldLayoutId id="2147483730" r:id="rId24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unctad.org/tfcommittees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tradeportal.eregulations.org/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1.png"/><Relationship Id="rId4" Type="http://schemas.openxmlformats.org/officeDocument/2006/relationships/hyperlink" Target="http://unctad.org/tf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bin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5.png"/><Relationship Id="rId11" Type="http://schemas.openxmlformats.org/officeDocument/2006/relationships/image" Target="../media/image70.jpe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jpeg"/><Relationship Id="rId14" Type="http://schemas.openxmlformats.org/officeDocument/2006/relationships/image" Target="../media/image7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unctad.org/en/DTL/TLB/Pages/TF/Committees/Empowerment-Programme-for-National-Trade-Facilitation-Bodies.aspx" TargetMode="External"/><Relationship Id="rId2" Type="http://schemas.openxmlformats.org/officeDocument/2006/relationships/hyperlink" Target="http://unctad.org/en/DTL/TLB/Pages/TF/Committees/default.aspx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888" y="2612136"/>
            <a:ext cx="6876288" cy="1362075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Helvetica" charset="0"/>
                <a:ea typeface="Helvetica" charset="0"/>
                <a:cs typeface="Helvetica" charset="0"/>
              </a:rPr>
              <a:t>Have you ever heard of the National Trade Facilitation Committees (NTFCs)?</a:t>
            </a:r>
          </a:p>
        </p:txBody>
      </p:sp>
    </p:spTree>
    <p:extLst>
      <p:ext uri="{BB962C8B-B14F-4D97-AF65-F5344CB8AC3E}">
        <p14:creationId xmlns:p14="http://schemas.microsoft.com/office/powerpoint/2010/main" val="191530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7991D-8ACC-4EDD-8025-301B98F04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94876"/>
            <a:ext cx="7162800" cy="861774"/>
          </a:xfrm>
        </p:spPr>
        <p:txBody>
          <a:bodyPr/>
          <a:lstStyle/>
          <a:p>
            <a:r>
              <a:rPr lang="en-US" altLang="en-US" dirty="0"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THE COST OF ADMINISTRATIVE BOTTLENECKS AND TRADE TRANSACTIONS?</a:t>
            </a:r>
            <a:endParaRPr lang="x-none" dirty="0">
              <a:latin typeface="Franklin Gothic Medium" panose="020B06030201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C34D2-0926-4C76-AE5E-25B9B76DA1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7355" y="1547747"/>
            <a:ext cx="8809290" cy="333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342900" marR="0" lvl="0" indent="-342900" algn="l" defTabSz="914400" rtl="0" eaLnBrk="0" fontAlgn="auto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 tape and administrative barriers accounts for up to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75% of delay of shipments</a:t>
            </a:r>
          </a:p>
          <a:p>
            <a:pPr marL="342900" marR="0" lvl="0" indent="-342900" algn="l" defTabSz="914400" rtl="0" eaLnBrk="0" fontAlgn="auto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additional day of delay can reduce trade volume by at least 1% (World Bank)</a:t>
            </a:r>
          </a:p>
          <a:p>
            <a:pPr marL="342900" marR="0" lvl="0" indent="-342900" algn="l" defTabSz="914400" rtl="0" eaLnBrk="0" fontAlgn="auto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altLang="ko-KR" sz="2800" kern="1200" dirty="0">
                <a:solidFill>
                  <a:prstClr val="black"/>
                </a:solidFill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kumimoji="0" lang="en-US" altLang="ko-K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osts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paperwork account for 3.5 – 7% of goods value (OECD). It can be as high as 10 – 15% (UNCTAD).</a:t>
            </a:r>
          </a:p>
          <a:p>
            <a:pPr marL="342900" marR="0" lvl="0" indent="-342900" algn="l" defTabSz="914400" rtl="0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main_05">
            <a:extLst>
              <a:ext uri="{FF2B5EF4-FFF2-40B4-BE49-F238E27FC236}">
                <a16:creationId xmlns:a16="http://schemas.microsoft.com/office/drawing/2014/main" id="{FAF25DCD-09C4-4618-B693-083E901E8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57800"/>
            <a:ext cx="1778000" cy="1371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ustom3">
            <a:extLst>
              <a:ext uri="{FF2B5EF4-FFF2-40B4-BE49-F238E27FC236}">
                <a16:creationId xmlns:a16="http://schemas.microsoft.com/office/drawing/2014/main" id="{38DE41C7-A3D2-4A00-98C8-7067E8616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0000">
            <a:off x="6236488" y="4505236"/>
            <a:ext cx="1725613" cy="23812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ustom3">
            <a:extLst>
              <a:ext uri="{FF2B5EF4-FFF2-40B4-BE49-F238E27FC236}">
                <a16:creationId xmlns:a16="http://schemas.microsoft.com/office/drawing/2014/main" id="{315E8850-A3CB-4790-8E5D-E41892D88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60000">
            <a:off x="5848032" y="4505325"/>
            <a:ext cx="1725613" cy="23812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ustom3">
            <a:extLst>
              <a:ext uri="{FF2B5EF4-FFF2-40B4-BE49-F238E27FC236}">
                <a16:creationId xmlns:a16="http://schemas.microsoft.com/office/drawing/2014/main" id="{56ACC001-DC3C-4A36-A835-332C7DED2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0000">
            <a:off x="5459576" y="4505236"/>
            <a:ext cx="1725613" cy="23812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32">
            <a:extLst>
              <a:ext uri="{FF2B5EF4-FFF2-40B4-BE49-F238E27FC236}">
                <a16:creationId xmlns:a16="http://schemas.microsoft.com/office/drawing/2014/main" id="{1192E8D4-7CB0-4B1F-A5C3-E182A26983D8}"/>
              </a:ext>
            </a:extLst>
          </p:cNvPr>
          <p:cNvSpPr/>
          <p:nvPr/>
        </p:nvSpPr>
        <p:spPr>
          <a:xfrm>
            <a:off x="256374" y="74456"/>
            <a:ext cx="1080122" cy="11026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B7C8F9-A158-4FC1-8E10-80060953320D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91981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75" y="550519"/>
            <a:ext cx="7567426" cy="810704"/>
          </a:xfrm>
        </p:spPr>
        <p:txBody>
          <a:bodyPr/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Solution: Trade Facilitation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2800325" y="2526180"/>
            <a:ext cx="3773676" cy="25594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Collaboration between public and private sector </a:t>
            </a:r>
          </a:p>
        </p:txBody>
      </p:sp>
      <p:sp>
        <p:nvSpPr>
          <p:cNvPr id="6" name="TextBox 5"/>
          <p:cNvSpPr txBox="1"/>
          <p:nvPr/>
        </p:nvSpPr>
        <p:spPr>
          <a:xfrm rot="18513241">
            <a:off x="2694409" y="3330922"/>
            <a:ext cx="195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Harmonization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451" y="5129764"/>
            <a:ext cx="203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633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Standardization</a:t>
            </a:r>
          </a:p>
        </p:txBody>
      </p:sp>
      <p:sp>
        <p:nvSpPr>
          <p:cNvPr id="8" name="TextBox 7"/>
          <p:cNvSpPr txBox="1"/>
          <p:nvPr/>
        </p:nvSpPr>
        <p:spPr>
          <a:xfrm rot="3203229">
            <a:off x="4721200" y="3511384"/>
            <a:ext cx="228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Simplification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99405" y="5543236"/>
            <a:ext cx="3286733" cy="1077218"/>
          </a:xfrm>
          <a:prstGeom prst="rect">
            <a:avLst/>
          </a:prstGeom>
          <a:noFill/>
          <a:ln w="317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Process of developing internationally agreed formats for practices and procedures, documents and information.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516" y="2639291"/>
            <a:ext cx="2524328" cy="1323439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Alignment of national procedures, operations and documents with international conventions, standards and practices.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97398" y="2526180"/>
            <a:ext cx="2524328" cy="132343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Process of eliminating all unnecessary elements and duplications in formalities, processes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50418528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55" y="210745"/>
            <a:ext cx="5494045" cy="24296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2D8CE9-ACD9-4DB0-8D63-92AFA28F7991}"/>
              </a:ext>
            </a:extLst>
          </p:cNvPr>
          <p:cNvSpPr/>
          <p:nvPr/>
        </p:nvSpPr>
        <p:spPr>
          <a:xfrm>
            <a:off x="431514" y="1082230"/>
            <a:ext cx="313232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There are many conventions, </a:t>
            </a:r>
            <a:r>
              <a:rPr lang="en-US" sz="2600" b="1" i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international recommendations,</a:t>
            </a:r>
            <a:br>
              <a:rPr lang="en-US" sz="2600" b="1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600" b="1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best practices but they are </a:t>
            </a:r>
            <a:r>
              <a:rPr lang="en-US" sz="2600" b="1" i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 binding </a:t>
            </a:r>
            <a:r>
              <a:rPr lang="en-US" sz="2600" b="1" i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until …</a:t>
            </a:r>
          </a:p>
        </p:txBody>
      </p:sp>
      <p:graphicFrame>
        <p:nvGraphicFramePr>
          <p:cNvPr id="13" name="Diagramme 63">
            <a:extLst>
              <a:ext uri="{FF2B5EF4-FFF2-40B4-BE49-F238E27FC236}">
                <a16:creationId xmlns:a16="http://schemas.microsoft.com/office/drawing/2014/main" id="{A642D449-65BA-4C62-9D2A-BDD2F6E49B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0250717"/>
              </p:ext>
            </p:extLst>
          </p:nvPr>
        </p:nvGraphicFramePr>
        <p:xfrm>
          <a:off x="2958955" y="2661007"/>
          <a:ext cx="6349432" cy="3986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9900" y="45085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What is </a:t>
            </a:r>
            <a:r>
              <a:rPr lang="en-US" sz="2400" b="1" i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the newcomer in </a:t>
            </a:r>
            <a:r>
              <a:rPr lang="en-US" sz="2400" b="1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the trade facilitation field?</a:t>
            </a:r>
          </a:p>
        </p:txBody>
      </p:sp>
    </p:spTree>
    <p:extLst>
      <p:ext uri="{BB962C8B-B14F-4D97-AF65-F5344CB8AC3E}">
        <p14:creationId xmlns:p14="http://schemas.microsoft.com/office/powerpoint/2010/main" val="23461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555" y="3951336"/>
            <a:ext cx="3255264" cy="2520000"/>
          </a:xfrm>
          <a:prstGeom prst="rect">
            <a:avLst/>
          </a:prstGeom>
          <a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gner et arrondir un rectangle à un seul coin 9">
            <a:extLst>
              <a:ext uri="{FF2B5EF4-FFF2-40B4-BE49-F238E27FC236}">
                <a16:creationId xmlns:a16="http://schemas.microsoft.com/office/drawing/2014/main" id="{F4AAA352-79FA-41DF-B992-048BB99DC357}"/>
              </a:ext>
            </a:extLst>
          </p:cNvPr>
          <p:cNvSpPr/>
          <p:nvPr/>
        </p:nvSpPr>
        <p:spPr>
          <a:xfrm>
            <a:off x="380556" y="1056945"/>
            <a:ext cx="3255264" cy="1994123"/>
          </a:xfrm>
          <a:prstGeom prst="snipRoundRect">
            <a:avLst>
              <a:gd name="adj1" fmla="val 16667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fr-FR" sz="1600" i="1" dirty="0">
                <a:cs typeface="Times New Roman" pitchFamily="18" charset="0"/>
              </a:rPr>
              <a:t>Multi-agency </a:t>
            </a:r>
            <a:r>
              <a:rPr lang="en-US" altLang="fr-FR" sz="1600" b="1" i="1" u="sng" dirty="0">
                <a:solidFill>
                  <a:srgbClr val="FF0000"/>
                </a:solidFill>
                <a:cs typeface="Times New Roman" pitchFamily="18" charset="0"/>
              </a:rPr>
              <a:t>permanent platform </a:t>
            </a:r>
            <a:r>
              <a:rPr lang="en-US" altLang="fr-FR" sz="1600" i="1" dirty="0">
                <a:cs typeface="Times New Roman" pitchFamily="18" charset="0"/>
              </a:rPr>
              <a:t>where relevant stakeholders from the </a:t>
            </a:r>
            <a:r>
              <a:rPr lang="en-US" altLang="fr-FR" sz="1600" b="1" i="1" u="sng" dirty="0">
                <a:solidFill>
                  <a:srgbClr val="FF0000"/>
                </a:solidFill>
                <a:cs typeface="Times New Roman" pitchFamily="18" charset="0"/>
              </a:rPr>
              <a:t>public and private sectors</a:t>
            </a:r>
            <a:r>
              <a:rPr lang="en-US" altLang="fr-FR" sz="1600" i="1" dirty="0">
                <a:cs typeface="Times New Roman" pitchFamily="18" charset="0"/>
              </a:rPr>
              <a:t> discuss and coordinate trade facilitation measures at a national level.</a:t>
            </a:r>
            <a:endParaRPr lang="en-US" sz="1600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039E989-D088-40D8-967E-0FDEF8931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CNFC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74957" y="2120207"/>
            <a:ext cx="5066676" cy="19433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altLang="fr-FR" b="1" dirty="0">
                <a:solidFill>
                  <a:schemeClr val="tx1"/>
                </a:solidFill>
              </a:rPr>
              <a:t>NTFC</a:t>
            </a:r>
            <a:r>
              <a:rPr lang="es-ES" altLang="fr-FR" sz="1800" b="1" dirty="0">
                <a:solidFill>
                  <a:schemeClr val="tx1"/>
                </a:solidFill>
              </a:rPr>
              <a:t> = ”</a:t>
            </a:r>
            <a:r>
              <a:rPr lang="es-ES" altLang="fr-FR" b="1" dirty="0" err="1">
                <a:solidFill>
                  <a:schemeClr val="tx1"/>
                </a:solidFill>
              </a:rPr>
              <a:t>binding</a:t>
            </a:r>
            <a:r>
              <a:rPr lang="es-ES" altLang="fr-FR" b="1" dirty="0">
                <a:solidFill>
                  <a:schemeClr val="tx1"/>
                </a:solidFill>
              </a:rPr>
              <a:t> </a:t>
            </a:r>
            <a:r>
              <a:rPr lang="es-ES" altLang="fr-FR" b="1" dirty="0" err="1">
                <a:solidFill>
                  <a:schemeClr val="tx1"/>
                </a:solidFill>
              </a:rPr>
              <a:t>obligation</a:t>
            </a:r>
            <a:r>
              <a:rPr lang="es-ES" altLang="fr-FR" sz="1800" b="1" dirty="0">
                <a:solidFill>
                  <a:schemeClr val="tx1"/>
                </a:solidFill>
              </a:rPr>
              <a:t>"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s-ES" altLang="fr-FR" sz="1800" dirty="0"/>
              <a:t>No </a:t>
            </a:r>
            <a:r>
              <a:rPr lang="es-ES" altLang="fr-FR" sz="1800" dirty="0" err="1"/>
              <a:t>categorization</a:t>
            </a:r>
            <a:endParaRPr lang="es-ES" altLang="fr-FR" sz="18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n-GB" altLang="fr-FR" dirty="0"/>
              <a:t>Must be implemented upon entry into force of the TFA</a:t>
            </a:r>
            <a:endParaRPr lang="en-GB" altLang="fr-FR" sz="18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942413" y="452025"/>
            <a:ext cx="5066676" cy="1943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Art 23: National Trade Facilitation Committees facilitate</a:t>
            </a:r>
            <a:r>
              <a:rPr lang="es-ES" b="1" dirty="0">
                <a:solidFill>
                  <a:schemeClr val="tx1"/>
                </a:solidFill>
              </a:rPr>
              <a:t>:</a:t>
            </a:r>
            <a:endParaRPr lang="en-GB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n-GB" altLang="fr-FR" dirty="0"/>
              <a:t>Internal coordination</a:t>
            </a:r>
            <a:endParaRPr lang="es-ES" altLang="fr-FR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s-ES" altLang="fr-FR" dirty="0" err="1"/>
              <a:t>Implementation</a:t>
            </a:r>
            <a:r>
              <a:rPr lang="es-ES" altLang="fr-FR" dirty="0"/>
              <a:t> of </a:t>
            </a:r>
            <a:r>
              <a:rPr lang="es-ES" altLang="fr-FR" dirty="0" err="1"/>
              <a:t>the</a:t>
            </a:r>
            <a:r>
              <a:rPr lang="es-ES" altLang="fr-FR" dirty="0"/>
              <a:t> TFA</a:t>
            </a:r>
            <a:endParaRPr lang="en-GB" altLang="fr-FR" dirty="0"/>
          </a:p>
        </p:txBody>
      </p:sp>
      <p:pic>
        <p:nvPicPr>
          <p:cNvPr id="3" name="Picture 2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BBF62F55-0EC7-4405-BC25-FC3ACA3F94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413" y="3572837"/>
            <a:ext cx="5153446" cy="343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14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711" y="-680106"/>
            <a:ext cx="4930223" cy="7910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822" y="5540197"/>
            <a:ext cx="3810000" cy="120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822" y="2068390"/>
            <a:ext cx="969434" cy="9694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777" y="286017"/>
            <a:ext cx="4572000" cy="923330"/>
          </a:xfrm>
          <a:prstGeom prst="rect">
            <a:avLst/>
          </a:prstGeom>
          <a:solidFill>
            <a:srgbClr val="00B050">
              <a:alpha val="19000"/>
            </a:srgbClr>
          </a:solidFill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Public-Private partnership in Border processes modernization 
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77" y="1378528"/>
            <a:ext cx="5311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Private initiative: 190 businesses and + 30 business associations 
Participation: Customs and Min. Trade </a:t>
            </a:r>
            <a:endParaRPr lang="es-ES_tradnl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es-ES_tradnl" dirty="0" err="1">
                <a:latin typeface="Helvetica" panose="020B0604020202020204" pitchFamily="34" charset="0"/>
                <a:cs typeface="Helvetica" panose="020B0604020202020204" pitchFamily="34" charset="0"/>
              </a:rPr>
              <a:t>Businesses</a:t>
            </a:r>
            <a:r>
              <a:rPr lang="es-ES_tradnl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s-ES_tradnl" dirty="0" err="1">
                <a:latin typeface="Helvetica" panose="020B0604020202020204" pitchFamily="34" charset="0"/>
                <a:cs typeface="Helvetica" panose="020B0604020202020204" pitchFamily="34" charset="0"/>
              </a:rPr>
              <a:t>Knowledge</a:t>
            </a:r>
            <a:r>
              <a:rPr lang="es-ES_tradnl" dirty="0">
                <a:latin typeface="Helvetica" panose="020B0604020202020204" pitchFamily="34" charset="0"/>
                <a:cs typeface="Helvetica" panose="020B0604020202020204" pitchFamily="34" charset="0"/>
              </a:rPr>
              <a:t> + </a:t>
            </a:r>
            <a:r>
              <a:rPr lang="es-ES_tradnl" dirty="0" err="1">
                <a:latin typeface="Helvetica" panose="020B0604020202020204" pitchFamily="34" charset="0"/>
                <a:cs typeface="Helvetica" panose="020B0604020202020204" pitchFamily="34" charset="0"/>
              </a:rPr>
              <a:t>financial</a:t>
            </a:r>
            <a:r>
              <a:rPr lang="es-ES_tradnl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_tradnl" dirty="0" err="1">
                <a:latin typeface="Helvetica" panose="020B0604020202020204" pitchFamily="34" charset="0"/>
                <a:cs typeface="Helvetica" panose="020B0604020202020204" pitchFamily="34" charset="0"/>
              </a:rPr>
              <a:t>support</a:t>
            </a:r>
            <a:endParaRPr lang="es-ES_tradnl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19" y="3299609"/>
            <a:ext cx="5758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u="sng" dirty="0" err="1">
                <a:latin typeface="Helvetica" panose="020B0604020202020204" pitchFamily="34" charset="0"/>
                <a:cs typeface="Helvetica" panose="020B0604020202020204" pitchFamily="34" charset="0"/>
              </a:rPr>
              <a:t>Achievements</a:t>
            </a:r>
            <a:r>
              <a:rPr lang="es-ES_tradnl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 2011-2014: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51 Detailed Business Process maps
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Simplification plans: Export and import procedure</a:t>
            </a:r>
            <a:endParaRPr lang="es-ES_tradnl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19" y="4964989"/>
            <a:ext cx="5281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u="sng" dirty="0" err="1">
                <a:latin typeface="Helvetica" panose="020B0604020202020204" pitchFamily="34" charset="0"/>
                <a:cs typeface="Helvetica" panose="020B0604020202020204" pitchFamily="34" charset="0"/>
              </a:rPr>
              <a:t>Benefits</a:t>
            </a:r>
            <a:r>
              <a:rPr lang="es-ES_tradnl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Customs: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Knowledge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ofbusiness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processes</a:t>
            </a:r>
            <a:endParaRPr lang="es-ES_tradnl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Private Sector: 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Influencing public policy in a positive way</a:t>
            </a:r>
            <a:endParaRPr lang="es-ES_tradnl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06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E89BE-5B1F-42F5-86E1-60EE0B7EA641}"/>
              </a:ext>
            </a:extLst>
          </p:cNvPr>
          <p:cNvSpPr txBox="1">
            <a:spLocks/>
          </p:cNvSpPr>
          <p:nvPr/>
        </p:nvSpPr>
        <p:spPr>
          <a:xfrm>
            <a:off x="1482908" y="563881"/>
            <a:ext cx="5638800" cy="647700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Target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BE991-46EB-4EBE-956E-C6FCA37AC60E}"/>
              </a:ext>
            </a:extLst>
          </p:cNvPr>
          <p:cNvSpPr txBox="1">
            <a:spLocks/>
          </p:cNvSpPr>
          <p:nvPr/>
        </p:nvSpPr>
        <p:spPr>
          <a:xfrm>
            <a:off x="548806" y="1770364"/>
            <a:ext cx="8004430" cy="4738687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spcBef>
                <a:spcPts val="1200"/>
              </a:spcBef>
              <a:spcAft>
                <a:spcPts val="1200"/>
              </a:spcAft>
              <a:buClr>
                <a:srgbClr val="FFFFFF"/>
              </a:buClr>
              <a:buFont typeface="+mj-lt"/>
              <a:buAutoNum type="arabicPeriod"/>
            </a:pPr>
            <a:r>
              <a:rPr lang="en-US" sz="360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Why do we need public-private coordination?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Clr>
                <a:srgbClr val="FFFFFF"/>
              </a:buClr>
              <a:buFont typeface="+mj-lt"/>
              <a:buAutoNum type="arabicPeriod"/>
            </a:pPr>
            <a:r>
              <a:rPr lang="en-US" sz="360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are the best practices?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Clr>
                <a:srgbClr val="FFFFFF"/>
              </a:buClr>
              <a:buFont typeface="+mj-lt"/>
              <a:buAutoNum type="arabicPeriod"/>
            </a:pPr>
            <a:r>
              <a:rPr lang="en-US" sz="360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could Geneva-based missions support the work in capital ?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FFFFFF"/>
              </a:buClr>
              <a:buFont typeface="Wingdings" charset="2"/>
              <a:buChar char="§"/>
            </a:pPr>
            <a:endParaRPr lang="en-US" sz="3600" dirty="0">
              <a:solidFill>
                <a:prstClr val="black">
                  <a:lumMod val="65000"/>
                  <a:lumOff val="35000"/>
                </a:prst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6274AE-7AC4-453F-86A2-6F3E70E71DC5}"/>
              </a:ext>
            </a:extLst>
          </p:cNvPr>
          <p:cNvSpPr/>
          <p:nvPr/>
        </p:nvSpPr>
        <p:spPr>
          <a:xfrm>
            <a:off x="416108" y="3035300"/>
            <a:ext cx="7772400" cy="952500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9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BC18B6-37A6-4CC2-A3C6-494E953354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2336">
            <a:off x="907403" y="1995866"/>
            <a:ext cx="2780531" cy="4001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1468193"/>
            <a:ext cx="4496326" cy="3277061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FFFFFF"/>
              </a:buClr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- UNCTAD Study 2015</a:t>
            </a:r>
            <a:b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- UNCTAD Study 2017</a:t>
            </a:r>
            <a:b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- Survey to 59 NTFCs</a:t>
            </a:r>
            <a:b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- LDC, Developing and developed countries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7AD90A-E573-4474-9957-89555FFB09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494">
            <a:off x="1117140" y="492105"/>
            <a:ext cx="2868546" cy="4109998"/>
          </a:xfrm>
          <a:prstGeom prst="rect">
            <a:avLst/>
          </a:prstGeom>
        </p:spPr>
      </p:pic>
      <p:pic>
        <p:nvPicPr>
          <p:cNvPr id="5" name="Picture 4" descr="20170518_SampleByDvlpment">
            <a:extLst>
              <a:ext uri="{FF2B5EF4-FFF2-40B4-BE49-F238E27FC236}">
                <a16:creationId xmlns:a16="http://schemas.microsoft.com/office/drawing/2014/main" id="{F3CE421A-F928-4FF3-A8DA-14E4ABB2FCD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</a:blip>
          <a:stretch>
            <a:fillRect/>
          </a:stretch>
        </p:blipFill>
        <p:spPr>
          <a:xfrm>
            <a:off x="239710" y="1212883"/>
            <a:ext cx="4229684" cy="395588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9435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680" y="2570118"/>
            <a:ext cx="5638800" cy="1362075"/>
          </a:xfrm>
        </p:spPr>
        <p:txBody>
          <a:bodyPr>
            <a:noAutofit/>
          </a:bodyPr>
          <a:lstStyle/>
          <a:p>
            <a:r>
              <a:rPr lang="fr-CH" sz="6600" b="1" dirty="0">
                <a:latin typeface="Helvetica" panose="020B0604020202020204" pitchFamily="34" charset="0"/>
                <a:cs typeface="Helvetica" panose="020B0604020202020204" pitchFamily="34" charset="0"/>
              </a:rPr>
              <a:t>OBJECTIVES</a:t>
            </a:r>
            <a:endParaRPr lang="en-US" sz="6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672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EA6DC4-01A3-48B6-A04C-C130044AE09A}"/>
              </a:ext>
            </a:extLst>
          </p:cNvPr>
          <p:cNvSpPr txBox="1">
            <a:spLocks/>
          </p:cNvSpPr>
          <p:nvPr/>
        </p:nvSpPr>
        <p:spPr>
          <a:xfrm>
            <a:off x="153339" y="93618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>
                <a:latin typeface="Helvetica" panose="020B0604020202020204" pitchFamily="34" charset="0"/>
                <a:cs typeface="Helvetica" panose="020B0604020202020204" pitchFamily="34" charset="0"/>
              </a:rPr>
              <a:t>OBJECTIVES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87A18A-77A4-411E-BDC4-EADAFA4F5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9" y="857250"/>
            <a:ext cx="4505954" cy="33818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DBE5F7-0856-4E7B-AD69-714D1257D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32" y="1045310"/>
            <a:ext cx="4344006" cy="302937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73226" y="1299128"/>
            <a:ext cx="4230706" cy="880533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4708868" y="4256615"/>
            <a:ext cx="4131555" cy="2110318"/>
          </a:xfrm>
          <a:prstGeom prst="wedgeRoundRectCallout">
            <a:avLst/>
          </a:prstGeom>
          <a:gradFill>
            <a:gsLst>
              <a:gs pos="94995">
                <a:srgbClr val="F4B906"/>
              </a:gs>
              <a:gs pos="86006">
                <a:srgbClr val="DFAD12"/>
              </a:gs>
              <a:gs pos="75010">
                <a:srgbClr val="C69E20"/>
              </a:gs>
              <a:gs pos="65990">
                <a:srgbClr val="B2922C"/>
              </a:gs>
              <a:gs pos="89000">
                <a:srgbClr val="E6B10E"/>
              </a:gs>
              <a:gs pos="50000">
                <a:srgbClr val="8E7D41"/>
              </a:gs>
              <a:gs pos="100000">
                <a:srgbClr val="FFC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NTFCs should address issues and goals beyond the WTO TFA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99" y="3910269"/>
            <a:ext cx="4195233" cy="280301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811693" y="2269066"/>
            <a:ext cx="4230706" cy="880533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08699" y="4307263"/>
            <a:ext cx="4230706" cy="880533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0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1260" y="2547258"/>
            <a:ext cx="5638800" cy="1362075"/>
          </a:xfrm>
        </p:spPr>
        <p:txBody>
          <a:bodyPr>
            <a:noAutofit/>
          </a:bodyPr>
          <a:lstStyle/>
          <a:p>
            <a:r>
              <a:rPr lang="fr-CH" sz="6600" b="1" dirty="0">
                <a:latin typeface="Helvetica" panose="020B0604020202020204" pitchFamily="34" charset="0"/>
                <a:cs typeface="Helvetica" panose="020B0604020202020204" pitchFamily="34" charset="0"/>
              </a:rPr>
              <a:t>SCOPE</a:t>
            </a:r>
            <a:endParaRPr lang="en-US" sz="6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62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1937" y="1571625"/>
            <a:ext cx="3974031" cy="3844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20 million new jobs</a:t>
            </a:r>
          </a:p>
          <a:p>
            <a:pPr algn="ctr"/>
            <a:endParaRPr lang="en-US" sz="3600" b="1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$1 trillion</a:t>
            </a:r>
          </a:p>
          <a:p>
            <a:pPr algn="ctr"/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Trade gains</a:t>
            </a:r>
          </a:p>
        </p:txBody>
      </p:sp>
      <p:sp>
        <p:nvSpPr>
          <p:cNvPr id="3" name="Oval 2"/>
          <p:cNvSpPr/>
          <p:nvPr/>
        </p:nvSpPr>
        <p:spPr>
          <a:xfrm>
            <a:off x="4572000" y="1571625"/>
            <a:ext cx="4325420" cy="3844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2/3 gains</a:t>
            </a:r>
          </a:p>
          <a:p>
            <a:pPr algn="ctr"/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Developing Countries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93776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NTFCs = main implementers of the WTO TFA </a:t>
            </a:r>
          </a:p>
        </p:txBody>
      </p:sp>
    </p:spTree>
    <p:extLst>
      <p:ext uri="{BB962C8B-B14F-4D97-AF65-F5344CB8AC3E}">
        <p14:creationId xmlns:p14="http://schemas.microsoft.com/office/powerpoint/2010/main" val="164424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1013_ScopePerDevelopment">
            <a:extLst>
              <a:ext uri="{FF2B5EF4-FFF2-40B4-BE49-F238E27FC236}">
                <a16:creationId xmlns:a16="http://schemas.microsoft.com/office/drawing/2014/main" id="{6C497474-843F-476D-BF59-C34966059DB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" y="720090"/>
            <a:ext cx="9143997" cy="61379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9B5CD14-23AB-4D77-BD49-918F743902D1}"/>
              </a:ext>
            </a:extLst>
          </p:cNvPr>
          <p:cNvSpPr txBox="1">
            <a:spLocks/>
          </p:cNvSpPr>
          <p:nvPr/>
        </p:nvSpPr>
        <p:spPr>
          <a:xfrm>
            <a:off x="320674" y="162037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>
                <a:latin typeface="Helvetica" panose="020B0604020202020204" pitchFamily="34" charset="0"/>
                <a:cs typeface="Helvetica" panose="020B0604020202020204" pitchFamily="34" charset="0"/>
              </a:rPr>
              <a:t>SCOPE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" y="1278143"/>
            <a:ext cx="8928097" cy="679246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9539" y="4624389"/>
            <a:ext cx="8491536" cy="1347786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2614613" y="3873934"/>
            <a:ext cx="3414713" cy="533395"/>
          </a:xfrm>
          <a:prstGeom prst="wedgeRoundRectCallout">
            <a:avLst>
              <a:gd name="adj1" fmla="val 506"/>
              <a:gd name="adj2" fmla="val 94643"/>
              <a:gd name="adj3" fmla="val 16667"/>
            </a:avLst>
          </a:prstGeom>
          <a:gradFill>
            <a:gsLst>
              <a:gs pos="94995">
                <a:srgbClr val="F4B906"/>
              </a:gs>
              <a:gs pos="86006">
                <a:srgbClr val="DFAD12"/>
              </a:gs>
              <a:gs pos="75010">
                <a:srgbClr val="C69E20"/>
              </a:gs>
              <a:gs pos="65990">
                <a:srgbClr val="B2922C"/>
              </a:gs>
              <a:gs pos="89000">
                <a:srgbClr val="E6B10E"/>
              </a:gs>
              <a:gs pos="50000">
                <a:srgbClr val="8E7D41"/>
              </a:gs>
              <a:gs pos="100000">
                <a:srgbClr val="FFC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Helvetica" panose="020B0604020202020204" pitchFamily="34" charset="0"/>
                <a:cs typeface="Helvetica" panose="020B0604020202020204" pitchFamily="34" charset="0"/>
              </a:rPr>
              <a:t>New scope of action</a:t>
            </a: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8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680" y="2577738"/>
            <a:ext cx="5638800" cy="1362075"/>
          </a:xfrm>
        </p:spPr>
        <p:txBody>
          <a:bodyPr>
            <a:noAutofit/>
          </a:bodyPr>
          <a:lstStyle/>
          <a:p>
            <a:r>
              <a:rPr lang="fr-CH" sz="6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Formality</a:t>
            </a:r>
            <a:endParaRPr lang="en-US" sz="6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91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93" y="462013"/>
            <a:ext cx="3255264" cy="5648501"/>
          </a:xfrm>
        </p:spPr>
        <p:txBody>
          <a:bodyPr>
            <a:normAutofit/>
          </a:bodyPr>
          <a:lstStyle/>
          <a:p>
            <a:endParaRPr lang="fr-FR" sz="1800" b="1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Strong correlation between the degree of institutionalization and the sustainability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of TF bodies.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-Advantages: 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-preventing blockage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-Ensuring political will </a:t>
            </a:r>
          </a:p>
        </p:txBody>
      </p:sp>
      <p:pic>
        <p:nvPicPr>
          <p:cNvPr id="5" name="Picture 4" descr="20170823_FormalEstablishment">
            <a:extLst>
              <a:ext uri="{FF2B5EF4-FFF2-40B4-BE49-F238E27FC236}">
                <a16:creationId xmlns:a16="http://schemas.microsoft.com/office/drawing/2014/main" id="{5042F70C-FDFC-47DA-A0C4-34371710874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715858" y="817123"/>
            <a:ext cx="5428142" cy="173357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 descr="20170823_FormalEstablishmentLevelDvlp">
            <a:extLst>
              <a:ext uri="{FF2B5EF4-FFF2-40B4-BE49-F238E27FC236}">
                <a16:creationId xmlns:a16="http://schemas.microsoft.com/office/drawing/2014/main" id="{B24B67B0-D1FD-4355-9016-078FA44299A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3711224" y="2964581"/>
            <a:ext cx="5432776" cy="28875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ounded Rectangular Callout 6"/>
          <p:cNvSpPr/>
          <p:nvPr/>
        </p:nvSpPr>
        <p:spPr>
          <a:xfrm>
            <a:off x="4300539" y="2809713"/>
            <a:ext cx="4029074" cy="790737"/>
          </a:xfrm>
          <a:prstGeom prst="wedgeRoundRectCallout">
            <a:avLst>
              <a:gd name="adj1" fmla="val -19347"/>
              <a:gd name="adj2" fmla="val -123025"/>
              <a:gd name="adj3" fmla="val 16667"/>
            </a:avLst>
          </a:prstGeom>
          <a:gradFill>
            <a:gsLst>
              <a:gs pos="94995">
                <a:srgbClr val="F4B906"/>
              </a:gs>
              <a:gs pos="86006">
                <a:srgbClr val="DFAD12"/>
              </a:gs>
              <a:gs pos="75010">
                <a:srgbClr val="C69E20"/>
              </a:gs>
              <a:gs pos="65990">
                <a:srgbClr val="B2922C"/>
              </a:gs>
              <a:gs pos="89000">
                <a:srgbClr val="E6B10E"/>
              </a:gs>
              <a:gs pos="50000">
                <a:srgbClr val="8E7D41"/>
              </a:gs>
              <a:gs pos="100000">
                <a:srgbClr val="FFC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16% more than 2015</a:t>
            </a:r>
          </a:p>
          <a:p>
            <a:pPr algn="ctr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Positive impact of the WTO TFA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300538" y="3755318"/>
            <a:ext cx="4843461" cy="679246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0823_TypeLegalEstablishmentLevelDvlp">
            <a:extLst>
              <a:ext uri="{FF2B5EF4-FFF2-40B4-BE49-F238E27FC236}">
                <a16:creationId xmlns:a16="http://schemas.microsoft.com/office/drawing/2014/main" id="{3A5D5DA7-9C52-4DB1-8ABC-8C70BE0CDFD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609474" y="857250"/>
            <a:ext cx="5534526" cy="51435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873D59A-1424-41CC-B3CC-56EE47DBC6D2}"/>
              </a:ext>
            </a:extLst>
          </p:cNvPr>
          <p:cNvSpPr txBox="1">
            <a:spLocks/>
          </p:cNvSpPr>
          <p:nvPr/>
        </p:nvSpPr>
        <p:spPr>
          <a:xfrm>
            <a:off x="231774" y="155481"/>
            <a:ext cx="8035926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How </a:t>
            </a:r>
            <a:r>
              <a:rPr lang="fr-CH" sz="4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was</a:t>
            </a:r>
            <a:r>
              <a:rPr lang="fr-CH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CH" sz="4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it</a:t>
            </a:r>
            <a:r>
              <a:rPr lang="fr-CH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CH" sz="4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established</a:t>
            </a:r>
            <a:r>
              <a:rPr lang="fr-CH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  <a:endParaRPr lang="en-GB" sz="4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EF7B96DF-794D-4797-9C73-7587B0E1BBCE}"/>
              </a:ext>
            </a:extLst>
          </p:cNvPr>
          <p:cNvSpPr txBox="1">
            <a:spLocks/>
          </p:cNvSpPr>
          <p:nvPr/>
        </p:nvSpPr>
        <p:spPr>
          <a:xfrm>
            <a:off x="189204" y="1450959"/>
            <a:ext cx="3622399" cy="18986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The less developed a country, the higher the level of the authority institutionalizing the trade facilitation </a:t>
            </a:r>
            <a:r>
              <a:rPr lang="fr-BE" sz="32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body.</a:t>
            </a:r>
            <a:endParaRPr lang="en-GB" sz="32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5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656" y="2747962"/>
            <a:ext cx="6175829" cy="1362075"/>
          </a:xfrm>
        </p:spPr>
        <p:txBody>
          <a:bodyPr>
            <a:noAutofit/>
          </a:bodyPr>
          <a:lstStyle/>
          <a:p>
            <a:r>
              <a:rPr lang="fr-CH" sz="5400" b="1" dirty="0">
                <a:latin typeface="Helvetica" panose="020B0604020202020204" pitchFamily="34" charset="0"/>
                <a:cs typeface="Helvetica" panose="020B0604020202020204" pitchFamily="34" charset="0"/>
              </a:rPr>
              <a:t>COORDINATING AGENCY</a:t>
            </a:r>
            <a:endParaRPr lang="en-US" sz="5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167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0905_CoordinatingAgency">
            <a:extLst>
              <a:ext uri="{FF2B5EF4-FFF2-40B4-BE49-F238E27FC236}">
                <a16:creationId xmlns:a16="http://schemas.microsoft.com/office/drawing/2014/main" id="{7AD32854-B2CB-454F-9276-6FC459015AA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6208" y="3095775"/>
            <a:ext cx="9143997" cy="22740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CA9760F-FC33-4790-B361-852BEB29F662}"/>
              </a:ext>
            </a:extLst>
          </p:cNvPr>
          <p:cNvSpPr txBox="1">
            <a:spLocks/>
          </p:cNvSpPr>
          <p:nvPr/>
        </p:nvSpPr>
        <p:spPr>
          <a:xfrm>
            <a:off x="216534" y="1792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COORDINATING AGENCY</a:t>
            </a:r>
            <a:endParaRPr lang="en-GB" sz="4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EF7B96DF-794D-4797-9C73-7587B0E1BBCE}"/>
              </a:ext>
            </a:extLst>
          </p:cNvPr>
          <p:cNvSpPr txBox="1">
            <a:spLocks/>
          </p:cNvSpPr>
          <p:nvPr/>
        </p:nvSpPr>
        <p:spPr>
          <a:xfrm>
            <a:off x="216534" y="1079484"/>
            <a:ext cx="8783346" cy="18986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Leads the work of the Committee</a:t>
            </a:r>
          </a:p>
          <a:p>
            <a:pPr>
              <a:buFont typeface="Wingdings" charset="2"/>
              <a:buChar char="Ø"/>
            </a:pPr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Chairperson or vice- chairperson</a:t>
            </a:r>
            <a:endParaRPr lang="en-GB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209" y="3768477"/>
            <a:ext cx="3064180" cy="1719048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1414463" y="5764858"/>
            <a:ext cx="5155794" cy="790737"/>
          </a:xfrm>
          <a:prstGeom prst="wedgeRoundRectCallout">
            <a:avLst>
              <a:gd name="adj1" fmla="val -995"/>
              <a:gd name="adj2" fmla="val -124832"/>
              <a:gd name="adj3" fmla="val 16667"/>
            </a:avLst>
          </a:prstGeom>
          <a:gradFill>
            <a:gsLst>
              <a:gs pos="94995">
                <a:srgbClr val="F4B906"/>
              </a:gs>
              <a:gs pos="86006">
                <a:srgbClr val="DFAD12"/>
              </a:gs>
              <a:gs pos="75010">
                <a:srgbClr val="C69E20"/>
              </a:gs>
              <a:gs pos="65990">
                <a:srgbClr val="B2922C"/>
              </a:gs>
              <a:gs pos="89000">
                <a:srgbClr val="E6B10E"/>
              </a:gs>
              <a:gs pos="50000">
                <a:srgbClr val="8E7D41"/>
              </a:gs>
              <a:gs pos="100000">
                <a:srgbClr val="FFC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i.e. Prime Ministry office, Ministry of Transport, Ministry of Foreign Affairs,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etc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79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0905_CoordinatingAgency_dvlp">
            <a:extLst>
              <a:ext uri="{FF2B5EF4-FFF2-40B4-BE49-F238E27FC236}">
                <a16:creationId xmlns:a16="http://schemas.microsoft.com/office/drawing/2014/main" id="{4C682A5E-E208-4305-8265-44F301E68EC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45042" y="121920"/>
            <a:ext cx="8862738" cy="587883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45042" y="700088"/>
            <a:ext cx="8862738" cy="2057399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442913" y="3335655"/>
            <a:ext cx="8272462" cy="2665095"/>
          </a:xfrm>
          <a:prstGeom prst="wedgeRoundRectCallout">
            <a:avLst>
              <a:gd name="adj1" fmla="val -7385"/>
              <a:gd name="adj2" fmla="val -149492"/>
              <a:gd name="adj3" fmla="val 16667"/>
            </a:avLst>
          </a:prstGeom>
          <a:gradFill>
            <a:gsLst>
              <a:gs pos="94995">
                <a:srgbClr val="F4B906"/>
              </a:gs>
              <a:gs pos="86006">
                <a:srgbClr val="DFAD12"/>
              </a:gs>
              <a:gs pos="75010">
                <a:srgbClr val="C69E20"/>
              </a:gs>
              <a:gs pos="65990">
                <a:srgbClr val="B2922C"/>
              </a:gs>
              <a:gs pos="89000">
                <a:srgbClr val="E6B10E"/>
              </a:gs>
              <a:gs pos="50000">
                <a:srgbClr val="8E7D41"/>
              </a:gs>
              <a:gs pos="100000">
                <a:srgbClr val="FFC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Per region:</a:t>
            </a:r>
          </a:p>
          <a:p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Africa: 90% - Ministry of Trade</a:t>
            </a:r>
          </a:p>
          <a:p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Asia: 27 % - Customs Authorities</a:t>
            </a:r>
          </a:p>
        </p:txBody>
      </p:sp>
    </p:spTree>
    <p:extLst>
      <p:ext uri="{BB962C8B-B14F-4D97-AF65-F5344CB8AC3E}">
        <p14:creationId xmlns:p14="http://schemas.microsoft.com/office/powerpoint/2010/main" val="196000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70904_Secretariat_dvlp">
            <a:extLst>
              <a:ext uri="{FF2B5EF4-FFF2-40B4-BE49-F238E27FC236}">
                <a16:creationId xmlns:a16="http://schemas.microsoft.com/office/drawing/2014/main" id="{F2154C98-6E4A-48DE-8E04-E70468CFAC8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3729431" y="752751"/>
            <a:ext cx="5270999" cy="39925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93" y="923726"/>
            <a:ext cx="3255264" cy="2392363"/>
          </a:xfrm>
        </p:spPr>
        <p:txBody>
          <a:bodyPr>
            <a:noAutofit/>
          </a:bodyPr>
          <a:lstStyle/>
          <a:p>
            <a:r>
              <a:rPr lang="fr-FR" sz="2400" b="1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Recommendation</a:t>
            </a:r>
            <a:r>
              <a:rPr lang="fr-FR" sz="24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 : </a:t>
            </a:r>
          </a:p>
          <a:p>
            <a:r>
              <a:rPr lang="fr-FR" sz="36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Provide</a:t>
            </a:r>
            <a:r>
              <a:rPr lang="fr-FR" sz="3600" i="1" dirty="0">
                <a:latin typeface="Helvetica" panose="020B0604020202020204" pitchFamily="34" charset="0"/>
                <a:cs typeface="Helvetica" panose="020B0604020202020204" pitchFamily="34" charset="0"/>
              </a:rPr>
              <a:t> the national </a:t>
            </a:r>
            <a:r>
              <a:rPr lang="fr-FR" sz="36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trade</a:t>
            </a:r>
            <a:r>
              <a:rPr lang="fr-FR" sz="3600" i="1" dirty="0">
                <a:latin typeface="Helvetica" panose="020B0604020202020204" pitchFamily="34" charset="0"/>
                <a:cs typeface="Helvetica" panose="020B0604020202020204" pitchFamily="34" charset="0"/>
              </a:rPr>
              <a:t> facilitation body </a:t>
            </a:r>
            <a:r>
              <a:rPr lang="fr-FR" sz="36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with</a:t>
            </a:r>
            <a:r>
              <a:rPr lang="fr-FR" sz="3600" i="1" dirty="0">
                <a:latin typeface="Helvetica" panose="020B0604020202020204" pitchFamily="34" charset="0"/>
                <a:cs typeface="Helvetica" panose="020B0604020202020204" pitchFamily="34" charset="0"/>
              </a:rPr>
              <a:t> a permanent </a:t>
            </a:r>
            <a:r>
              <a:rPr lang="fr-FR" sz="36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secretariat</a:t>
            </a:r>
            <a:r>
              <a:rPr lang="fr-FR" sz="3200" i="1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57674" y="1857375"/>
            <a:ext cx="4742755" cy="985838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4522641" y="5232834"/>
            <a:ext cx="4477788" cy="1367991"/>
          </a:xfrm>
          <a:prstGeom prst="wedgeRoundRectCallout">
            <a:avLst>
              <a:gd name="adj1" fmla="val -4514"/>
              <a:gd name="adj2" fmla="val -108885"/>
              <a:gd name="adj3" fmla="val 16667"/>
            </a:avLst>
          </a:prstGeom>
          <a:gradFill>
            <a:gsLst>
              <a:gs pos="94995">
                <a:srgbClr val="F4B906"/>
              </a:gs>
              <a:gs pos="86006">
                <a:srgbClr val="DFAD12"/>
              </a:gs>
              <a:gs pos="75010">
                <a:srgbClr val="C69E20"/>
              </a:gs>
              <a:gs pos="65990">
                <a:srgbClr val="B2922C"/>
              </a:gs>
              <a:gs pos="89000">
                <a:srgbClr val="E6B10E"/>
              </a:gs>
              <a:gs pos="50000">
                <a:srgbClr val="8E7D41"/>
              </a:gs>
              <a:gs pos="100000">
                <a:srgbClr val="FFC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charset="0"/>
              <a:buChar char="•"/>
            </a:pPr>
            <a:r>
              <a:rPr lang="en-US" sz="2000" dirty="0"/>
              <a:t>UNCTAD 2015 Study- 50% LDCs counted with a Secretariat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26% increase in LDCs rate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9431" y="650668"/>
            <a:ext cx="541456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Has your NTFC a permanent secretariat?</a:t>
            </a:r>
          </a:p>
        </p:txBody>
      </p:sp>
    </p:spTree>
    <p:extLst>
      <p:ext uri="{BB962C8B-B14F-4D97-AF65-F5344CB8AC3E}">
        <p14:creationId xmlns:p14="http://schemas.microsoft.com/office/powerpoint/2010/main" val="193936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056" y="2500087"/>
            <a:ext cx="6175829" cy="1362075"/>
          </a:xfrm>
        </p:spPr>
        <p:txBody>
          <a:bodyPr>
            <a:noAutofit/>
          </a:bodyPr>
          <a:lstStyle/>
          <a:p>
            <a:r>
              <a:rPr lang="fr-CH" sz="5400" b="1" dirty="0">
                <a:latin typeface="Helvetica" panose="020B0604020202020204" pitchFamily="34" charset="0"/>
                <a:cs typeface="Helvetica" panose="020B0604020202020204" pitchFamily="34" charset="0"/>
              </a:rPr>
              <a:t>MEMBERSHIP</a:t>
            </a:r>
            <a:endParaRPr lang="en-US" sz="5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445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93" y="923726"/>
            <a:ext cx="3255264" cy="2392363"/>
          </a:xfrm>
        </p:spPr>
        <p:txBody>
          <a:bodyPr>
            <a:noAutofit/>
          </a:bodyPr>
          <a:lstStyle/>
          <a:p>
            <a:r>
              <a:rPr lang="fr-FR" sz="2400" b="1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Recommendation</a:t>
            </a:r>
            <a:r>
              <a:rPr lang="fr-FR" sz="24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 : </a:t>
            </a:r>
          </a:p>
          <a:p>
            <a:r>
              <a:rPr lang="fr-FR" sz="3200" b="1" i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 inclusive</a:t>
            </a:r>
            <a:r>
              <a:rPr lang="fr-FR" sz="3200" i="1" dirty="0">
                <a:latin typeface="Helvetica" panose="020B0604020202020204" pitchFamily="34" charset="0"/>
                <a:cs typeface="Helvetica" panose="020B0604020202020204" pitchFamily="34" charset="0"/>
              </a:rPr>
              <a:t> – </a:t>
            </a:r>
            <a:r>
              <a:rPr lang="fr-FR" sz="32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trade</a:t>
            </a:r>
            <a:r>
              <a:rPr lang="fr-FR" sz="3200" i="1" dirty="0">
                <a:latin typeface="Helvetica" panose="020B0604020202020204" pitchFamily="34" charset="0"/>
                <a:cs typeface="Helvetica" panose="020B0604020202020204" pitchFamily="34" charset="0"/>
              </a:rPr>
              <a:t> facilitation </a:t>
            </a:r>
            <a:r>
              <a:rPr lang="fr-FR" sz="32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is</a:t>
            </a:r>
            <a:r>
              <a:rPr lang="fr-FR" sz="3200" i="1" dirty="0">
                <a:latin typeface="Helvetica" panose="020B0604020202020204" pitchFamily="34" charset="0"/>
                <a:cs typeface="Helvetica" panose="020B0604020202020204" pitchFamily="34" charset="0"/>
              </a:rPr>
              <a:t> a cross-</a:t>
            </a:r>
            <a:r>
              <a:rPr lang="fr-FR" sz="32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divisional</a:t>
            </a:r>
            <a:r>
              <a:rPr lang="fr-FR" sz="3200" i="1" dirty="0">
                <a:latin typeface="Helvetica" panose="020B0604020202020204" pitchFamily="34" charset="0"/>
                <a:cs typeface="Helvetica" panose="020B0604020202020204" pitchFamily="34" charset="0"/>
              </a:rPr>
              <a:t> and cross-</a:t>
            </a:r>
            <a:r>
              <a:rPr lang="fr-FR" sz="32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sectorial</a:t>
            </a:r>
            <a:r>
              <a:rPr lang="fr-FR" sz="32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32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endeavour</a:t>
            </a:r>
            <a:r>
              <a:rPr lang="fr-FR" sz="3200" i="1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  <a:p>
            <a:r>
              <a:rPr lang="fr-FR" sz="3200" i="1" dirty="0">
                <a:latin typeface="Helvetica" panose="020B0604020202020204" pitchFamily="34" charset="0"/>
                <a:cs typeface="Helvetica" panose="020B0604020202020204" pitchFamily="34" charset="0"/>
              </a:rPr>
              <a:t>… and </a:t>
            </a:r>
            <a:r>
              <a:rPr lang="fr-FR" sz="32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bring</a:t>
            </a:r>
            <a:r>
              <a:rPr lang="fr-FR" sz="3200" i="1" dirty="0">
                <a:latin typeface="Helvetica" panose="020B0604020202020204" pitchFamily="34" charset="0"/>
                <a:cs typeface="Helvetica" panose="020B0604020202020204" pitchFamily="34" charset="0"/>
              </a:rPr>
              <a:t> the </a:t>
            </a:r>
            <a:r>
              <a:rPr lang="fr-FR" sz="32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private</a:t>
            </a:r>
            <a:r>
              <a:rPr lang="fr-FR" sz="32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32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sector</a:t>
            </a:r>
            <a:r>
              <a:rPr lang="fr-FR" sz="3200" i="1" dirty="0">
                <a:latin typeface="Helvetica" panose="020B0604020202020204" pitchFamily="34" charset="0"/>
                <a:cs typeface="Helvetica" panose="020B0604020202020204" pitchFamily="34" charset="0"/>
              </a:rPr>
              <a:t> on </a:t>
            </a:r>
            <a:r>
              <a:rPr lang="fr-FR" sz="32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board</a:t>
            </a:r>
            <a:endParaRPr lang="fr-FR" sz="32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 descr="20171107_Composition">
            <a:extLst>
              <a:ext uri="{FF2B5EF4-FFF2-40B4-BE49-F238E27FC236}">
                <a16:creationId xmlns:a16="http://schemas.microsoft.com/office/drawing/2014/main" id="{18F4B92C-4E10-436F-9366-55077952D8A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4038600" y="363967"/>
            <a:ext cx="4939851" cy="63873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ounded Rectangular Callout 4"/>
          <p:cNvSpPr/>
          <p:nvPr/>
        </p:nvSpPr>
        <p:spPr>
          <a:xfrm>
            <a:off x="4816255" y="2995522"/>
            <a:ext cx="3384540" cy="641134"/>
          </a:xfrm>
          <a:prstGeom prst="wedgeRoundRectCallout">
            <a:avLst>
              <a:gd name="adj1" fmla="val 10457"/>
              <a:gd name="adj2" fmla="val -198371"/>
              <a:gd name="adj3" fmla="val 16667"/>
            </a:avLst>
          </a:prstGeom>
          <a:gradFill>
            <a:gsLst>
              <a:gs pos="94995">
                <a:srgbClr val="F4B906"/>
              </a:gs>
              <a:gs pos="86006">
                <a:srgbClr val="DFAD12"/>
              </a:gs>
              <a:gs pos="75010">
                <a:srgbClr val="C69E20"/>
              </a:gs>
              <a:gs pos="65990">
                <a:srgbClr val="B2922C"/>
              </a:gs>
              <a:gs pos="89000">
                <a:srgbClr val="E6B10E"/>
              </a:gs>
              <a:gs pos="50000">
                <a:srgbClr val="8E7D41"/>
              </a:gs>
              <a:gs pos="100000">
                <a:srgbClr val="FFC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Average Membership</a:t>
            </a:r>
            <a:r>
              <a:rPr lang="en-US" sz="2000"/>
              <a:t>: 17 </a:t>
            </a:r>
            <a:endParaRPr lang="en-US" sz="20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239992" y="1359178"/>
            <a:ext cx="4332508" cy="1636344"/>
          </a:xfrm>
          <a:prstGeom prst="wedgeRoundRectCallout">
            <a:avLst>
              <a:gd name="adj1" fmla="val 6657"/>
              <a:gd name="adj2" fmla="val 100678"/>
              <a:gd name="adj3" fmla="val 16667"/>
            </a:avLst>
          </a:prstGeom>
          <a:gradFill>
            <a:gsLst>
              <a:gs pos="94995">
                <a:srgbClr val="F4B906"/>
              </a:gs>
              <a:gs pos="86006">
                <a:srgbClr val="DFAD12"/>
              </a:gs>
              <a:gs pos="75010">
                <a:srgbClr val="C69E20"/>
              </a:gs>
              <a:gs pos="65990">
                <a:srgbClr val="B2922C"/>
              </a:gs>
              <a:gs pos="89000">
                <a:srgbClr val="E6B10E"/>
              </a:gs>
              <a:gs pos="50000">
                <a:srgbClr val="8E7D41"/>
              </a:gs>
              <a:gs pos="100000">
                <a:srgbClr val="FFC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Positive correlation between level of development and number of members</a:t>
            </a:r>
          </a:p>
        </p:txBody>
      </p:sp>
    </p:spTree>
    <p:extLst>
      <p:ext uri="{BB962C8B-B14F-4D97-AF65-F5344CB8AC3E}">
        <p14:creationId xmlns:p14="http://schemas.microsoft.com/office/powerpoint/2010/main" val="125335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13DAB4-378F-402F-BA5C-D1831AC108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851" y="4984824"/>
            <a:ext cx="1844549" cy="1227463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6052" y="5037212"/>
            <a:ext cx="4038600" cy="1122686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Pamela UGAZ</a:t>
            </a:r>
            <a:endParaRPr lang="en-US" sz="1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Trade Facilitation Section</a:t>
            </a:r>
          </a:p>
          <a:p>
            <a:r>
              <a:rPr lang="en-US" sz="1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UNCTAD</a:t>
            </a:r>
          </a:p>
          <a:p>
            <a:r>
              <a:rPr lang="en-US" sz="1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pamela.ugaz@un.org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837453" y="2726545"/>
            <a:ext cx="2044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P166 Short Courses</a:t>
            </a:r>
          </a:p>
          <a:p>
            <a:r>
              <a:rPr lang="en-US" sz="1600" dirty="0"/>
              <a:t>Geneva, Switzerland</a:t>
            </a:r>
          </a:p>
          <a:p>
            <a:r>
              <a:rPr lang="en-US" sz="1600" dirty="0"/>
              <a:t>12 October 2018 </a:t>
            </a:r>
          </a:p>
        </p:txBody>
      </p:sp>
      <p:sp>
        <p:nvSpPr>
          <p:cNvPr id="7" name="Rectangle 6"/>
          <p:cNvSpPr/>
          <p:nvPr/>
        </p:nvSpPr>
        <p:spPr>
          <a:xfrm>
            <a:off x="261993" y="175025"/>
            <a:ext cx="8620014" cy="427809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Opportunities and challenges for public –private coordination in trade facilitation reforms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91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1106_PublicSectorCompositionDvlped-Dvlping">
            <a:extLst>
              <a:ext uri="{FF2B5EF4-FFF2-40B4-BE49-F238E27FC236}">
                <a16:creationId xmlns:a16="http://schemas.microsoft.com/office/drawing/2014/main" id="{0B822CD5-D3CA-4263-996D-DCF9F83E0C0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130732" y="493395"/>
            <a:ext cx="4014548" cy="58712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 descr="20171106_PublicSectorCompositionLDC">
            <a:extLst>
              <a:ext uri="{FF2B5EF4-FFF2-40B4-BE49-F238E27FC236}">
                <a16:creationId xmlns:a16="http://schemas.microsoft.com/office/drawing/2014/main" id="{D754B2A4-B7D5-45AD-8B76-7CB4CAF5686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970498" y="1051589"/>
            <a:ext cx="5273751" cy="33832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ounded Rectangular Callout 3"/>
          <p:cNvSpPr/>
          <p:nvPr/>
        </p:nvSpPr>
        <p:spPr>
          <a:xfrm>
            <a:off x="4145280" y="4709159"/>
            <a:ext cx="4453648" cy="1655446"/>
          </a:xfrm>
          <a:prstGeom prst="wedgeRoundRectCallout">
            <a:avLst>
              <a:gd name="adj1" fmla="val -35911"/>
              <a:gd name="adj2" fmla="val -67164"/>
              <a:gd name="adj3" fmla="val 16667"/>
            </a:avLst>
          </a:prstGeom>
          <a:gradFill>
            <a:gsLst>
              <a:gs pos="94995">
                <a:srgbClr val="F4B906"/>
              </a:gs>
              <a:gs pos="86006">
                <a:srgbClr val="DFAD12"/>
              </a:gs>
              <a:gs pos="75010">
                <a:srgbClr val="C69E20"/>
              </a:gs>
              <a:gs pos="65990">
                <a:srgbClr val="B2922C"/>
              </a:gs>
              <a:gs pos="89000">
                <a:srgbClr val="E6B10E"/>
              </a:gs>
              <a:gs pos="50000">
                <a:srgbClr val="8E7D41"/>
              </a:gs>
              <a:gs pos="100000">
                <a:srgbClr val="FFC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/>
              <a:t>The less developed a country is, the more diverse the membership of an NTFC might be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09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1106_PrivateSectorCompositionDvlped-Dvlping">
            <a:extLst>
              <a:ext uri="{FF2B5EF4-FFF2-40B4-BE49-F238E27FC236}">
                <a16:creationId xmlns:a16="http://schemas.microsoft.com/office/drawing/2014/main" id="{F7C6BF2E-757E-41FC-AB75-9B309898A33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102159" y="346710"/>
            <a:ext cx="4027881" cy="5143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 descr="20171106_PrivateSectorCompositionLDC">
            <a:extLst>
              <a:ext uri="{FF2B5EF4-FFF2-40B4-BE49-F238E27FC236}">
                <a16:creationId xmlns:a16="http://schemas.microsoft.com/office/drawing/2014/main" id="{C92AB7D6-CF83-4701-91B0-FFAC59BE3E5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4181522" y="1402080"/>
            <a:ext cx="4860319" cy="32956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ounded Rectangular Callout 3"/>
          <p:cNvSpPr/>
          <p:nvPr/>
        </p:nvSpPr>
        <p:spPr>
          <a:xfrm>
            <a:off x="3763257" y="4723447"/>
            <a:ext cx="5278584" cy="1931670"/>
          </a:xfrm>
          <a:prstGeom prst="wedgeRoundRectCallout">
            <a:avLst>
              <a:gd name="adj1" fmla="val -1416"/>
              <a:gd name="adj2" fmla="val -23196"/>
              <a:gd name="adj3" fmla="val 16667"/>
            </a:avLst>
          </a:prstGeom>
          <a:gradFill>
            <a:gsLst>
              <a:gs pos="94995">
                <a:srgbClr val="F4B906"/>
              </a:gs>
              <a:gs pos="86006">
                <a:srgbClr val="DFAD12"/>
              </a:gs>
              <a:gs pos="75010">
                <a:srgbClr val="C69E20"/>
              </a:gs>
              <a:gs pos="65990">
                <a:srgbClr val="B2922C"/>
              </a:gs>
              <a:gs pos="89000">
                <a:srgbClr val="E6B10E"/>
              </a:gs>
              <a:gs pos="50000">
                <a:srgbClr val="8E7D41"/>
              </a:gs>
              <a:gs pos="100000">
                <a:srgbClr val="FFC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Traders and trade associations are more represented in developing and least developed countries</a:t>
            </a:r>
          </a:p>
        </p:txBody>
      </p:sp>
    </p:spTree>
    <p:extLst>
      <p:ext uri="{BB962C8B-B14F-4D97-AF65-F5344CB8AC3E}">
        <p14:creationId xmlns:p14="http://schemas.microsoft.com/office/powerpoint/2010/main" val="128636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1031_Seniority">
            <a:extLst>
              <a:ext uri="{FF2B5EF4-FFF2-40B4-BE49-F238E27FC236}">
                <a16:creationId xmlns:a16="http://schemas.microsoft.com/office/drawing/2014/main" id="{81A6F0D8-3820-49B5-96B2-309D9E29755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0" y="766111"/>
            <a:ext cx="9387134" cy="42773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1DD34BC-E166-4BA8-83EC-B87132AA31DC}"/>
              </a:ext>
            </a:extLst>
          </p:cNvPr>
          <p:cNvSpPr txBox="1">
            <a:spLocks/>
          </p:cNvSpPr>
          <p:nvPr/>
        </p:nvSpPr>
        <p:spPr>
          <a:xfrm>
            <a:off x="202247" y="208058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000" b="1" dirty="0"/>
              <a:t>SENIORITY</a:t>
            </a:r>
            <a:endParaRPr lang="en-GB" sz="4000" b="1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202247" y="4723447"/>
            <a:ext cx="8839594" cy="1931670"/>
          </a:xfrm>
          <a:prstGeom prst="wedgeRoundRectCallout">
            <a:avLst>
              <a:gd name="adj1" fmla="val -26438"/>
              <a:gd name="adj2" fmla="val -48672"/>
              <a:gd name="adj3" fmla="val 16667"/>
            </a:avLst>
          </a:prstGeom>
          <a:gradFill>
            <a:gsLst>
              <a:gs pos="94995">
                <a:srgbClr val="F4B906"/>
              </a:gs>
              <a:gs pos="86006">
                <a:srgbClr val="DFAD12"/>
              </a:gs>
              <a:gs pos="75010">
                <a:srgbClr val="C69E20"/>
              </a:gs>
              <a:gs pos="65990">
                <a:srgbClr val="B2922C"/>
              </a:gs>
              <a:gs pos="89000">
                <a:srgbClr val="E6B10E"/>
              </a:gs>
              <a:gs pos="50000">
                <a:srgbClr val="8E7D41"/>
              </a:gs>
              <a:gs pos="100000">
                <a:srgbClr val="FFC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/>
              <a:t>Note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NTFCs = decision making bodies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Knowledgeable members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Decisional power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2246" y="1324164"/>
            <a:ext cx="8941753" cy="1204724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056" y="2732316"/>
            <a:ext cx="6175829" cy="1362075"/>
          </a:xfrm>
        </p:spPr>
        <p:txBody>
          <a:bodyPr>
            <a:noAutofit/>
          </a:bodyPr>
          <a:lstStyle/>
          <a:p>
            <a:r>
              <a:rPr lang="fr-CH" sz="4400" b="1" dirty="0">
                <a:latin typeface="Helvetica" panose="020B0604020202020204" pitchFamily="34" charset="0"/>
                <a:cs typeface="Helvetica" panose="020B0604020202020204" pitchFamily="34" charset="0"/>
              </a:rPr>
              <a:t>COMMUNICATIONS AND PROMOTION</a:t>
            </a:r>
            <a:endParaRPr lang="en-US" sz="4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423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12420" y="1807646"/>
            <a:ext cx="3346155" cy="2392363"/>
          </a:xfrm>
        </p:spPr>
        <p:txBody>
          <a:bodyPr>
            <a:noAutofit/>
          </a:bodyPr>
          <a:lstStyle/>
          <a:p>
            <a:r>
              <a:rPr lang="en-GB" sz="3000" dirty="0"/>
              <a:t>Two types of communication: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dirty="0"/>
              <a:t>- Internal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dirty="0"/>
              <a:t>- External</a:t>
            </a:r>
          </a:p>
        </p:txBody>
      </p:sp>
      <p:pic>
        <p:nvPicPr>
          <p:cNvPr id="5" name="Picture 4" descr="20171020_CommunicationChannels">
            <a:extLst>
              <a:ext uri="{FF2B5EF4-FFF2-40B4-BE49-F238E27FC236}">
                <a16:creationId xmlns:a16="http://schemas.microsoft.com/office/drawing/2014/main" id="{61CB553E-41EE-4E74-AD04-78AA02BB11C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658575" y="0"/>
            <a:ext cx="5485425" cy="67282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ounded Rectangular Callout 5"/>
          <p:cNvSpPr/>
          <p:nvPr/>
        </p:nvSpPr>
        <p:spPr>
          <a:xfrm>
            <a:off x="503259" y="3269189"/>
            <a:ext cx="8698866" cy="2977320"/>
          </a:xfrm>
          <a:prstGeom prst="wedgeRoundRectCallout">
            <a:avLst>
              <a:gd name="adj1" fmla="val -26438"/>
              <a:gd name="adj2" fmla="val -48672"/>
              <a:gd name="adj3" fmla="val 16667"/>
            </a:avLst>
          </a:prstGeom>
          <a:gradFill>
            <a:gsLst>
              <a:gs pos="94995">
                <a:srgbClr val="F4B906"/>
              </a:gs>
              <a:gs pos="86006">
                <a:srgbClr val="DFAD12"/>
              </a:gs>
              <a:gs pos="75010">
                <a:srgbClr val="C69E20"/>
              </a:gs>
              <a:gs pos="65990">
                <a:srgbClr val="B2922C"/>
              </a:gs>
              <a:gs pos="89000">
                <a:srgbClr val="E6B10E"/>
              </a:gs>
              <a:gs pos="50000">
                <a:srgbClr val="8E7D41"/>
              </a:gs>
              <a:gs pos="100000">
                <a:srgbClr val="FFC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/>
              <a:t>Note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What is the new tool used to communicate faster?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 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63" y="4742763"/>
            <a:ext cx="3558688" cy="126489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747967" y="836096"/>
            <a:ext cx="5095996" cy="1943100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4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056" y="2601687"/>
            <a:ext cx="6175829" cy="1362075"/>
          </a:xfrm>
        </p:spPr>
        <p:txBody>
          <a:bodyPr>
            <a:noAutofit/>
          </a:bodyPr>
          <a:lstStyle/>
          <a:p>
            <a:r>
              <a:rPr lang="fr-CH" sz="6600" b="1" dirty="0"/>
              <a:t>FINANCING 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163114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93" y="923726"/>
            <a:ext cx="3255264" cy="2392363"/>
          </a:xfrm>
        </p:spPr>
        <p:txBody>
          <a:bodyPr>
            <a:normAutofit lnSpcReduction="10000"/>
          </a:bodyPr>
          <a:lstStyle/>
          <a:p>
            <a:r>
              <a:rPr lang="fr-FR" sz="1800" b="1" i="1" dirty="0" err="1"/>
              <a:t>Recommendation</a:t>
            </a:r>
            <a:r>
              <a:rPr lang="fr-FR" sz="1800" b="1" i="1" dirty="0"/>
              <a:t> 8: </a:t>
            </a:r>
          </a:p>
          <a:p>
            <a:r>
              <a:rPr lang="fr-FR" sz="2800" i="1" dirty="0" err="1"/>
              <a:t>Provide</a:t>
            </a:r>
            <a:r>
              <a:rPr lang="fr-FR" sz="2800" i="1" dirty="0"/>
              <a:t> the national </a:t>
            </a:r>
            <a:r>
              <a:rPr lang="fr-FR" sz="2800" i="1" dirty="0" err="1"/>
              <a:t>trade</a:t>
            </a:r>
            <a:r>
              <a:rPr lang="fr-FR" sz="2800" i="1" dirty="0"/>
              <a:t> facilitation body </a:t>
            </a:r>
            <a:r>
              <a:rPr lang="fr-FR" sz="2800" i="1" dirty="0" err="1"/>
              <a:t>with</a:t>
            </a:r>
            <a:r>
              <a:rPr lang="fr-FR" sz="2800" i="1" dirty="0"/>
              <a:t> the </a:t>
            </a:r>
            <a:r>
              <a:rPr lang="fr-FR" sz="2800" i="1" dirty="0" err="1"/>
              <a:t>necessary</a:t>
            </a:r>
            <a:r>
              <a:rPr lang="fr-FR" sz="2800" i="1" dirty="0"/>
              <a:t> </a:t>
            </a:r>
            <a:r>
              <a:rPr lang="fr-FR" sz="2800" i="1" dirty="0" err="1"/>
              <a:t>resources</a:t>
            </a:r>
            <a:r>
              <a:rPr lang="fr-FR" sz="2800" i="1" dirty="0"/>
              <a:t>. </a:t>
            </a:r>
          </a:p>
        </p:txBody>
      </p:sp>
      <p:pic>
        <p:nvPicPr>
          <p:cNvPr id="7" name="Picture 6" descr="20170829_Budget">
            <a:extLst>
              <a:ext uri="{FF2B5EF4-FFF2-40B4-BE49-F238E27FC236}">
                <a16:creationId xmlns:a16="http://schemas.microsoft.com/office/drawing/2014/main" id="{74C21E75-55AA-4AA6-B554-6B47B6B0801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" y="0"/>
            <a:ext cx="9143997" cy="40802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4"/>
          <p:cNvSpPr/>
          <p:nvPr/>
        </p:nvSpPr>
        <p:spPr>
          <a:xfrm>
            <a:off x="261611" y="4080269"/>
            <a:ext cx="8620780" cy="25976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err="1"/>
              <a:t>NTFCs</a:t>
            </a:r>
            <a:r>
              <a:rPr lang="fr-FR" sz="2800" b="1" dirty="0"/>
              <a:t>’ </a:t>
            </a:r>
            <a:r>
              <a:rPr lang="fr-FR" sz="2800" b="1" dirty="0" err="1"/>
              <a:t>financing</a:t>
            </a:r>
            <a:r>
              <a:rPr lang="fr-FR" sz="2800" b="1" dirty="0"/>
              <a:t> </a:t>
            </a:r>
            <a:r>
              <a:rPr lang="fr-FR" sz="2800" b="1" dirty="0" err="1"/>
              <a:t>is</a:t>
            </a:r>
            <a:r>
              <a:rPr lang="fr-FR" sz="2800" b="1" dirty="0"/>
              <a:t> crucial for </a:t>
            </a:r>
            <a:r>
              <a:rPr lang="fr-FR" sz="2800" b="1" dirty="0" err="1"/>
              <a:t>their</a:t>
            </a:r>
            <a:r>
              <a:rPr lang="fr-FR" sz="2800" b="1" dirty="0"/>
              <a:t> </a:t>
            </a:r>
            <a:r>
              <a:rPr lang="fr-FR" sz="2800" b="1" dirty="0" err="1"/>
              <a:t>sustainability</a:t>
            </a:r>
            <a:r>
              <a:rPr lang="fr-FR" sz="2800" dirty="0"/>
              <a:t>. </a:t>
            </a:r>
            <a:r>
              <a:rPr lang="fr-FR" sz="2800" dirty="0" err="1"/>
              <a:t>Many</a:t>
            </a:r>
            <a:r>
              <a:rPr lang="fr-FR" sz="2800" dirty="0"/>
              <a:t> </a:t>
            </a:r>
            <a:r>
              <a:rPr lang="fr-FR" sz="2800" dirty="0" err="1"/>
              <a:t>trade</a:t>
            </a:r>
            <a:r>
              <a:rPr lang="fr-FR" sz="2800" dirty="0"/>
              <a:t> facilitation bodies </a:t>
            </a:r>
            <a:r>
              <a:rPr lang="fr-FR" sz="2800" dirty="0" err="1"/>
              <a:t>were</a:t>
            </a:r>
            <a:r>
              <a:rPr lang="fr-FR" sz="2800" dirty="0"/>
              <a:t> in </a:t>
            </a:r>
            <a:r>
              <a:rPr lang="fr-FR" sz="2800" dirty="0" err="1"/>
              <a:t>operation</a:t>
            </a:r>
            <a:r>
              <a:rPr lang="fr-FR" sz="2800" dirty="0"/>
              <a:t> </a:t>
            </a:r>
            <a:r>
              <a:rPr lang="fr-FR" sz="2800" dirty="0" err="1"/>
              <a:t>while</a:t>
            </a:r>
            <a:r>
              <a:rPr lang="fr-FR" sz="2800" dirty="0"/>
              <a:t> </a:t>
            </a:r>
            <a:r>
              <a:rPr lang="fr-FR" sz="2800" dirty="0" err="1"/>
              <a:t>financially</a:t>
            </a:r>
            <a:r>
              <a:rPr lang="fr-FR" sz="2800" dirty="0"/>
              <a:t> </a:t>
            </a:r>
            <a:r>
              <a:rPr lang="fr-FR" sz="2800" dirty="0" err="1"/>
              <a:t>supported</a:t>
            </a:r>
            <a:r>
              <a:rPr lang="fr-FR" sz="2800" dirty="0"/>
              <a:t> by </a:t>
            </a:r>
            <a:r>
              <a:rPr lang="fr-FR" sz="2800" dirty="0" err="1"/>
              <a:t>donors</a:t>
            </a:r>
            <a:r>
              <a:rPr lang="fr-FR" sz="2800" dirty="0"/>
              <a:t>, but </a:t>
            </a:r>
            <a:r>
              <a:rPr lang="fr-FR" sz="2800" dirty="0" err="1"/>
              <a:t>dissolved</a:t>
            </a:r>
            <a:r>
              <a:rPr lang="fr-FR" sz="2800" dirty="0"/>
              <a:t> once </a:t>
            </a:r>
            <a:r>
              <a:rPr lang="fr-FR" sz="2800" dirty="0" err="1"/>
              <a:t>such</a:t>
            </a:r>
            <a:r>
              <a:rPr lang="fr-FR" sz="2800" dirty="0"/>
              <a:t> </a:t>
            </a:r>
            <a:r>
              <a:rPr lang="fr-FR" sz="2800" dirty="0" err="1"/>
              <a:t>funding</a:t>
            </a:r>
            <a:r>
              <a:rPr lang="fr-FR" sz="2800" dirty="0"/>
              <a:t> </a:t>
            </a:r>
            <a:r>
              <a:rPr lang="fr-FR" sz="2800" dirty="0" err="1"/>
              <a:t>ceased</a:t>
            </a:r>
            <a:r>
              <a:rPr lang="fr-F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13986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0829_Budget_dvlp">
            <a:extLst>
              <a:ext uri="{FF2B5EF4-FFF2-40B4-BE49-F238E27FC236}">
                <a16:creationId xmlns:a16="http://schemas.microsoft.com/office/drawing/2014/main" id="{185112BC-6D2A-479B-ADCD-E9D96E29592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-1" y="1107278"/>
            <a:ext cx="9143997" cy="48148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2248123" y="5562861"/>
            <a:ext cx="6524402" cy="1095114"/>
          </a:xfrm>
          <a:prstGeom prst="wedgeRoundRectCallout">
            <a:avLst>
              <a:gd name="adj1" fmla="val 19066"/>
              <a:gd name="adj2" fmla="val -253668"/>
              <a:gd name="adj3" fmla="val 16667"/>
            </a:avLst>
          </a:prstGeom>
          <a:gradFill>
            <a:gsLst>
              <a:gs pos="94995">
                <a:srgbClr val="F4B906"/>
              </a:gs>
              <a:gs pos="86006">
                <a:srgbClr val="DFAD12"/>
              </a:gs>
              <a:gs pos="75010">
                <a:srgbClr val="C69E20"/>
              </a:gs>
              <a:gs pos="65990">
                <a:srgbClr val="B2922C"/>
              </a:gs>
              <a:gs pos="89000">
                <a:srgbClr val="E6B10E"/>
              </a:gs>
              <a:gs pos="50000">
                <a:srgbClr val="8E7D41"/>
              </a:gs>
              <a:gs pos="100000">
                <a:srgbClr val="FFC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The level of development is not determinant for </a:t>
            </a:r>
            <a:r>
              <a:rPr lang="en-US" sz="2400"/>
              <a:t>the availability of the budget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1471609" y="2600325"/>
            <a:ext cx="7300916" cy="914395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0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93" y="923726"/>
            <a:ext cx="3255264" cy="4235415"/>
          </a:xfrm>
        </p:spPr>
        <p:txBody>
          <a:bodyPr>
            <a:normAutofit/>
          </a:bodyPr>
          <a:lstStyle/>
          <a:p>
            <a:r>
              <a:rPr lang="fr-FR" sz="10000" i="1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1A905E-7E48-45A2-9926-33D57CAF04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73" y="1029902"/>
            <a:ext cx="2963458" cy="19108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4B3590-BB8F-483C-910D-627A093160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48" y="2791034"/>
            <a:ext cx="3255264" cy="19980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025ACF-253B-47C7-AB39-CA043F72B0E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48" y="4560626"/>
            <a:ext cx="3095883" cy="2116154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577E6676-880E-449E-8B54-19EF446D1020}"/>
              </a:ext>
            </a:extLst>
          </p:cNvPr>
          <p:cNvSpPr txBox="1">
            <a:spLocks/>
          </p:cNvSpPr>
          <p:nvPr/>
        </p:nvSpPr>
        <p:spPr>
          <a:xfrm>
            <a:off x="3931234" y="181220"/>
            <a:ext cx="4860758" cy="7682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000" b="1" dirty="0"/>
              <a:t>Sources of </a:t>
            </a:r>
            <a:r>
              <a:rPr lang="fr-CH" sz="4000" b="1" dirty="0" err="1"/>
              <a:t>funding</a:t>
            </a:r>
            <a:endParaRPr lang="en-GB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81093" y="751344"/>
            <a:ext cx="34027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Is it convenient that source of funding comes from international partners?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81026" y="2791034"/>
            <a:ext cx="3195286" cy="1910801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93" y="3580285"/>
            <a:ext cx="30050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>
                <a:solidFill>
                  <a:schemeClr val="bg1"/>
                </a:solidFill>
              </a:rPr>
              <a:t>Temporary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solidFill>
                  <a:schemeClr val="bg1"/>
                </a:solidFill>
              </a:rPr>
              <a:t>Conditional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solidFill>
                  <a:schemeClr val="bg1"/>
                </a:solidFill>
              </a:rPr>
              <a:t>Non-sustainable</a:t>
            </a:r>
          </a:p>
        </p:txBody>
      </p:sp>
    </p:spTree>
    <p:extLst>
      <p:ext uri="{BB962C8B-B14F-4D97-AF65-F5344CB8AC3E}">
        <p14:creationId xmlns:p14="http://schemas.microsoft.com/office/powerpoint/2010/main" val="222247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056" y="2601687"/>
            <a:ext cx="6175829" cy="1362075"/>
          </a:xfrm>
        </p:spPr>
        <p:txBody>
          <a:bodyPr>
            <a:noAutofit/>
          </a:bodyPr>
          <a:lstStyle/>
          <a:p>
            <a:r>
              <a:rPr lang="fr-CH" sz="6600" b="1" dirty="0"/>
              <a:t>GENDER 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621010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E89BE-5B1F-42F5-86E1-60EE0B7EA641}"/>
              </a:ext>
            </a:extLst>
          </p:cNvPr>
          <p:cNvSpPr txBox="1">
            <a:spLocks/>
          </p:cNvSpPr>
          <p:nvPr/>
        </p:nvSpPr>
        <p:spPr>
          <a:xfrm>
            <a:off x="1482908" y="563881"/>
            <a:ext cx="5638800" cy="647700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Target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BE991-46EB-4EBE-956E-C6FCA37AC60E}"/>
              </a:ext>
            </a:extLst>
          </p:cNvPr>
          <p:cNvSpPr txBox="1">
            <a:spLocks/>
          </p:cNvSpPr>
          <p:nvPr/>
        </p:nvSpPr>
        <p:spPr>
          <a:xfrm>
            <a:off x="548806" y="1770364"/>
            <a:ext cx="8004430" cy="4738687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spcBef>
                <a:spcPts val="1200"/>
              </a:spcBef>
              <a:spcAft>
                <a:spcPts val="1200"/>
              </a:spcAft>
              <a:buClr>
                <a:srgbClr val="FFFFFF"/>
              </a:buClr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Why do we need public-private coordination?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Clr>
                <a:srgbClr val="FFFFFF"/>
              </a:buClr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are the best practices?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Clr>
                <a:srgbClr val="FFFFFF"/>
              </a:buClr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could Geneva-based missions support the work in capital ?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FFFFFF"/>
              </a:buClr>
              <a:buFont typeface="Wingdings" charset="2"/>
              <a:buChar char="§"/>
            </a:pP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6274AE-7AC4-453F-86A2-6F3E70E71DC5}"/>
              </a:ext>
            </a:extLst>
          </p:cNvPr>
          <p:cNvSpPr/>
          <p:nvPr/>
        </p:nvSpPr>
        <p:spPr>
          <a:xfrm>
            <a:off x="548806" y="1716960"/>
            <a:ext cx="7772400" cy="1305640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3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1031_AveragePercentageFemaleRep">
            <a:extLst>
              <a:ext uri="{FF2B5EF4-FFF2-40B4-BE49-F238E27FC236}">
                <a16:creationId xmlns:a16="http://schemas.microsoft.com/office/drawing/2014/main" id="{9625E2AA-AB74-4DE6-923D-2CB27411815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1272999" y="181505"/>
            <a:ext cx="6812221" cy="649498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2521698" y="4000500"/>
            <a:ext cx="3750516" cy="1343026"/>
          </a:xfrm>
          <a:prstGeom prst="wedgeRoundRectCallout">
            <a:avLst>
              <a:gd name="adj1" fmla="val -10110"/>
              <a:gd name="adj2" fmla="val 94414"/>
              <a:gd name="adj3" fmla="val 16667"/>
            </a:avLst>
          </a:prstGeom>
          <a:gradFill>
            <a:gsLst>
              <a:gs pos="94995">
                <a:srgbClr val="F4B906"/>
              </a:gs>
              <a:gs pos="86006">
                <a:srgbClr val="DFAD12"/>
              </a:gs>
              <a:gs pos="75010">
                <a:srgbClr val="C69E20"/>
              </a:gs>
              <a:gs pos="65990">
                <a:srgbClr val="B2922C"/>
              </a:gs>
              <a:gs pos="89000">
                <a:srgbClr val="E6B10E"/>
              </a:gs>
              <a:gs pos="50000">
                <a:srgbClr val="8E7D41"/>
              </a:gs>
              <a:gs pos="100000">
                <a:srgbClr val="FFC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NTFCs are not gender balanced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771775" y="5929313"/>
            <a:ext cx="2100264" cy="528637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5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2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1031_AveragePercentageFemaleRep_dvlp">
            <a:extLst>
              <a:ext uri="{FF2B5EF4-FFF2-40B4-BE49-F238E27FC236}">
                <a16:creationId xmlns:a16="http://schemas.microsoft.com/office/drawing/2014/main" id="{C0E449C1-07D2-43D9-B492-0006FCBFF7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331770" y="690913"/>
            <a:ext cx="8480459" cy="54761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331770" y="2771775"/>
            <a:ext cx="2100264" cy="771525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179703" y="2253253"/>
            <a:ext cx="8784591" cy="3522428"/>
          </a:xfrm>
          <a:prstGeom prst="wedgeRoundRectCallout">
            <a:avLst>
              <a:gd name="adj1" fmla="val -26438"/>
              <a:gd name="adj2" fmla="val -48672"/>
              <a:gd name="adj3" fmla="val 16667"/>
            </a:avLst>
          </a:prstGeom>
          <a:gradFill>
            <a:gsLst>
              <a:gs pos="94995">
                <a:srgbClr val="F4B906"/>
              </a:gs>
              <a:gs pos="86006">
                <a:srgbClr val="DFAD12"/>
              </a:gs>
              <a:gs pos="75010">
                <a:srgbClr val="C69E20"/>
              </a:gs>
              <a:gs pos="65990">
                <a:srgbClr val="B2922C"/>
              </a:gs>
              <a:gs pos="89000">
                <a:srgbClr val="E6B10E"/>
              </a:gs>
              <a:gs pos="50000">
                <a:srgbClr val="8E7D41"/>
              </a:gs>
              <a:gs pos="100000">
                <a:srgbClr val="FFC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Chairperson:</a:t>
            </a:r>
          </a:p>
          <a:p>
            <a:r>
              <a:rPr lang="en-US" sz="3600" b="1" dirty="0"/>
              <a:t>62 % are chaired or co-chaired by men</a:t>
            </a:r>
          </a:p>
        </p:txBody>
      </p:sp>
    </p:spTree>
    <p:extLst>
      <p:ext uri="{BB962C8B-B14F-4D97-AF65-F5344CB8AC3E}">
        <p14:creationId xmlns:p14="http://schemas.microsoft.com/office/powerpoint/2010/main" val="326021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48470" y="1039769"/>
            <a:ext cx="3255264" cy="194406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fr-FR" sz="3200" i="1" dirty="0" err="1"/>
              <a:t>Reasons</a:t>
            </a:r>
            <a:r>
              <a:rPr lang="fr-FR" sz="3200" i="1" dirty="0"/>
              <a:t> per </a:t>
            </a:r>
            <a:r>
              <a:rPr lang="fr-FR" sz="3200" i="1" dirty="0" err="1"/>
              <a:t>level</a:t>
            </a:r>
            <a:r>
              <a:rPr lang="fr-FR" sz="3200" i="1" dirty="0"/>
              <a:t> of </a:t>
            </a:r>
            <a:r>
              <a:rPr lang="fr-FR" sz="3200" i="1" dirty="0" err="1"/>
              <a:t>development</a:t>
            </a:r>
            <a:endParaRPr lang="fr-FR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AD7353-AC0D-4EAD-B4FF-944D5FF86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534" y="3398047"/>
            <a:ext cx="4744112" cy="3258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1FDA10-D1A0-486B-BB13-3B5B8D95B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4" y="3330000"/>
            <a:ext cx="4080886" cy="3357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3FD62C-FC4E-431D-91F0-A807CB1C1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534" y="393479"/>
            <a:ext cx="4744112" cy="282135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5533" y="5614988"/>
            <a:ext cx="4140708" cy="1072993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314639" y="5599511"/>
            <a:ext cx="4209001" cy="1072993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206240" y="393479"/>
            <a:ext cx="4637723" cy="1321021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4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056" y="2601687"/>
            <a:ext cx="6175829" cy="1362075"/>
          </a:xfrm>
        </p:spPr>
        <p:txBody>
          <a:bodyPr>
            <a:noAutofit/>
          </a:bodyPr>
          <a:lstStyle/>
          <a:p>
            <a:r>
              <a:rPr lang="fr-CH" sz="6600" b="1" dirty="0"/>
              <a:t>Sharing </a:t>
            </a:r>
            <a:r>
              <a:rPr lang="fr-CH" sz="6600" b="1" dirty="0" err="1"/>
              <a:t>lessons</a:t>
            </a:r>
            <a:r>
              <a:rPr lang="fr-CH" sz="6600" b="1" dirty="0"/>
              <a:t> 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803599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itle 2"/>
          <p:cNvSpPr>
            <a:spLocks noGrp="1"/>
          </p:cNvSpPr>
          <p:nvPr>
            <p:ph type="title" idx="4294967295"/>
          </p:nvPr>
        </p:nvSpPr>
        <p:spPr>
          <a:xfrm>
            <a:off x="0" y="153988"/>
            <a:ext cx="7556500" cy="1116012"/>
          </a:xfrm>
        </p:spPr>
        <p:txBody>
          <a:bodyPr/>
          <a:lstStyle/>
          <a:p>
            <a:pPr eaLnBrk="1" hangingPunct="1"/>
            <a:r>
              <a:rPr lang="fr-CH" b="1" dirty="0"/>
              <a:t>SUCCESS FACTORS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ED13C9-5020-491C-84C2-B004454C9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8" y="1020930"/>
            <a:ext cx="4656549" cy="54126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60FD82-E3AC-427F-8E5E-2B7F6B702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598" y="1518969"/>
            <a:ext cx="4192408" cy="416956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5750" y="1518969"/>
            <a:ext cx="4429125" cy="2124344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0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itle 2"/>
          <p:cNvSpPr>
            <a:spLocks noGrp="1"/>
          </p:cNvSpPr>
          <p:nvPr>
            <p:ph type="title" idx="4294967295"/>
          </p:nvPr>
        </p:nvSpPr>
        <p:spPr>
          <a:xfrm>
            <a:off x="0" y="261938"/>
            <a:ext cx="7556500" cy="1116012"/>
          </a:xfrm>
        </p:spPr>
        <p:txBody>
          <a:bodyPr/>
          <a:lstStyle/>
          <a:p>
            <a:pPr eaLnBrk="1" hangingPunct="1"/>
            <a:r>
              <a:rPr lang="fr-CH" b="1" dirty="0"/>
              <a:t>MAIN OBSTACLES</a:t>
            </a:r>
            <a:endParaRPr lang="en-GB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4B88B4-03F1-48AB-82D5-B6CDEBA17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17" y="936393"/>
            <a:ext cx="4239217" cy="5218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B137DA-49CA-4952-9760-125ED9066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79" y="1654848"/>
            <a:ext cx="4239217" cy="37819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14300" y="1639887"/>
            <a:ext cx="4373134" cy="2774951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5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1025_ComparisonTopObstacles20152018">
            <a:extLst>
              <a:ext uri="{FF2B5EF4-FFF2-40B4-BE49-F238E27FC236}">
                <a16:creationId xmlns:a16="http://schemas.microsoft.com/office/drawing/2014/main" id="{0AC458EA-8B34-4548-A151-48DFBBA33EF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1183907" y="-99060"/>
            <a:ext cx="6930190" cy="70335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Explosion 2 4"/>
          <p:cNvSpPr/>
          <p:nvPr/>
        </p:nvSpPr>
        <p:spPr>
          <a:xfrm rot="21161010">
            <a:off x="4221957" y="4238781"/>
            <a:ext cx="1414462" cy="571501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C000"/>
                </a:solidFill>
              </a:rPr>
              <a:t>New</a:t>
            </a:r>
          </a:p>
        </p:txBody>
      </p:sp>
      <p:sp>
        <p:nvSpPr>
          <p:cNvPr id="6" name="Explosion 2 5"/>
          <p:cNvSpPr/>
          <p:nvPr/>
        </p:nvSpPr>
        <p:spPr>
          <a:xfrm rot="21161010">
            <a:off x="4236245" y="5388977"/>
            <a:ext cx="1414462" cy="571501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C000"/>
                </a:solidFill>
              </a:rPr>
              <a:t>New</a:t>
            </a:r>
          </a:p>
        </p:txBody>
      </p:sp>
      <p:sp>
        <p:nvSpPr>
          <p:cNvPr id="7" name="Explosion 2 6"/>
          <p:cNvSpPr/>
          <p:nvPr/>
        </p:nvSpPr>
        <p:spPr>
          <a:xfrm rot="21161010">
            <a:off x="4307683" y="6068497"/>
            <a:ext cx="1414462" cy="571501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C0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37852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itle 2"/>
          <p:cNvSpPr>
            <a:spLocks noGrp="1"/>
          </p:cNvSpPr>
          <p:nvPr>
            <p:ph type="title" idx="4294967295"/>
          </p:nvPr>
        </p:nvSpPr>
        <p:spPr>
          <a:xfrm>
            <a:off x="0" y="65088"/>
            <a:ext cx="7554913" cy="1116012"/>
          </a:xfrm>
        </p:spPr>
        <p:txBody>
          <a:bodyPr/>
          <a:lstStyle/>
          <a:p>
            <a:pPr eaLnBrk="1" hangingPunct="1"/>
            <a:r>
              <a:rPr lang="fr-CH" b="1" dirty="0">
                <a:latin typeface="Helvetica" panose="020B0604020202020204" pitchFamily="34" charset="0"/>
                <a:cs typeface="Helvetica" panose="020B0604020202020204" pitchFamily="34" charset="0"/>
              </a:rPr>
              <a:t>LESSONS LEARNED</a:t>
            </a:r>
            <a:endParaRPr lang="en-GB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39040D-F742-42AC-99CB-9B555EF47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4" y="976991"/>
            <a:ext cx="4191585" cy="55970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E70F40-6D5A-4E33-9291-FE55E7B881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96181"/>
            <a:ext cx="4401186" cy="399447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0814" y="1721527"/>
            <a:ext cx="4401186" cy="1093111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1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E89BE-5B1F-42F5-86E1-60EE0B7EA641}"/>
              </a:ext>
            </a:extLst>
          </p:cNvPr>
          <p:cNvSpPr txBox="1">
            <a:spLocks/>
          </p:cNvSpPr>
          <p:nvPr/>
        </p:nvSpPr>
        <p:spPr>
          <a:xfrm>
            <a:off x="1482908" y="563881"/>
            <a:ext cx="5638800" cy="647700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Target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BE991-46EB-4EBE-956E-C6FCA37AC60E}"/>
              </a:ext>
            </a:extLst>
          </p:cNvPr>
          <p:cNvSpPr txBox="1">
            <a:spLocks/>
          </p:cNvSpPr>
          <p:nvPr/>
        </p:nvSpPr>
        <p:spPr>
          <a:xfrm>
            <a:off x="548806" y="1770364"/>
            <a:ext cx="8004430" cy="4738687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FFFFF"/>
              </a:buClr>
              <a:buSzPct val="75000"/>
              <a:buFont typeface="+mj-lt"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Why public-private platforms?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FFFFF"/>
              </a:buClr>
              <a:buSzPct val="75000"/>
              <a:buFont typeface="+mj-lt"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What are the best practices?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FFFFF"/>
              </a:buClr>
              <a:buSzPct val="75000"/>
              <a:buFont typeface="+mj-lt"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could Geneva-based missions support the work in capital 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FFFFF"/>
              </a:buClr>
              <a:buSzPct val="75000"/>
              <a:buFont typeface="Wingdings" charset="2"/>
              <a:buChar char="§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6274AE-7AC4-453F-86A2-6F3E70E71DC5}"/>
              </a:ext>
            </a:extLst>
          </p:cNvPr>
          <p:cNvSpPr/>
          <p:nvPr/>
        </p:nvSpPr>
        <p:spPr>
          <a:xfrm>
            <a:off x="531687" y="3449013"/>
            <a:ext cx="7772400" cy="1852452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6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97" y="3948152"/>
            <a:ext cx="4721902" cy="271810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3819" y="3656310"/>
            <a:ext cx="4578130" cy="70942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UNCTAD NTFC repository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3507" y="4821067"/>
            <a:ext cx="340307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prstClr val="black"/>
                </a:solidFill>
              </a:rPr>
              <a:t>More than 90 NTFCs
5 continents
Best practices</a:t>
            </a: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0385" y="6288211"/>
            <a:ext cx="4013615" cy="374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ockwell"/>
                <a:ea typeface="+mn-ea"/>
                <a:cs typeface="+mn-cs"/>
                <a:hlinkClick r:id="rId3"/>
              </a:rPr>
              <a:t>http://unctad.org/tfcommittees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7772" y="994906"/>
            <a:ext cx="3646176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prstClr val="black"/>
                </a:solidFill>
              </a:rPr>
              <a:t>Intensive Courses
Members of the Committee and the Secretariat
One year
Certification</a:t>
            </a: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497" y="3079819"/>
            <a:ext cx="4013615" cy="374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ockwell"/>
                <a:ea typeface="+mn-ea"/>
                <a:cs typeface="+mn-cs"/>
                <a:hlinkClick r:id="rId3"/>
              </a:rPr>
              <a:t>http://unctad.org/tfcommittees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</a:p>
        </p:txBody>
      </p:sp>
      <p:pic>
        <p:nvPicPr>
          <p:cNvPr id="15" name="Picture 14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D8B8027F-42C0-4F7B-BFCA-4366710D46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14" y="1109161"/>
            <a:ext cx="5506905" cy="2053571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604CC5BD-6220-4DA8-AC24-57A4FD7FD7CC}"/>
              </a:ext>
            </a:extLst>
          </p:cNvPr>
          <p:cNvSpPr txBox="1">
            <a:spLocks/>
          </p:cNvSpPr>
          <p:nvPr/>
        </p:nvSpPr>
        <p:spPr>
          <a:xfrm>
            <a:off x="503433" y="145058"/>
            <a:ext cx="7554913" cy="11160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Helvetica" panose="020B0604020202020204" pitchFamily="34" charset="0"/>
                <a:cs typeface="Helvetica" panose="020B0604020202020204" pitchFamily="34" charset="0"/>
              </a:rPr>
              <a:t>Connecting and Communicating </a:t>
            </a:r>
          </a:p>
        </p:txBody>
      </p:sp>
    </p:spTree>
    <p:extLst>
      <p:ext uri="{BB962C8B-B14F-4D97-AF65-F5344CB8AC3E}">
        <p14:creationId xmlns:p14="http://schemas.microsoft.com/office/powerpoint/2010/main" val="1400889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4D49-3591-4F60-AA32-E698D24BD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39280"/>
            <a:ext cx="7391400" cy="861774"/>
          </a:xfrm>
        </p:spPr>
        <p:txBody>
          <a:bodyPr/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INTERNATIONAL TRADE: A MULTITUDE OF STAKEHOLDERS AND PROCEDURES</a:t>
            </a:r>
            <a:endParaRPr lang="x-none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0F4783E-AB9F-468B-9FBA-7A4E47C33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900"/>
            <a:ext cx="9106344" cy="383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32">
            <a:extLst>
              <a:ext uri="{FF2B5EF4-FFF2-40B4-BE49-F238E27FC236}">
                <a16:creationId xmlns:a16="http://schemas.microsoft.com/office/drawing/2014/main" id="{A880058F-C921-4905-9A45-C1B36DB39DBE}"/>
              </a:ext>
            </a:extLst>
          </p:cNvPr>
          <p:cNvSpPr/>
          <p:nvPr/>
        </p:nvSpPr>
        <p:spPr>
          <a:xfrm>
            <a:off x="251523" y="116587"/>
            <a:ext cx="1001924" cy="9502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324464" y="1360269"/>
            <a:ext cx="7333636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27 entities</a:t>
            </a:r>
          </a:p>
          <a:p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274 working hours of paperwork</a:t>
            </a:r>
          </a:p>
        </p:txBody>
      </p:sp>
    </p:spTree>
    <p:extLst>
      <p:ext uri="{BB962C8B-B14F-4D97-AF65-F5344CB8AC3E}">
        <p14:creationId xmlns:p14="http://schemas.microsoft.com/office/powerpoint/2010/main" val="209446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36" y="265006"/>
            <a:ext cx="4488872" cy="292330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65006"/>
            <a:ext cx="4322618" cy="6180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s-ES_tradnl" sz="2800" b="1" dirty="0" err="1">
                <a:solidFill>
                  <a:schemeClr val="bg2">
                    <a:lumMod val="75000"/>
                  </a:schemeClr>
                </a:solidFill>
              </a:rPr>
              <a:t>Trade</a:t>
            </a:r>
            <a:r>
              <a:rPr lang="es-ES_tradnl" sz="28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_tradnl" sz="2800" b="1" dirty="0" err="1">
                <a:solidFill>
                  <a:schemeClr val="bg2">
                    <a:lumMod val="75000"/>
                  </a:schemeClr>
                </a:solidFill>
              </a:rPr>
              <a:t>portals</a:t>
            </a:r>
            <a:endParaRPr lang="es-ES_tradnl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72" y="883019"/>
            <a:ext cx="42985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prstClr val="black"/>
                </a:solidFill>
              </a:rPr>
              <a:t>35 Electronic Portals
2.993 processes documented online
80% reduction in procedures and documentation
</a:t>
            </a: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720" y="2520976"/>
            <a:ext cx="427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ockwell"/>
                <a:ea typeface="+mn-ea"/>
                <a:cs typeface="+mn-cs"/>
                <a:hlinkClick r:id="rId3"/>
              </a:rPr>
              <a:t>http://tradeportal.eregulations.org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0" y="3497321"/>
            <a:ext cx="4322618" cy="6180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s-ES_tradnl" sz="2800" b="1" dirty="0">
                <a:solidFill>
                  <a:schemeClr val="bg2">
                    <a:lumMod val="75000"/>
                  </a:schemeClr>
                </a:solidFill>
              </a:rPr>
              <a:t>And more </a:t>
            </a:r>
            <a:r>
              <a:rPr lang="es-ES_tradnl" sz="2800" b="1" dirty="0">
                <a:solidFill>
                  <a:srgbClr val="C00000"/>
                </a:solidFill>
              </a:rPr>
              <a:t>
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ckwell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2618" y="4089374"/>
            <a:ext cx="42985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prstClr val="black"/>
                </a:solidFill>
              </a:rPr>
              <a:t>Implementation Plans
National Trade Facilitation roadmaps 
Technical assistance in specific measures
</a:t>
            </a: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6990" y="6218400"/>
            <a:ext cx="427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ockwell"/>
                <a:ea typeface="+mn-ea"/>
                <a:cs typeface="+mn-cs"/>
                <a:hlinkClick r:id="rId4"/>
              </a:rPr>
              <a:t>http://unctad.org/tf</a:t>
            </a:r>
            <a:r>
              <a:rPr kumimoji="0" lang="es-ES_tradnl" sz="18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</a:p>
        </p:txBody>
      </p:sp>
      <p:pic>
        <p:nvPicPr>
          <p:cNvPr id="3" name="Picture 2" descr="A picture containing outdoor, sign&#10;&#10;Description generated with very high confidence">
            <a:extLst>
              <a:ext uri="{FF2B5EF4-FFF2-40B4-BE49-F238E27FC236}">
                <a16:creationId xmlns:a16="http://schemas.microsoft.com/office/drawing/2014/main" id="{13016294-0E28-42DD-802B-00C436E176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6458">
            <a:off x="853270" y="3019901"/>
            <a:ext cx="3120745" cy="393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3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67923"/>
            <a:ext cx="9144000" cy="55399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en-US" sz="3000" dirty="0">
                <a:solidFill>
                  <a:srgbClr val="FFFFFF"/>
                </a:solidFill>
                <a:latin typeface="HelveticaNeueLT Std" panose="020B0604020202020204" pitchFamily="34" charset="0"/>
              </a:rPr>
              <a:t>Take away: TF relevant for developing countries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80379" y="1593319"/>
            <a:ext cx="1893093" cy="1286879"/>
            <a:chOff x="240505" y="981425"/>
            <a:chExt cx="2524124" cy="1715839"/>
          </a:xfrm>
        </p:grpSpPr>
        <p:sp>
          <p:nvSpPr>
            <p:cNvPr id="14" name="Rectangle 13"/>
            <p:cNvSpPr/>
            <p:nvPr/>
          </p:nvSpPr>
          <p:spPr>
            <a:xfrm>
              <a:off x="240505" y="981425"/>
              <a:ext cx="2524124" cy="17158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1966" y="1308927"/>
              <a:ext cx="1981201" cy="94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2000" b="1" dirty="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</a:rPr>
                <a:t>Economic Relevance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7156" y="3088354"/>
            <a:ext cx="2007393" cy="1286879"/>
            <a:chOff x="142874" y="2974804"/>
            <a:chExt cx="2676524" cy="1715839"/>
          </a:xfrm>
        </p:grpSpPr>
        <p:sp>
          <p:nvSpPr>
            <p:cNvPr id="8" name="Rectangle 7"/>
            <p:cNvSpPr/>
            <p:nvPr/>
          </p:nvSpPr>
          <p:spPr>
            <a:xfrm>
              <a:off x="219074" y="2974804"/>
              <a:ext cx="2524124" cy="17158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2874" y="3166697"/>
              <a:ext cx="2676524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2000" b="1" dirty="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</a:rPr>
                <a:t>Human Development Relevance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80379" y="4556671"/>
            <a:ext cx="1893093" cy="1286879"/>
            <a:chOff x="240505" y="4932560"/>
            <a:chExt cx="2524124" cy="1715839"/>
          </a:xfrm>
        </p:grpSpPr>
        <p:sp>
          <p:nvSpPr>
            <p:cNvPr id="15" name="Rectangle 14"/>
            <p:cNvSpPr/>
            <p:nvPr/>
          </p:nvSpPr>
          <p:spPr>
            <a:xfrm>
              <a:off x="240505" y="4932560"/>
              <a:ext cx="2524124" cy="17158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5761" y="5313425"/>
              <a:ext cx="2190751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2000" b="1" dirty="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</a:rPr>
                <a:t>S&amp;T Relevance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195989" y="1431702"/>
            <a:ext cx="6728567" cy="1718906"/>
            <a:chOff x="2927985" y="765936"/>
            <a:chExt cx="8971422" cy="229187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89731" y="765936"/>
              <a:ext cx="1689100" cy="16891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0335" y="805902"/>
              <a:ext cx="1574800" cy="15748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985" y="882103"/>
              <a:ext cx="1572460" cy="152418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7620" y="817192"/>
              <a:ext cx="1552221" cy="155222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6806" y="882103"/>
              <a:ext cx="1512601" cy="14224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076932" y="2406287"/>
              <a:ext cx="131909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1350" b="1" dirty="0">
                  <a:solidFill>
                    <a:srgbClr val="0070C0"/>
                  </a:solidFill>
                  <a:latin typeface="Helvetica" charset="0"/>
                  <a:ea typeface="Helvetica" charset="0"/>
                  <a:cs typeface="Helvetica" charset="0"/>
                </a:rPr>
                <a:t>Costs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775629" y="2380703"/>
              <a:ext cx="131909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1350" b="1" dirty="0">
                  <a:solidFill>
                    <a:srgbClr val="0070C0"/>
                  </a:solidFill>
                  <a:latin typeface="Helvetica" charset="0"/>
                  <a:ea typeface="Helvetica" charset="0"/>
                  <a:cs typeface="Helvetica" charset="0"/>
                </a:rPr>
                <a:t>Revenues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52377" y="2380702"/>
              <a:ext cx="2370308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1350" b="1">
                  <a:solidFill>
                    <a:srgbClr val="0070C0"/>
                  </a:solidFill>
                  <a:latin typeface="Helvetica" charset="0"/>
                  <a:ea typeface="Helvetica" charset="0"/>
                  <a:cs typeface="Helvetica" charset="0"/>
                </a:rPr>
                <a:t>Diversification</a:t>
              </a:r>
              <a:endParaRPr lang="en-US" sz="1350" b="1" dirty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68342" y="2443839"/>
              <a:ext cx="181328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1350" b="1" dirty="0">
                  <a:solidFill>
                    <a:srgbClr val="0070C0"/>
                  </a:solidFill>
                  <a:latin typeface="Helvetica" charset="0"/>
                  <a:ea typeface="Helvetica" charset="0"/>
                  <a:cs typeface="Helvetica" charset="0"/>
                </a:rPr>
                <a:t>SMEs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520814" y="2433572"/>
              <a:ext cx="131909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1350" b="1" dirty="0">
                  <a:solidFill>
                    <a:srgbClr val="0070C0"/>
                  </a:solidFill>
                  <a:latin typeface="Helvetica" charset="0"/>
                  <a:ea typeface="Helvetica" charset="0"/>
                  <a:cs typeface="Helvetica" charset="0"/>
                </a:rPr>
                <a:t>FDI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307699" y="3030530"/>
            <a:ext cx="5971068" cy="1434067"/>
            <a:chOff x="3076932" y="2897706"/>
            <a:chExt cx="7961424" cy="1912089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6932" y="2974804"/>
              <a:ext cx="1715839" cy="1715839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4605" y="2932803"/>
              <a:ext cx="1757840" cy="175784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178" y="2897706"/>
              <a:ext cx="3824178" cy="1912089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972585" y="4464038"/>
            <a:ext cx="7225493" cy="1559797"/>
            <a:chOff x="2630114" y="4809050"/>
            <a:chExt cx="9633990" cy="2079728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2445" y="4809050"/>
              <a:ext cx="1352772" cy="165264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7292" y="4809050"/>
              <a:ext cx="1561451" cy="156145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497" y="4852535"/>
              <a:ext cx="1143997" cy="156476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430" y="4904150"/>
              <a:ext cx="1423947" cy="142394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2630114" y="6211670"/>
              <a:ext cx="187033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1350" b="1">
                  <a:solidFill>
                    <a:srgbClr val="0070C0"/>
                  </a:solidFill>
                  <a:latin typeface="Helvetica" charset="0"/>
                  <a:ea typeface="Helvetica" charset="0"/>
                  <a:cs typeface="Helvetica" charset="0"/>
                </a:rPr>
                <a:t>Self-determination </a:t>
              </a:r>
              <a:endParaRPr lang="en-US" sz="1350" b="1" dirty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975145" y="6417304"/>
              <a:ext cx="188407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1350" b="1">
                  <a:solidFill>
                    <a:srgbClr val="0070C0"/>
                  </a:solidFill>
                  <a:latin typeface="Helvetica" charset="0"/>
                  <a:ea typeface="Helvetica" charset="0"/>
                  <a:cs typeface="Helvetica" charset="0"/>
                </a:rPr>
                <a:t>Compliance</a:t>
              </a:r>
              <a:endParaRPr lang="en-US" sz="1350" b="1" dirty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82167" y="6438110"/>
              <a:ext cx="588193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1350" b="1" dirty="0">
                  <a:solidFill>
                    <a:srgbClr val="0070C0"/>
                  </a:solidFill>
                  <a:latin typeface="Helvetica" charset="0"/>
                  <a:ea typeface="Helvetica" charset="0"/>
                  <a:cs typeface="Helvetica" charset="0"/>
                </a:rPr>
                <a:t>Technical Assistance &amp; Capacity building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328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2471739"/>
            <a:ext cx="5686426" cy="3128961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>
              <a:spcBef>
                <a:spcPts val="1200"/>
              </a:spcBef>
            </a:pPr>
            <a:r>
              <a:rPr lang="en-US" sz="7200" b="1" dirty="0"/>
              <a:t>Thank you!</a:t>
            </a:r>
            <a:br>
              <a:rPr lang="en-US" sz="7200" dirty="0"/>
            </a:br>
            <a:r>
              <a:rPr lang="en-US" b="1"/>
              <a:t>Pamela Ugaz</a:t>
            </a:r>
            <a:br>
              <a:rPr lang="en-US" dirty="0"/>
            </a:br>
            <a:r>
              <a:rPr lang="en-US" sz="1800" dirty="0"/>
              <a:t>Trade Facilitation Section</a:t>
            </a:r>
            <a:br>
              <a:rPr lang="en-US" sz="1800" dirty="0"/>
            </a:br>
            <a:r>
              <a:rPr lang="en-US" sz="1800" dirty="0" err="1"/>
              <a:t>pamela.ugaz@un.org</a:t>
            </a:r>
            <a:br>
              <a:rPr lang="en-US" sz="18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2"/>
              </a:rPr>
              <a:t>http://unctad.org/en/DTL/TLB/Pages/TF/Committees/default.aspx</a:t>
            </a:r>
            <a:r>
              <a:rPr lang="en-US" sz="1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br>
              <a:rPr lang="en-US" sz="18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1800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3"/>
              </a:rPr>
              <a:t>http://unctad.org/en/DTL/TLB/Pages/TF/Committees/Empowerment-Programme-for-National-Trade-Facilitation-Bodies.aspx</a:t>
            </a:r>
            <a:r>
              <a:rPr lang="en-US" sz="1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br>
              <a:rPr lang="en-US" sz="18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br>
              <a:rPr lang="en-US" sz="1800" dirty="0">
                <a:solidFill>
                  <a:srgbClr val="FFFFFF"/>
                </a:solidFill>
              </a:rPr>
            </a:b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13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C64A2-55B8-4F70-B1A8-FCD6A2D04D3D}" type="slidenum">
              <a:rPr kumimoji="0" lang="en-GB" altLang="fr-FR" sz="14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fr-FR" sz="14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511" name="Picture 4" descr="Q:\SITE\PRIVAT\TRANS\Images\border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095" y="242234"/>
            <a:ext cx="9204360" cy="601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7" y="4444969"/>
            <a:ext cx="6118369" cy="1151965"/>
          </a:xfrm>
          <a:solidFill>
            <a:schemeClr val="bg1">
              <a:lumMod val="50000"/>
              <a:alpha val="40000"/>
            </a:schemeClr>
          </a:solidFill>
        </p:spPr>
        <p:txBody>
          <a:bodyPr/>
          <a:lstStyle/>
          <a:p>
            <a:pPr eaLnBrk="1" hangingPunct="1"/>
            <a:r>
              <a:rPr lang="fr-CH" altLang="fr-FR" b="1" cap="all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Poor </a:t>
            </a:r>
            <a:r>
              <a:rPr lang="fr-CH" altLang="fr-FR" b="1" cap="all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organization</a:t>
            </a:r>
            <a:r>
              <a:rPr lang="fr-CH" altLang="fr-FR" b="1" cap="all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</a:t>
            </a:r>
            <a:br>
              <a:rPr lang="fr-CH" altLang="fr-FR" b="1" cap="all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CH" altLang="fr-FR" b="1" cap="all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Border </a:t>
            </a:r>
            <a:r>
              <a:rPr lang="fr-CH" altLang="fr-FR" b="1" cap="all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crossings</a:t>
            </a:r>
            <a:endParaRPr lang="en-GB" altLang="fr-FR" b="1" cap="all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253014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https://lh5.googleusercontent.com/_-Popbbepz4Q/TXZIU-6DPbI/AAAAAAAAXhc/Fa5UFa8_Wyc/s720/DSC_01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0350" y="808322"/>
            <a:ext cx="6043613" cy="1367358"/>
          </a:xfrm>
          <a:prstGeom prst="rect">
            <a:avLst/>
          </a:prstGeom>
          <a:solidFill>
            <a:schemeClr val="bg1">
              <a:lumMod val="50000"/>
              <a:alpha val="49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SECURITY CONTROLS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60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CDD2E-E2E0-4290-81D1-645845399109}" type="slidenum">
              <a:rPr kumimoji="0" lang="en-GB" altLang="fr-FR" sz="14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fr-FR" sz="14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10C6208-3914-4E66-A1AF-2629A873E910}"/>
              </a:ext>
            </a:extLst>
          </p:cNvPr>
          <p:cNvSpPr txBox="1">
            <a:spLocks noChangeArrowheads="1"/>
          </p:cNvSpPr>
          <p:nvPr/>
        </p:nvSpPr>
        <p:spPr>
          <a:xfrm>
            <a:off x="2370761" y="5085217"/>
            <a:ext cx="4882793" cy="1367358"/>
          </a:xfrm>
          <a:prstGeom prst="rect">
            <a:avLst/>
          </a:prstGeom>
          <a:solidFill>
            <a:schemeClr val="bg1">
              <a:lumMod val="65000"/>
              <a:alpha val="39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CONFORMITY CONTROLS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929757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P6012679"/>
          <p:cNvPicPr>
            <a:picLocks noChangeAspect="1" noChangeArrowheads="1"/>
          </p:cNvPicPr>
          <p:nvPr/>
        </p:nvPicPr>
        <p:blipFill>
          <a:blip r:embed="rId3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619892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DELAYS AT BORDER CROSSINGS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17077"/>
      </p:ext>
    </p:extLst>
  </p:cSld>
  <p:clrMapOvr>
    <a:masterClrMapping/>
  </p:clrMapOvr>
  <p:transition spd="med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lh4.googleusercontent.com/_-Popbbepz4Q/R8AZ5rzBkCI/AAAAAAAACkg/4O7PrsRbK-c/s912/guardando%20el%20papele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27640"/>
            <a:ext cx="9241163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TOO MANY DOCUMENTS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685488"/>
      </p:ext>
    </p:extLst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Avantag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105956561A4478721C42B1170DC93" ma:contentTypeVersion="8" ma:contentTypeDescription="Create a new document." ma:contentTypeScope="" ma:versionID="e6e10435a516ffbc9cde68bd39d113a3">
  <xsd:schema xmlns:xsd="http://www.w3.org/2001/XMLSchema" xmlns:xs="http://www.w3.org/2001/XMLSchema" xmlns:p="http://schemas.microsoft.com/office/2006/metadata/properties" xmlns:ns2="f61f126d-1093-4162-999a-d34905c84581" xmlns:ns3="16fbb88f-79d8-4d78-998c-a26123b89dee" targetNamespace="http://schemas.microsoft.com/office/2006/metadata/properties" ma:root="true" ma:fieldsID="50533f49cce15657d885df2c16251494" ns2:_="" ns3:_="">
    <xsd:import namespace="f61f126d-1093-4162-999a-d34905c84581"/>
    <xsd:import namespace="16fbb88f-79d8-4d78-998c-a26123b89de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f126d-1093-4162-999a-d34905c845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bb88f-79d8-4d78-998c-a26123b89d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8C2CA8-9644-4EBB-8C12-E5F1705884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1f126d-1093-4162-999a-d34905c84581"/>
    <ds:schemaRef ds:uri="16fbb88f-79d8-4d78-998c-a26123b89d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FE4C80-106E-4E3B-9EC4-27BB6F526B9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16fbb88f-79d8-4d78-998c-a26123b89dee"/>
    <ds:schemaRef ds:uri="f61f126d-1093-4162-999a-d34905c84581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B1111BA-FE66-4618-B70E-7EF99A6B56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8097</TotalTime>
  <Words>1031</Words>
  <Application>Microsoft Office PowerPoint</Application>
  <PresentationFormat>On-screen Show (4:3)</PresentationFormat>
  <Paragraphs>217</Paragraphs>
  <Slides>52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Arial</vt:lpstr>
      <vt:lpstr>Calibri</vt:lpstr>
      <vt:lpstr>Franklin Gothic Medium</vt:lpstr>
      <vt:lpstr>Helvetica</vt:lpstr>
      <vt:lpstr>HelveticaNeueLT Std</vt:lpstr>
      <vt:lpstr>Impact</vt:lpstr>
      <vt:lpstr>Rockwell</vt:lpstr>
      <vt:lpstr>Tahoma</vt:lpstr>
      <vt:lpstr>Times New Roman</vt:lpstr>
      <vt:lpstr>Wingdings</vt:lpstr>
      <vt:lpstr>Avantage</vt:lpstr>
      <vt:lpstr>Have you ever heard of the National Trade Facilitation Committees (NTFCs)?</vt:lpstr>
      <vt:lpstr>PowerPoint Presentation</vt:lpstr>
      <vt:lpstr>PowerPoint Presentation</vt:lpstr>
      <vt:lpstr>PowerPoint Presentation</vt:lpstr>
      <vt:lpstr>INTERNATIONAL TRADE: A MULTITUDE OF STAKEHOLDERS AND PROCEDURES</vt:lpstr>
      <vt:lpstr>Poor organization at  Border crossings</vt:lpstr>
      <vt:lpstr>PowerPoint Presentation</vt:lpstr>
      <vt:lpstr>PowerPoint Presentation</vt:lpstr>
      <vt:lpstr>PowerPoint Presentation</vt:lpstr>
      <vt:lpstr>WHAT IS THE COST OF ADMINISTRATIVE BOTTLENECKS AND TRADE TRANSACTIONS?</vt:lpstr>
      <vt:lpstr>Solution: Trade Facilitation</vt:lpstr>
      <vt:lpstr>PowerPoint Presentation</vt:lpstr>
      <vt:lpstr>CNFC</vt:lpstr>
      <vt:lpstr>PowerPoint Presentation</vt:lpstr>
      <vt:lpstr>PowerPoint Presentation</vt:lpstr>
      <vt:lpstr>- UNCTAD Study 2015  - UNCTAD Study 2017  - Survey to 59 NTFCs  - LDC, Developing and developed countries</vt:lpstr>
      <vt:lpstr>OBJECTIVES</vt:lpstr>
      <vt:lpstr>PowerPoint Presentation</vt:lpstr>
      <vt:lpstr>SCOPE</vt:lpstr>
      <vt:lpstr>PowerPoint Presentation</vt:lpstr>
      <vt:lpstr>Formality</vt:lpstr>
      <vt:lpstr>PowerPoint Presentation</vt:lpstr>
      <vt:lpstr>PowerPoint Presentation</vt:lpstr>
      <vt:lpstr>COORDINATING AGENCY</vt:lpstr>
      <vt:lpstr>PowerPoint Presentation</vt:lpstr>
      <vt:lpstr>PowerPoint Presentation</vt:lpstr>
      <vt:lpstr>PowerPoint Presentation</vt:lpstr>
      <vt:lpstr>MEMBERSHIP</vt:lpstr>
      <vt:lpstr>PowerPoint Presentation</vt:lpstr>
      <vt:lpstr>PowerPoint Presentation</vt:lpstr>
      <vt:lpstr>PowerPoint Presentation</vt:lpstr>
      <vt:lpstr>PowerPoint Presentation</vt:lpstr>
      <vt:lpstr>COMMUNICATIONS AND PROMOTION</vt:lpstr>
      <vt:lpstr>PowerPoint Presentation</vt:lpstr>
      <vt:lpstr>FINANCING </vt:lpstr>
      <vt:lpstr>PowerPoint Presentation</vt:lpstr>
      <vt:lpstr>PowerPoint Presentation</vt:lpstr>
      <vt:lpstr>PowerPoint Presentation</vt:lpstr>
      <vt:lpstr>GENDER </vt:lpstr>
      <vt:lpstr>PowerPoint Presentation</vt:lpstr>
      <vt:lpstr>PowerPoint Presentation</vt:lpstr>
      <vt:lpstr>PowerPoint Presentation</vt:lpstr>
      <vt:lpstr>Sharing lessons </vt:lpstr>
      <vt:lpstr>SUCCESS FACTORS</vt:lpstr>
      <vt:lpstr>MAIN OBSTACLES</vt:lpstr>
      <vt:lpstr>PowerPoint Presentation</vt:lpstr>
      <vt:lpstr>LESSONS LEARNED</vt:lpstr>
      <vt:lpstr>PowerPoint Presentation</vt:lpstr>
      <vt:lpstr>UNCTAD NTFC repository</vt:lpstr>
      <vt:lpstr>PowerPoint Presentation</vt:lpstr>
      <vt:lpstr>PowerPoint Presentation</vt:lpstr>
      <vt:lpstr>Thank you! Pamela Ugaz Trade Facilitation Section pamela.ugaz@un.org http://unctad.org/en/DTL/TLB/Pages/TF/Committees/default.aspx  http://unctad.org/en/DTL/TLB/Pages/TF/Committees/Empowerment-Programme-for-National-Trade-Facilitation-Bodies.aspx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in Establishing NCTFs: Comparing Ghana NTFC Terms of Reference</dc:title>
  <dc:creator>Alexandre Larouche-Maltais</dc:creator>
  <cp:lastModifiedBy>Pamela Ugaz</cp:lastModifiedBy>
  <cp:revision>512</cp:revision>
  <cp:lastPrinted>2018-10-11T15:45:26Z</cp:lastPrinted>
  <dcterms:created xsi:type="dcterms:W3CDTF">2016-01-30T13:29:21Z</dcterms:created>
  <dcterms:modified xsi:type="dcterms:W3CDTF">2018-10-12T15:30:34Z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0x010100CEF105956561A4478721C42B1170DC93</vt:lpwstr>
  </property>
</Properties>
</file>