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6" r:id="rId5"/>
    <p:sldMasterId id="2147483688" r:id="rId6"/>
    <p:sldMasterId id="2147483700" r:id="rId7"/>
  </p:sldMasterIdLst>
  <p:notesMasterIdLst>
    <p:notesMasterId r:id="rId43"/>
  </p:notesMasterIdLst>
  <p:handoutMasterIdLst>
    <p:handoutMasterId r:id="rId44"/>
  </p:handoutMasterIdLst>
  <p:sldIdLst>
    <p:sldId id="256" r:id="rId8"/>
    <p:sldId id="307" r:id="rId9"/>
    <p:sldId id="373" r:id="rId10"/>
    <p:sldId id="337" r:id="rId11"/>
    <p:sldId id="351" r:id="rId12"/>
    <p:sldId id="339" r:id="rId13"/>
    <p:sldId id="342" r:id="rId14"/>
    <p:sldId id="343" r:id="rId15"/>
    <p:sldId id="350" r:id="rId16"/>
    <p:sldId id="345" r:id="rId17"/>
    <p:sldId id="379" r:id="rId18"/>
    <p:sldId id="374" r:id="rId19"/>
    <p:sldId id="347" r:id="rId20"/>
    <p:sldId id="382" r:id="rId21"/>
    <p:sldId id="383" r:id="rId22"/>
    <p:sldId id="384" r:id="rId23"/>
    <p:sldId id="385" r:id="rId24"/>
    <p:sldId id="386" r:id="rId25"/>
    <p:sldId id="387" r:id="rId26"/>
    <p:sldId id="388" r:id="rId27"/>
    <p:sldId id="389" r:id="rId28"/>
    <p:sldId id="390" r:id="rId29"/>
    <p:sldId id="391" r:id="rId30"/>
    <p:sldId id="392" r:id="rId31"/>
    <p:sldId id="400" r:id="rId32"/>
    <p:sldId id="352" r:id="rId33"/>
    <p:sldId id="353" r:id="rId34"/>
    <p:sldId id="380" r:id="rId35"/>
    <p:sldId id="398" r:id="rId36"/>
    <p:sldId id="394" r:id="rId37"/>
    <p:sldId id="396" r:id="rId38"/>
    <p:sldId id="397" r:id="rId39"/>
    <p:sldId id="399" r:id="rId40"/>
    <p:sldId id="329" r:id="rId41"/>
    <p:sldId id="372" r:id="rId42"/>
  </p:sldIdLst>
  <p:sldSz cx="9144000" cy="6858000" type="screen4x3"/>
  <p:notesSz cx="6794500" cy="9906000"/>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8000"/>
    <a:srgbClr val="00CC66"/>
    <a:srgbClr val="68D7C7"/>
    <a:srgbClr val="186DEA"/>
    <a:srgbClr val="F7C851"/>
    <a:srgbClr val="7030A0"/>
    <a:srgbClr val="FF9900"/>
    <a:srgbClr val="486527"/>
    <a:srgbClr val="BB1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58C0F-985A-48DB-B3F6-B4AABB7FD09D}" v="97" dt="2018-11-01T16:45:38.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5" autoAdjust="0"/>
    <p:restoredTop sz="78862" autoAdjust="0"/>
  </p:normalViewPr>
  <p:slideViewPr>
    <p:cSldViewPr snapToGrid="0">
      <p:cViewPr varScale="1">
        <p:scale>
          <a:sx n="91" d="100"/>
          <a:sy n="91" d="100"/>
        </p:scale>
        <p:origin x="21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gela Linoci" userId="637fc4d8-13c5-4004-b3b6-678ad2d5b7bf" providerId="ADAL" clId="{A2258C0F-985A-48DB-B3F6-B4AABB7FD09D}"/>
    <pc:docChg chg="undo redo custSel addSld delSld modSld modNotesMaster modHandout">
      <pc:chgData name="Mariangela Linoci" userId="637fc4d8-13c5-4004-b3b6-678ad2d5b7bf" providerId="ADAL" clId="{A2258C0F-985A-48DB-B3F6-B4AABB7FD09D}" dt="2018-11-01T16:47:19.300" v="1655" actId="2696"/>
      <pc:docMkLst>
        <pc:docMk/>
      </pc:docMkLst>
      <pc:sldChg chg="modSp">
        <pc:chgData name="Mariangela Linoci" userId="637fc4d8-13c5-4004-b3b6-678ad2d5b7bf" providerId="ADAL" clId="{A2258C0F-985A-48DB-B3F6-B4AABB7FD09D}" dt="2018-10-31T10:46:30.276" v="765" actId="14100"/>
        <pc:sldMkLst>
          <pc:docMk/>
          <pc:sldMk cId="0" sldId="256"/>
        </pc:sldMkLst>
        <pc:spChg chg="mod">
          <ac:chgData name="Mariangela Linoci" userId="637fc4d8-13c5-4004-b3b6-678ad2d5b7bf" providerId="ADAL" clId="{A2258C0F-985A-48DB-B3F6-B4AABB7FD09D}" dt="2018-10-31T10:46:23.820" v="764" actId="20577"/>
          <ac:spMkLst>
            <pc:docMk/>
            <pc:sldMk cId="0" sldId="256"/>
            <ac:spMk id="6146" creationId="{00000000-0000-0000-0000-000000000000}"/>
          </ac:spMkLst>
        </pc:spChg>
        <pc:picChg chg="mod">
          <ac:chgData name="Mariangela Linoci" userId="637fc4d8-13c5-4004-b3b6-678ad2d5b7bf" providerId="ADAL" clId="{A2258C0F-985A-48DB-B3F6-B4AABB7FD09D}" dt="2018-10-31T10:46:30.276" v="765" actId="14100"/>
          <ac:picMkLst>
            <pc:docMk/>
            <pc:sldMk cId="0" sldId="256"/>
            <ac:picMk id="8196" creationId="{00000000-0000-0000-0000-000000000000}"/>
          </ac:picMkLst>
        </pc:picChg>
      </pc:sldChg>
      <pc:sldChg chg="modSp">
        <pc:chgData name="Mariangela Linoci" userId="637fc4d8-13c5-4004-b3b6-678ad2d5b7bf" providerId="ADAL" clId="{A2258C0F-985A-48DB-B3F6-B4AABB7FD09D}" dt="2018-10-30T18:26:49.250" v="644" actId="6549"/>
        <pc:sldMkLst>
          <pc:docMk/>
          <pc:sldMk cId="0" sldId="307"/>
        </pc:sldMkLst>
        <pc:spChg chg="mod">
          <ac:chgData name="Mariangela Linoci" userId="637fc4d8-13c5-4004-b3b6-678ad2d5b7bf" providerId="ADAL" clId="{A2258C0F-985A-48DB-B3F6-B4AABB7FD09D}" dt="2018-10-30T18:26:49.250" v="644" actId="6549"/>
          <ac:spMkLst>
            <pc:docMk/>
            <pc:sldMk cId="0" sldId="307"/>
            <ac:spMk id="6147" creationId="{00000000-0000-0000-0000-000000000000}"/>
          </ac:spMkLst>
        </pc:spChg>
      </pc:sldChg>
      <pc:sldChg chg="modSp">
        <pc:chgData name="Mariangela Linoci" userId="637fc4d8-13c5-4004-b3b6-678ad2d5b7bf" providerId="ADAL" clId="{A2258C0F-985A-48DB-B3F6-B4AABB7FD09D}" dt="2018-11-01T09:38:16.655" v="1481" actId="6549"/>
        <pc:sldMkLst>
          <pc:docMk/>
          <pc:sldMk cId="0" sldId="329"/>
        </pc:sldMkLst>
        <pc:spChg chg="mod">
          <ac:chgData name="Mariangela Linoci" userId="637fc4d8-13c5-4004-b3b6-678ad2d5b7bf" providerId="ADAL" clId="{A2258C0F-985A-48DB-B3F6-B4AABB7FD09D}" dt="2018-11-01T09:37:40.656" v="1471"/>
          <ac:spMkLst>
            <pc:docMk/>
            <pc:sldMk cId="0" sldId="329"/>
            <ac:spMk id="15" creationId="{AA215CF5-8AB1-44AB-BA4F-DD8DA3CBECC8}"/>
          </ac:spMkLst>
        </pc:spChg>
        <pc:spChg chg="mod">
          <ac:chgData name="Mariangela Linoci" userId="637fc4d8-13c5-4004-b3b6-678ad2d5b7bf" providerId="ADAL" clId="{A2258C0F-985A-48DB-B3F6-B4AABB7FD09D}" dt="2018-11-01T09:38:16.655" v="1481" actId="6549"/>
          <ac:spMkLst>
            <pc:docMk/>
            <pc:sldMk cId="0" sldId="329"/>
            <ac:spMk id="16" creationId="{DD668840-058B-4946-8CAF-7447B2A6D28A}"/>
          </ac:spMkLst>
        </pc:spChg>
      </pc:sldChg>
      <pc:sldChg chg="modSp">
        <pc:chgData name="Mariangela Linoci" userId="637fc4d8-13c5-4004-b3b6-678ad2d5b7bf" providerId="ADAL" clId="{A2258C0F-985A-48DB-B3F6-B4AABB7FD09D}" dt="2018-10-31T12:50:38.428" v="772" actId="1076"/>
        <pc:sldMkLst>
          <pc:docMk/>
          <pc:sldMk cId="0" sldId="337"/>
        </pc:sldMkLst>
        <pc:spChg chg="mod">
          <ac:chgData name="Mariangela Linoci" userId="637fc4d8-13c5-4004-b3b6-678ad2d5b7bf" providerId="ADAL" clId="{A2258C0F-985A-48DB-B3F6-B4AABB7FD09D}" dt="2018-10-31T12:50:38.428" v="772" actId="1076"/>
          <ac:spMkLst>
            <pc:docMk/>
            <pc:sldMk cId="0" sldId="337"/>
            <ac:spMk id="11266" creationId="{00000000-0000-0000-0000-000000000000}"/>
          </ac:spMkLst>
        </pc:spChg>
        <pc:spChg chg="mod">
          <ac:chgData name="Mariangela Linoci" userId="637fc4d8-13c5-4004-b3b6-678ad2d5b7bf" providerId="ADAL" clId="{A2258C0F-985A-48DB-B3F6-B4AABB7FD09D}" dt="2018-10-31T12:50:32.174" v="770" actId="6549"/>
          <ac:spMkLst>
            <pc:docMk/>
            <pc:sldMk cId="0" sldId="337"/>
            <ac:spMk id="11267" creationId="{00000000-0000-0000-0000-000000000000}"/>
          </ac:spMkLst>
        </pc:spChg>
        <pc:picChg chg="mod">
          <ac:chgData name="Mariangela Linoci" userId="637fc4d8-13c5-4004-b3b6-678ad2d5b7bf" providerId="ADAL" clId="{A2258C0F-985A-48DB-B3F6-B4AABB7FD09D}" dt="2018-10-31T12:50:35.858" v="771" actId="1076"/>
          <ac:picMkLst>
            <pc:docMk/>
            <pc:sldMk cId="0" sldId="337"/>
            <ac:picMk id="11268" creationId="{00000000-0000-0000-0000-000000000000}"/>
          </ac:picMkLst>
        </pc:picChg>
      </pc:sldChg>
      <pc:sldChg chg="modSp">
        <pc:chgData name="Mariangela Linoci" userId="637fc4d8-13c5-4004-b3b6-678ad2d5b7bf" providerId="ADAL" clId="{A2258C0F-985A-48DB-B3F6-B4AABB7FD09D}" dt="2018-10-31T17:20:23.138" v="1462" actId="1076"/>
        <pc:sldMkLst>
          <pc:docMk/>
          <pc:sldMk cId="0" sldId="345"/>
        </pc:sldMkLst>
        <pc:spChg chg="mod">
          <ac:chgData name="Mariangela Linoci" userId="637fc4d8-13c5-4004-b3b6-678ad2d5b7bf" providerId="ADAL" clId="{A2258C0F-985A-48DB-B3F6-B4AABB7FD09D}" dt="2018-10-31T17:20:23.138" v="1462" actId="1076"/>
          <ac:spMkLst>
            <pc:docMk/>
            <pc:sldMk cId="0" sldId="345"/>
            <ac:spMk id="17411" creationId="{00000000-0000-0000-0000-000000000000}"/>
          </ac:spMkLst>
        </pc:spChg>
      </pc:sldChg>
      <pc:sldChg chg="modSp">
        <pc:chgData name="Mariangela Linoci" userId="637fc4d8-13c5-4004-b3b6-678ad2d5b7bf" providerId="ADAL" clId="{A2258C0F-985A-48DB-B3F6-B4AABB7FD09D}" dt="2018-10-31T17:20:53.141" v="1467" actId="20577"/>
        <pc:sldMkLst>
          <pc:docMk/>
          <pc:sldMk cId="0" sldId="347"/>
        </pc:sldMkLst>
        <pc:spChg chg="mod">
          <ac:chgData name="Mariangela Linoci" userId="637fc4d8-13c5-4004-b3b6-678ad2d5b7bf" providerId="ADAL" clId="{A2258C0F-985A-48DB-B3F6-B4AABB7FD09D}" dt="2018-10-31T17:20:53.141" v="1467" actId="20577"/>
          <ac:spMkLst>
            <pc:docMk/>
            <pc:sldMk cId="0" sldId="347"/>
            <ac:spMk id="20482" creationId="{00000000-0000-0000-0000-000000000000}"/>
          </ac:spMkLst>
        </pc:spChg>
      </pc:sldChg>
      <pc:sldChg chg="delSp modSp">
        <pc:chgData name="Mariangela Linoci" userId="637fc4d8-13c5-4004-b3b6-678ad2d5b7bf" providerId="ADAL" clId="{A2258C0F-985A-48DB-B3F6-B4AABB7FD09D}" dt="2018-11-01T15:27:39.721" v="1572"/>
        <pc:sldMkLst>
          <pc:docMk/>
          <pc:sldMk cId="2822722104" sldId="352"/>
        </pc:sldMkLst>
        <pc:spChg chg="del">
          <ac:chgData name="Mariangela Linoci" userId="637fc4d8-13c5-4004-b3b6-678ad2d5b7bf" providerId="ADAL" clId="{A2258C0F-985A-48DB-B3F6-B4AABB7FD09D}" dt="2018-11-01T15:27:39.721" v="1572"/>
          <ac:spMkLst>
            <pc:docMk/>
            <pc:sldMk cId="2822722104" sldId="352"/>
            <ac:spMk id="35842" creationId="{00000000-0000-0000-0000-000000000000}"/>
          </ac:spMkLst>
        </pc:spChg>
        <pc:spChg chg="mod">
          <ac:chgData name="Mariangela Linoci" userId="637fc4d8-13c5-4004-b3b6-678ad2d5b7bf" providerId="ADAL" clId="{A2258C0F-985A-48DB-B3F6-B4AABB7FD09D}" dt="2018-11-01T15:27:34.883" v="1571" actId="122"/>
          <ac:spMkLst>
            <pc:docMk/>
            <pc:sldMk cId="2822722104" sldId="352"/>
            <ac:spMk id="35843" creationId="{00000000-0000-0000-0000-000000000000}"/>
          </ac:spMkLst>
        </pc:spChg>
      </pc:sldChg>
      <pc:sldChg chg="delSp modSp modNotesTx">
        <pc:chgData name="Mariangela Linoci" userId="637fc4d8-13c5-4004-b3b6-678ad2d5b7bf" providerId="ADAL" clId="{A2258C0F-985A-48DB-B3F6-B4AABB7FD09D}" dt="2018-11-01T16:46:30.100" v="1653" actId="20577"/>
        <pc:sldMkLst>
          <pc:docMk/>
          <pc:sldMk cId="3433617966" sldId="353"/>
        </pc:sldMkLst>
        <pc:spChg chg="mod">
          <ac:chgData name="Mariangela Linoci" userId="637fc4d8-13c5-4004-b3b6-678ad2d5b7bf" providerId="ADAL" clId="{A2258C0F-985A-48DB-B3F6-B4AABB7FD09D}" dt="2018-11-01T16:46:30.100" v="1653" actId="20577"/>
          <ac:spMkLst>
            <pc:docMk/>
            <pc:sldMk cId="3433617966" sldId="353"/>
            <ac:spMk id="5" creationId="{636CEBDE-8B37-4503-9602-A6BDD2A706A5}"/>
          </ac:spMkLst>
        </pc:spChg>
        <pc:spChg chg="mod">
          <ac:chgData name="Mariangela Linoci" userId="637fc4d8-13c5-4004-b3b6-678ad2d5b7bf" providerId="ADAL" clId="{A2258C0F-985A-48DB-B3F6-B4AABB7FD09D}" dt="2018-10-31T16:40:12.122" v="1095" actId="6549"/>
          <ac:spMkLst>
            <pc:docMk/>
            <pc:sldMk cId="3433617966" sldId="353"/>
            <ac:spMk id="7" creationId="{00000000-0000-0000-0000-000000000000}"/>
          </ac:spMkLst>
        </pc:spChg>
        <pc:spChg chg="del mod">
          <ac:chgData name="Mariangela Linoci" userId="637fc4d8-13c5-4004-b3b6-678ad2d5b7bf" providerId="ADAL" clId="{A2258C0F-985A-48DB-B3F6-B4AABB7FD09D}" dt="2018-11-01T16:45:31.603" v="1622"/>
          <ac:spMkLst>
            <pc:docMk/>
            <pc:sldMk cId="3433617966" sldId="353"/>
            <ac:spMk id="9" creationId="{EB57EF22-7844-435F-A2E9-40CA9FCF1867}"/>
          </ac:spMkLst>
        </pc:spChg>
        <pc:spChg chg="mod">
          <ac:chgData name="Mariangela Linoci" userId="637fc4d8-13c5-4004-b3b6-678ad2d5b7bf" providerId="ADAL" clId="{A2258C0F-985A-48DB-B3F6-B4AABB7FD09D}" dt="2018-10-31T16:33:56.250" v="975" actId="1076"/>
          <ac:spMkLst>
            <pc:docMk/>
            <pc:sldMk cId="3433617966" sldId="353"/>
            <ac:spMk id="11" creationId="{1AF564F1-78DF-4EB5-A6D3-FAF6CA54BF07}"/>
          </ac:spMkLst>
        </pc:spChg>
        <pc:spChg chg="mod">
          <ac:chgData name="Mariangela Linoci" userId="637fc4d8-13c5-4004-b3b6-678ad2d5b7bf" providerId="ADAL" clId="{A2258C0F-985A-48DB-B3F6-B4AABB7FD09D}" dt="2018-11-01T11:17:41.732" v="1517" actId="20577"/>
          <ac:spMkLst>
            <pc:docMk/>
            <pc:sldMk cId="3433617966" sldId="353"/>
            <ac:spMk id="36867" creationId="{00000000-0000-0000-0000-000000000000}"/>
          </ac:spMkLst>
        </pc:spChg>
        <pc:spChg chg="mod">
          <ac:chgData name="Mariangela Linoci" userId="637fc4d8-13c5-4004-b3b6-678ad2d5b7bf" providerId="ADAL" clId="{A2258C0F-985A-48DB-B3F6-B4AABB7FD09D}" dt="2018-10-31T16:40:18.209" v="1096" actId="1076"/>
          <ac:spMkLst>
            <pc:docMk/>
            <pc:sldMk cId="3433617966" sldId="353"/>
            <ac:spMk id="36871" creationId="{00000000-0000-0000-0000-000000000000}"/>
          </ac:spMkLst>
        </pc:spChg>
        <pc:picChg chg="del mod">
          <ac:chgData name="Mariangela Linoci" userId="637fc4d8-13c5-4004-b3b6-678ad2d5b7bf" providerId="ADAL" clId="{A2258C0F-985A-48DB-B3F6-B4AABB7FD09D}" dt="2018-11-01T16:45:08.832" v="1612"/>
          <ac:picMkLst>
            <pc:docMk/>
            <pc:sldMk cId="3433617966" sldId="353"/>
            <ac:picMk id="2" creationId="{00FDB9C6-CD1E-4ED6-9F84-306D680DE531}"/>
          </ac:picMkLst>
        </pc:picChg>
        <pc:picChg chg="del mod">
          <ac:chgData name="Mariangela Linoci" userId="637fc4d8-13c5-4004-b3b6-678ad2d5b7bf" providerId="ADAL" clId="{A2258C0F-985A-48DB-B3F6-B4AABB7FD09D}" dt="2018-11-01T16:45:10.546" v="1613"/>
          <ac:picMkLst>
            <pc:docMk/>
            <pc:sldMk cId="3433617966" sldId="353"/>
            <ac:picMk id="8" creationId="{5886A052-1459-48D3-87AE-5FBDE9CDB0CA}"/>
          </ac:picMkLst>
        </pc:picChg>
        <pc:picChg chg="mod">
          <ac:chgData name="Mariangela Linoci" userId="637fc4d8-13c5-4004-b3b6-678ad2d5b7bf" providerId="ADAL" clId="{A2258C0F-985A-48DB-B3F6-B4AABB7FD09D}" dt="2018-10-31T16:33:53.201" v="974" actId="1076"/>
          <ac:picMkLst>
            <pc:docMk/>
            <pc:sldMk cId="3433617966" sldId="353"/>
            <ac:picMk id="7170" creationId="{D877F63D-B211-4B8B-A1EC-7C58995CE2FA}"/>
          </ac:picMkLst>
        </pc:picChg>
        <pc:picChg chg="del">
          <ac:chgData name="Mariangela Linoci" userId="637fc4d8-13c5-4004-b3b6-678ad2d5b7bf" providerId="ADAL" clId="{A2258C0F-985A-48DB-B3F6-B4AABB7FD09D}" dt="2018-10-31T16:31:33.844" v="912"/>
          <ac:picMkLst>
            <pc:docMk/>
            <pc:sldMk cId="3433617966" sldId="353"/>
            <ac:picMk id="36876" creationId="{00000000-0000-0000-0000-000000000000}"/>
          </ac:picMkLst>
        </pc:picChg>
      </pc:sldChg>
      <pc:sldChg chg="modSp del">
        <pc:chgData name="Mariangela Linoci" userId="637fc4d8-13c5-4004-b3b6-678ad2d5b7bf" providerId="ADAL" clId="{A2258C0F-985A-48DB-B3F6-B4AABB7FD09D}" dt="2018-11-01T16:47:19.300" v="1655" actId="2696"/>
        <pc:sldMkLst>
          <pc:docMk/>
          <pc:sldMk cId="1793804598" sldId="354"/>
        </pc:sldMkLst>
        <pc:spChg chg="mod">
          <ac:chgData name="Mariangela Linoci" userId="637fc4d8-13c5-4004-b3b6-678ad2d5b7bf" providerId="ADAL" clId="{A2258C0F-985A-48DB-B3F6-B4AABB7FD09D}" dt="2018-11-01T16:44:29.800" v="1611"/>
          <ac:spMkLst>
            <pc:docMk/>
            <pc:sldMk cId="1793804598" sldId="354"/>
            <ac:spMk id="3" creationId="{1EA27F0D-EA14-4A1D-B518-A6FA7D7F59D5}"/>
          </ac:spMkLst>
        </pc:spChg>
      </pc:sldChg>
      <pc:sldChg chg="modNotesTx">
        <pc:chgData name="Mariangela Linoci" userId="637fc4d8-13c5-4004-b3b6-678ad2d5b7bf" providerId="ADAL" clId="{A2258C0F-985A-48DB-B3F6-B4AABB7FD09D}" dt="2018-10-30T18:27:42.013" v="651" actId="20577"/>
        <pc:sldMkLst>
          <pc:docMk/>
          <pc:sldMk cId="1150151101" sldId="373"/>
        </pc:sldMkLst>
      </pc:sldChg>
      <pc:sldChg chg="modSp del modNotesTx">
        <pc:chgData name="Mariangela Linoci" userId="637fc4d8-13c5-4004-b3b6-678ad2d5b7bf" providerId="ADAL" clId="{A2258C0F-985A-48DB-B3F6-B4AABB7FD09D}" dt="2018-11-01T16:47:18.343" v="1654" actId="2696"/>
        <pc:sldMkLst>
          <pc:docMk/>
          <pc:sldMk cId="1365922580" sldId="378"/>
        </pc:sldMkLst>
        <pc:grpChg chg="mod">
          <ac:chgData name="Mariangela Linoci" userId="637fc4d8-13c5-4004-b3b6-678ad2d5b7bf" providerId="ADAL" clId="{A2258C0F-985A-48DB-B3F6-B4AABB7FD09D}" dt="2018-10-31T16:48:58.457" v="1098" actId="1076"/>
          <ac:grpSpMkLst>
            <pc:docMk/>
            <pc:sldMk cId="1365922580" sldId="378"/>
            <ac:grpSpMk id="5" creationId="{00000000-0000-0000-0000-000000000000}"/>
          </ac:grpSpMkLst>
        </pc:grpChg>
      </pc:sldChg>
      <pc:sldChg chg="delSp modSp modNotesTx">
        <pc:chgData name="Mariangela Linoci" userId="637fc4d8-13c5-4004-b3b6-678ad2d5b7bf" providerId="ADAL" clId="{A2258C0F-985A-48DB-B3F6-B4AABB7FD09D}" dt="2018-11-01T16:42:06.378" v="1577"/>
        <pc:sldMkLst>
          <pc:docMk/>
          <pc:sldMk cId="1983812105" sldId="380"/>
        </pc:sldMkLst>
        <pc:spChg chg="mod">
          <ac:chgData name="Mariangela Linoci" userId="637fc4d8-13c5-4004-b3b6-678ad2d5b7bf" providerId="ADAL" clId="{A2258C0F-985A-48DB-B3F6-B4AABB7FD09D}" dt="2018-10-31T17:09:30.138" v="1448" actId="6549"/>
          <ac:spMkLst>
            <pc:docMk/>
            <pc:sldMk cId="1983812105" sldId="380"/>
            <ac:spMk id="3" creationId="{27B5D3D2-D402-4CB8-A100-10FA7E2FEFA6}"/>
          </ac:spMkLst>
        </pc:spChg>
        <pc:spChg chg="del mod">
          <ac:chgData name="Mariangela Linoci" userId="637fc4d8-13c5-4004-b3b6-678ad2d5b7bf" providerId="ADAL" clId="{A2258C0F-985A-48DB-B3F6-B4AABB7FD09D}" dt="2018-11-01T16:42:06.378" v="1577"/>
          <ac:spMkLst>
            <pc:docMk/>
            <pc:sldMk cId="1983812105" sldId="380"/>
            <ac:spMk id="10" creationId="{68774ED2-4548-4EE9-8847-08853BEF9CB9}"/>
          </ac:spMkLst>
        </pc:spChg>
      </pc:sldChg>
      <pc:sldChg chg="modSp">
        <pc:chgData name="Mariangela Linoci" userId="637fc4d8-13c5-4004-b3b6-678ad2d5b7bf" providerId="ADAL" clId="{A2258C0F-985A-48DB-B3F6-B4AABB7FD09D}" dt="2018-10-31T17:21:20.328" v="1469" actId="6549"/>
        <pc:sldMkLst>
          <pc:docMk/>
          <pc:sldMk cId="0" sldId="382"/>
        </pc:sldMkLst>
        <pc:spChg chg="mod">
          <ac:chgData name="Mariangela Linoci" userId="637fc4d8-13c5-4004-b3b6-678ad2d5b7bf" providerId="ADAL" clId="{A2258C0F-985A-48DB-B3F6-B4AABB7FD09D}" dt="2018-10-31T17:21:20.328" v="1469" actId="6549"/>
          <ac:spMkLst>
            <pc:docMk/>
            <pc:sldMk cId="0" sldId="382"/>
            <ac:spMk id="20482" creationId="{00000000-0000-0000-0000-000000000000}"/>
          </ac:spMkLst>
        </pc:spChg>
      </pc:sldChg>
      <pc:sldChg chg="modSp">
        <pc:chgData name="Mariangela Linoci" userId="637fc4d8-13c5-4004-b3b6-678ad2d5b7bf" providerId="ADAL" clId="{A2258C0F-985A-48DB-B3F6-B4AABB7FD09D}" dt="2018-11-01T16:34:58.914" v="1575" actId="20577"/>
        <pc:sldMkLst>
          <pc:docMk/>
          <pc:sldMk cId="0" sldId="384"/>
        </pc:sldMkLst>
        <pc:spChg chg="mod">
          <ac:chgData name="Mariangela Linoci" userId="637fc4d8-13c5-4004-b3b6-678ad2d5b7bf" providerId="ADAL" clId="{A2258C0F-985A-48DB-B3F6-B4AABB7FD09D}" dt="2018-11-01T16:34:58.914" v="1575" actId="20577"/>
          <ac:spMkLst>
            <pc:docMk/>
            <pc:sldMk cId="0" sldId="384"/>
            <ac:spMk id="22530" creationId="{00000000-0000-0000-0000-000000000000}"/>
          </ac:spMkLst>
        </pc:spChg>
      </pc:sldChg>
      <pc:sldChg chg="modSp">
        <pc:chgData name="Mariangela Linoci" userId="637fc4d8-13c5-4004-b3b6-678ad2d5b7bf" providerId="ADAL" clId="{A2258C0F-985A-48DB-B3F6-B4AABB7FD09D}" dt="2018-11-01T16:34:07.185" v="1574" actId="6549"/>
        <pc:sldMkLst>
          <pc:docMk/>
          <pc:sldMk cId="0" sldId="389"/>
        </pc:sldMkLst>
        <pc:spChg chg="mod">
          <ac:chgData name="Mariangela Linoci" userId="637fc4d8-13c5-4004-b3b6-678ad2d5b7bf" providerId="ADAL" clId="{A2258C0F-985A-48DB-B3F6-B4AABB7FD09D}" dt="2018-11-01T16:34:07.185" v="1574" actId="6549"/>
          <ac:spMkLst>
            <pc:docMk/>
            <pc:sldMk cId="0" sldId="389"/>
            <ac:spMk id="30723" creationId="{00000000-0000-0000-0000-000000000000}"/>
          </ac:spMkLst>
        </pc:spChg>
      </pc:sldChg>
      <pc:sldChg chg="modSp">
        <pc:chgData name="Mariangela Linoci" userId="637fc4d8-13c5-4004-b3b6-678ad2d5b7bf" providerId="ADAL" clId="{A2258C0F-985A-48DB-B3F6-B4AABB7FD09D}" dt="2018-11-01T10:13:55.623" v="1486" actId="14100"/>
        <pc:sldMkLst>
          <pc:docMk/>
          <pc:sldMk cId="1438421178" sldId="390"/>
        </pc:sldMkLst>
        <pc:spChg chg="mod">
          <ac:chgData name="Mariangela Linoci" userId="637fc4d8-13c5-4004-b3b6-678ad2d5b7bf" providerId="ADAL" clId="{A2258C0F-985A-48DB-B3F6-B4AABB7FD09D}" dt="2018-11-01T10:13:55.623" v="1486" actId="14100"/>
          <ac:spMkLst>
            <pc:docMk/>
            <pc:sldMk cId="1438421178" sldId="390"/>
            <ac:spMk id="2" creationId="{00000000-0000-0000-0000-000000000000}"/>
          </ac:spMkLst>
        </pc:spChg>
      </pc:sldChg>
      <pc:sldChg chg="modSp">
        <pc:chgData name="Mariangela Linoci" userId="637fc4d8-13c5-4004-b3b6-678ad2d5b7bf" providerId="ADAL" clId="{A2258C0F-985A-48DB-B3F6-B4AABB7FD09D}" dt="2018-10-31T08:47:25.117" v="690" actId="20577"/>
        <pc:sldMkLst>
          <pc:docMk/>
          <pc:sldMk cId="3892901826" sldId="394"/>
        </pc:sldMkLst>
        <pc:spChg chg="mod">
          <ac:chgData name="Mariangela Linoci" userId="637fc4d8-13c5-4004-b3b6-678ad2d5b7bf" providerId="ADAL" clId="{A2258C0F-985A-48DB-B3F6-B4AABB7FD09D}" dt="2018-10-31T08:43:50.803" v="668" actId="6549"/>
          <ac:spMkLst>
            <pc:docMk/>
            <pc:sldMk cId="3892901826" sldId="394"/>
            <ac:spMk id="3" creationId="{0855C69D-4E53-499C-9B64-44B69678A4A3}"/>
          </ac:spMkLst>
        </pc:spChg>
        <pc:spChg chg="mod">
          <ac:chgData name="Mariangela Linoci" userId="637fc4d8-13c5-4004-b3b6-678ad2d5b7bf" providerId="ADAL" clId="{A2258C0F-985A-48DB-B3F6-B4AABB7FD09D}" dt="2018-10-31T08:47:25.117" v="690" actId="20577"/>
          <ac:spMkLst>
            <pc:docMk/>
            <pc:sldMk cId="3892901826" sldId="394"/>
            <ac:spMk id="5" creationId="{7CA4883E-A021-43B0-B4B2-6F0D6A78F302}"/>
          </ac:spMkLst>
        </pc:spChg>
      </pc:sldChg>
      <pc:sldChg chg="modSp">
        <pc:chgData name="Mariangela Linoci" userId="637fc4d8-13c5-4004-b3b6-678ad2d5b7bf" providerId="ADAL" clId="{A2258C0F-985A-48DB-B3F6-B4AABB7FD09D}" dt="2018-11-01T15:21:53.916" v="1569" actId="6549"/>
        <pc:sldMkLst>
          <pc:docMk/>
          <pc:sldMk cId="249127600" sldId="396"/>
        </pc:sldMkLst>
        <pc:spChg chg="mod">
          <ac:chgData name="Mariangela Linoci" userId="637fc4d8-13c5-4004-b3b6-678ad2d5b7bf" providerId="ADAL" clId="{A2258C0F-985A-48DB-B3F6-B4AABB7FD09D}" dt="2018-10-30T18:25:18.785" v="628"/>
          <ac:spMkLst>
            <pc:docMk/>
            <pc:sldMk cId="249127600" sldId="396"/>
            <ac:spMk id="2" creationId="{AE346F0E-F1CF-4A37-A234-8E2CE5487C93}"/>
          </ac:spMkLst>
        </pc:spChg>
        <pc:spChg chg="mod">
          <ac:chgData name="Mariangela Linoci" userId="637fc4d8-13c5-4004-b3b6-678ad2d5b7bf" providerId="ADAL" clId="{A2258C0F-985A-48DB-B3F6-B4AABB7FD09D}" dt="2018-11-01T15:21:53.916" v="1569" actId="6549"/>
          <ac:spMkLst>
            <pc:docMk/>
            <pc:sldMk cId="249127600" sldId="396"/>
            <ac:spMk id="3" creationId="{BC63826C-A019-4622-BAB0-D268EC58225C}"/>
          </ac:spMkLst>
        </pc:spChg>
      </pc:sldChg>
      <pc:sldChg chg="modSp modNotesTx">
        <pc:chgData name="Mariangela Linoci" userId="637fc4d8-13c5-4004-b3b6-678ad2d5b7bf" providerId="ADAL" clId="{A2258C0F-985A-48DB-B3F6-B4AABB7FD09D}" dt="2018-11-01T15:22:02.815" v="1570" actId="20577"/>
        <pc:sldMkLst>
          <pc:docMk/>
          <pc:sldMk cId="4054778191" sldId="397"/>
        </pc:sldMkLst>
        <pc:spChg chg="mod">
          <ac:chgData name="Mariangela Linoci" userId="637fc4d8-13c5-4004-b3b6-678ad2d5b7bf" providerId="ADAL" clId="{A2258C0F-985A-48DB-B3F6-B4AABB7FD09D}" dt="2018-10-30T18:18:11.880" v="476" actId="6549"/>
          <ac:spMkLst>
            <pc:docMk/>
            <pc:sldMk cId="4054778191" sldId="397"/>
            <ac:spMk id="2" creationId="{D5F77102-6D6B-4A9D-8382-D8231040CF92}"/>
          </ac:spMkLst>
        </pc:spChg>
        <pc:spChg chg="mod">
          <ac:chgData name="Mariangela Linoci" userId="637fc4d8-13c5-4004-b3b6-678ad2d5b7bf" providerId="ADAL" clId="{A2258C0F-985A-48DB-B3F6-B4AABB7FD09D}" dt="2018-11-01T15:22:02.815" v="1570" actId="20577"/>
          <ac:spMkLst>
            <pc:docMk/>
            <pc:sldMk cId="4054778191" sldId="397"/>
            <ac:spMk id="3" creationId="{02FE9E95-E9D1-48FC-8581-79ECAECBA6FD}"/>
          </ac:spMkLst>
        </pc:spChg>
      </pc:sldChg>
      <pc:sldChg chg="modSp">
        <pc:chgData name="Mariangela Linoci" userId="637fc4d8-13c5-4004-b3b6-678ad2d5b7bf" providerId="ADAL" clId="{A2258C0F-985A-48DB-B3F6-B4AABB7FD09D}" dt="2018-10-30T18:16:31.267" v="447" actId="20577"/>
        <pc:sldMkLst>
          <pc:docMk/>
          <pc:sldMk cId="3461581035" sldId="399"/>
        </pc:sldMkLst>
        <pc:spChg chg="mod">
          <ac:chgData name="Mariangela Linoci" userId="637fc4d8-13c5-4004-b3b6-678ad2d5b7bf" providerId="ADAL" clId="{A2258C0F-985A-48DB-B3F6-B4AABB7FD09D}" dt="2018-10-30T18:16:31.267" v="447" actId="20577"/>
          <ac:spMkLst>
            <pc:docMk/>
            <pc:sldMk cId="3461581035" sldId="399"/>
            <ac:spMk id="3" creationId="{9D761B97-BCB7-4F07-8A54-C8E79F243F6C}"/>
          </ac:spMkLst>
        </pc:spChg>
      </pc:sldChg>
      <pc:sldChg chg="add">
        <pc:chgData name="Mariangela Linoci" userId="637fc4d8-13c5-4004-b3b6-678ad2d5b7bf" providerId="ADAL" clId="{A2258C0F-985A-48DB-B3F6-B4AABB7FD09D}" dt="2018-10-31T08:42:52.704" v="653"/>
        <pc:sldMkLst>
          <pc:docMk/>
          <pc:sldMk cId="150350946" sldId="400"/>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unctad.unctad.org\shares\P-Drive\casabianca\Virtual%20Institute%202013\Marzia\Module%201\Old\Diagrams%20Marzi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unctad.unctad.org\shares\P-Drive\casabianca\Virtual%20Institute%202013\Marzia\Module%201\Old\Diagrams%20Marzi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a:t>Latin America &amp;</a:t>
            </a:r>
            <a:r>
              <a:rPr lang="en-US" sz="1400" baseline="0" dirty="0"/>
              <a:t> the Caribbean</a:t>
            </a:r>
          </a:p>
        </c:rich>
      </c:tx>
      <c:overlay val="0"/>
    </c:title>
    <c:autoTitleDeleted val="0"/>
    <c:plotArea>
      <c:layout/>
      <c:barChart>
        <c:barDir val="col"/>
        <c:grouping val="clustered"/>
        <c:varyColors val="0"/>
        <c:ser>
          <c:idx val="0"/>
          <c:order val="0"/>
          <c:tx>
            <c:strRef>
              <c:f>'Share of Status in total emp'!$B$22</c:f>
              <c:strCache>
                <c:ptCount val="1"/>
                <c:pt idx="0">
                  <c:v>F</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'Share of Status in total emp'!$C$1:$E$1</c:f>
              <c:strCache>
                <c:ptCount val="3"/>
                <c:pt idx="0">
                  <c:v>Wage and salaried workers %</c:v>
                </c:pt>
                <c:pt idx="1">
                  <c:v>Own-account workers (%)</c:v>
                </c:pt>
                <c:pt idx="2">
                  <c:v>Contributing family workers (%)</c:v>
                </c:pt>
              </c:strCache>
            </c:strRef>
          </c:cat>
          <c:val>
            <c:numRef>
              <c:f>'Share of Status in total emp'!$C$22:$E$22</c:f>
              <c:numCache>
                <c:formatCode>General</c:formatCode>
                <c:ptCount val="3"/>
                <c:pt idx="0">
                  <c:v>64.900000000000006</c:v>
                </c:pt>
                <c:pt idx="1">
                  <c:v>23.7</c:v>
                </c:pt>
                <c:pt idx="2">
                  <c:v>8.6</c:v>
                </c:pt>
              </c:numCache>
            </c:numRef>
          </c:val>
          <c:extLst>
            <c:ext xmlns:c16="http://schemas.microsoft.com/office/drawing/2014/chart" uri="{C3380CC4-5D6E-409C-BE32-E72D297353CC}">
              <c16:uniqueId val="{00000000-3DE7-4314-9776-9516C625D374}"/>
            </c:ext>
          </c:extLst>
        </c:ser>
        <c:ser>
          <c:idx val="1"/>
          <c:order val="1"/>
          <c:tx>
            <c:strRef>
              <c:f>'Share of Status in total emp'!$B$23</c:f>
              <c:strCache>
                <c:ptCount val="1"/>
                <c:pt idx="0">
                  <c:v>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'Share of Status in total emp'!$C$1:$E$1</c:f>
              <c:strCache>
                <c:ptCount val="3"/>
                <c:pt idx="0">
                  <c:v>Wage and salaried workers %</c:v>
                </c:pt>
                <c:pt idx="1">
                  <c:v>Own-account workers (%)</c:v>
                </c:pt>
                <c:pt idx="2">
                  <c:v>Contributing family workers (%)</c:v>
                </c:pt>
              </c:strCache>
            </c:strRef>
          </c:cat>
          <c:val>
            <c:numRef>
              <c:f>'Share of Status in total emp'!$C$23:$E$23</c:f>
              <c:numCache>
                <c:formatCode>General</c:formatCode>
                <c:ptCount val="3"/>
                <c:pt idx="0">
                  <c:v>62.4</c:v>
                </c:pt>
                <c:pt idx="1">
                  <c:v>27.6</c:v>
                </c:pt>
                <c:pt idx="2">
                  <c:v>4</c:v>
                </c:pt>
              </c:numCache>
            </c:numRef>
          </c:val>
          <c:extLst>
            <c:ext xmlns:c16="http://schemas.microsoft.com/office/drawing/2014/chart" uri="{C3380CC4-5D6E-409C-BE32-E72D297353CC}">
              <c16:uniqueId val="{00000001-3DE7-4314-9776-9516C625D374}"/>
            </c:ext>
          </c:extLst>
        </c:ser>
        <c:dLbls>
          <c:showLegendKey val="0"/>
          <c:showVal val="1"/>
          <c:showCatName val="0"/>
          <c:showSerName val="0"/>
          <c:showPercent val="0"/>
          <c:showBubbleSize val="0"/>
        </c:dLbls>
        <c:gapWidth val="150"/>
        <c:overlap val="-25"/>
        <c:axId val="91307008"/>
        <c:axId val="91312896"/>
      </c:barChart>
      <c:catAx>
        <c:axId val="91307008"/>
        <c:scaling>
          <c:orientation val="minMax"/>
        </c:scaling>
        <c:delete val="0"/>
        <c:axPos val="b"/>
        <c:numFmt formatCode="General" sourceLinked="0"/>
        <c:majorTickMark val="none"/>
        <c:minorTickMark val="none"/>
        <c:tickLblPos val="nextTo"/>
        <c:crossAx val="91312896"/>
        <c:crosses val="autoZero"/>
        <c:auto val="1"/>
        <c:lblAlgn val="ctr"/>
        <c:lblOffset val="100"/>
        <c:noMultiLvlLbl val="0"/>
      </c:catAx>
      <c:valAx>
        <c:axId val="91312896"/>
        <c:scaling>
          <c:orientation val="minMax"/>
        </c:scaling>
        <c:delete val="1"/>
        <c:axPos val="l"/>
        <c:numFmt formatCode="General" sourceLinked="1"/>
        <c:majorTickMark val="out"/>
        <c:minorTickMark val="none"/>
        <c:tickLblPos val="none"/>
        <c:crossAx val="91307008"/>
        <c:crosses val="autoZero"/>
        <c:crossBetween val="between"/>
      </c:valAx>
    </c:plotArea>
    <c:legend>
      <c:legendPos val="t"/>
      <c:layout>
        <c:manualLayout>
          <c:xMode val="edge"/>
          <c:yMode val="edge"/>
          <c:x val="0.4083985990533045"/>
          <c:y val="0.15901307996377359"/>
          <c:w val="0.18320252310912485"/>
          <c:h val="0.12386847524700156"/>
        </c:manualLayout>
      </c:layout>
      <c:overlay val="0"/>
      <c:txPr>
        <a:bodyPr/>
        <a:lstStyle/>
        <a:p>
          <a:pPr>
            <a:defRPr lang="en-US" sz="1200" b="0" i="0" u="none" strike="noStrike" kern="1200" baseline="0">
              <a:solidFill>
                <a:srgbClr val="000000"/>
              </a:solidFill>
              <a:latin typeface="+mn-lt"/>
              <a:ea typeface="+mn-ea"/>
              <a:cs typeface="+mn-cs"/>
            </a:defRPr>
          </a:pPr>
          <a:endParaRPr lang="fr-FR"/>
        </a:p>
      </c:txPr>
    </c:legend>
    <c:plotVisOnly val="1"/>
    <c:dispBlanksAs val="gap"/>
    <c:showDLblsOverMax val="0"/>
  </c:chart>
  <c:spPr>
    <a:ln>
      <a:solidFill>
        <a:schemeClr val="tx1"/>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1400" b="1" i="0" u="none" strike="noStrike" kern="1200" baseline="0">
                <a:solidFill>
                  <a:srgbClr val="000000"/>
                </a:solidFill>
                <a:latin typeface="+mn-lt"/>
                <a:ea typeface="+mn-ea"/>
                <a:cs typeface="+mn-cs"/>
              </a:defRPr>
            </a:pPr>
            <a:r>
              <a:rPr lang="en-US" sz="1400" b="1" i="0" u="none" strike="noStrike" kern="1200" baseline="0">
                <a:solidFill>
                  <a:srgbClr val="000000"/>
                </a:solidFill>
                <a:latin typeface="+mn-lt"/>
                <a:ea typeface="+mn-ea"/>
                <a:cs typeface="+mn-cs"/>
              </a:rPr>
              <a:t>World</a:t>
            </a:r>
          </a:p>
        </c:rich>
      </c:tx>
      <c:overlay val="0"/>
    </c:title>
    <c:autoTitleDeleted val="0"/>
    <c:plotArea>
      <c:layout/>
      <c:barChart>
        <c:barDir val="col"/>
        <c:grouping val="clustered"/>
        <c:varyColors val="0"/>
        <c:ser>
          <c:idx val="0"/>
          <c:order val="0"/>
          <c:tx>
            <c:strRef>
              <c:f>'Share of Status in total emp'!$B$10</c:f>
              <c:strCache>
                <c:ptCount val="1"/>
                <c:pt idx="0">
                  <c:v>F</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'Share of Status in total emp'!$C$1:$E$1</c:f>
              <c:strCache>
                <c:ptCount val="3"/>
                <c:pt idx="0">
                  <c:v>Wage and salaried workers %</c:v>
                </c:pt>
                <c:pt idx="1">
                  <c:v>Own-account workers (%)</c:v>
                </c:pt>
                <c:pt idx="2">
                  <c:v>Contributing family workers (%)</c:v>
                </c:pt>
              </c:strCache>
            </c:strRef>
          </c:cat>
          <c:val>
            <c:numRef>
              <c:f>'Share of Status in total emp'!$C$10:$E$10</c:f>
              <c:numCache>
                <c:formatCode>General</c:formatCode>
                <c:ptCount val="3"/>
                <c:pt idx="0">
                  <c:v>48.2</c:v>
                </c:pt>
                <c:pt idx="1">
                  <c:v>25.5</c:v>
                </c:pt>
                <c:pt idx="2">
                  <c:v>25</c:v>
                </c:pt>
              </c:numCache>
            </c:numRef>
          </c:val>
          <c:extLst>
            <c:ext xmlns:c16="http://schemas.microsoft.com/office/drawing/2014/chart" uri="{C3380CC4-5D6E-409C-BE32-E72D297353CC}">
              <c16:uniqueId val="{00000000-C0D8-49A4-8EC8-41B48622AD15}"/>
            </c:ext>
          </c:extLst>
        </c:ser>
        <c:ser>
          <c:idx val="1"/>
          <c:order val="1"/>
          <c:tx>
            <c:strRef>
              <c:f>'Share of Status in total emp'!$B$11</c:f>
              <c:strCache>
                <c:ptCount val="1"/>
                <c:pt idx="0">
                  <c:v>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'Share of Status in total emp'!$C$1:$E$1</c:f>
              <c:strCache>
                <c:ptCount val="3"/>
                <c:pt idx="0">
                  <c:v>Wage and salaried workers %</c:v>
                </c:pt>
                <c:pt idx="1">
                  <c:v>Own-account workers (%)</c:v>
                </c:pt>
                <c:pt idx="2">
                  <c:v>Contributing family workers (%)</c:v>
                </c:pt>
              </c:strCache>
            </c:strRef>
          </c:cat>
          <c:val>
            <c:numRef>
              <c:f>'Share of Status in total emp'!$C$11:$E$11</c:f>
              <c:numCache>
                <c:formatCode>General</c:formatCode>
                <c:ptCount val="3"/>
                <c:pt idx="0">
                  <c:v>48.6</c:v>
                </c:pt>
                <c:pt idx="1">
                  <c:v>39.5</c:v>
                </c:pt>
                <c:pt idx="2">
                  <c:v>8.6</c:v>
                </c:pt>
              </c:numCache>
            </c:numRef>
          </c:val>
          <c:extLst>
            <c:ext xmlns:c16="http://schemas.microsoft.com/office/drawing/2014/chart" uri="{C3380CC4-5D6E-409C-BE32-E72D297353CC}">
              <c16:uniqueId val="{00000001-C0D8-49A4-8EC8-41B48622AD15}"/>
            </c:ext>
          </c:extLst>
        </c:ser>
        <c:dLbls>
          <c:showLegendKey val="0"/>
          <c:showVal val="1"/>
          <c:showCatName val="0"/>
          <c:showSerName val="0"/>
          <c:showPercent val="0"/>
          <c:showBubbleSize val="0"/>
        </c:dLbls>
        <c:gapWidth val="150"/>
        <c:overlap val="-25"/>
        <c:axId val="91906048"/>
        <c:axId val="91907584"/>
      </c:barChart>
      <c:catAx>
        <c:axId val="91906048"/>
        <c:scaling>
          <c:orientation val="minMax"/>
        </c:scaling>
        <c:delete val="0"/>
        <c:axPos val="b"/>
        <c:numFmt formatCode="General" sourceLinked="0"/>
        <c:majorTickMark val="none"/>
        <c:minorTickMark val="none"/>
        <c:tickLblPos val="nextTo"/>
        <c:crossAx val="91907584"/>
        <c:crosses val="autoZero"/>
        <c:auto val="1"/>
        <c:lblAlgn val="ctr"/>
        <c:lblOffset val="100"/>
        <c:noMultiLvlLbl val="0"/>
      </c:catAx>
      <c:valAx>
        <c:axId val="91907584"/>
        <c:scaling>
          <c:orientation val="minMax"/>
        </c:scaling>
        <c:delete val="1"/>
        <c:axPos val="l"/>
        <c:numFmt formatCode="General" sourceLinked="1"/>
        <c:majorTickMark val="out"/>
        <c:minorTickMark val="none"/>
        <c:tickLblPos val="none"/>
        <c:crossAx val="91906048"/>
        <c:crosses val="autoZero"/>
        <c:crossBetween val="between"/>
      </c:valAx>
    </c:plotArea>
    <c:legend>
      <c:legendPos val="t"/>
      <c:overlay val="0"/>
      <c:txPr>
        <a:bodyPr/>
        <a:lstStyle/>
        <a:p>
          <a:pPr>
            <a:defRPr lang="en-US" sz="1200" b="0" i="0" u="none" strike="noStrike" kern="1200" baseline="0">
              <a:solidFill>
                <a:srgbClr val="000000"/>
              </a:solidFill>
              <a:latin typeface="+mn-lt"/>
              <a:ea typeface="+mn-ea"/>
              <a:cs typeface="+mn-cs"/>
            </a:defRPr>
          </a:pPr>
          <a:endParaRPr lang="fr-FR"/>
        </a:p>
      </c:txPr>
    </c:legend>
    <c:plotVisOnly val="1"/>
    <c:dispBlanksAs val="gap"/>
    <c:showDLblsOverMax val="0"/>
  </c:chart>
  <c:spPr>
    <a:ln>
      <a:solidFill>
        <a:schemeClr val="tx1"/>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4799" cy="49462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43011" name="Rectangle 3"/>
          <p:cNvSpPr>
            <a:spLocks noGrp="1" noChangeArrowheads="1"/>
          </p:cNvSpPr>
          <p:nvPr>
            <p:ph type="dt" sz="quarter" idx="1"/>
          </p:nvPr>
        </p:nvSpPr>
        <p:spPr bwMode="auto">
          <a:xfrm>
            <a:off x="3849703" y="0"/>
            <a:ext cx="2943254" cy="49462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43012" name="Rectangle 4"/>
          <p:cNvSpPr>
            <a:spLocks noGrp="1" noChangeArrowheads="1"/>
          </p:cNvSpPr>
          <p:nvPr>
            <p:ph type="ftr" sz="quarter" idx="2"/>
          </p:nvPr>
        </p:nvSpPr>
        <p:spPr bwMode="auto">
          <a:xfrm>
            <a:off x="0" y="9409684"/>
            <a:ext cx="2944799" cy="49462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43013" name="Rectangle 5"/>
          <p:cNvSpPr>
            <a:spLocks noGrp="1" noChangeArrowheads="1"/>
          </p:cNvSpPr>
          <p:nvPr>
            <p:ph type="sldNum" sz="quarter" idx="3"/>
          </p:nvPr>
        </p:nvSpPr>
        <p:spPr bwMode="auto">
          <a:xfrm>
            <a:off x="3849703" y="9409684"/>
            <a:ext cx="2943254" cy="49462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D1A9CC6-66BC-4787-9FC3-0715D616F8E7}" type="slidenum">
              <a:rPr lang="en-GB" altLang="en-US"/>
              <a:pPr>
                <a:defRPr/>
              </a:pPr>
              <a:t>‹#›</a:t>
            </a:fld>
            <a:endParaRPr lang="en-GB" altLang="en-US"/>
          </a:p>
        </p:txBody>
      </p:sp>
    </p:spTree>
    <p:extLst>
      <p:ext uri="{BB962C8B-B14F-4D97-AF65-F5344CB8AC3E}">
        <p14:creationId xmlns:p14="http://schemas.microsoft.com/office/powerpoint/2010/main" val="167861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3254" cy="49462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en-US"/>
          </a:p>
        </p:txBody>
      </p:sp>
      <p:sp>
        <p:nvSpPr>
          <p:cNvPr id="54275" name="Rectangle 3"/>
          <p:cNvSpPr>
            <a:spLocks noGrp="1" noChangeArrowheads="1"/>
          </p:cNvSpPr>
          <p:nvPr>
            <p:ph type="dt" idx="1"/>
          </p:nvPr>
        </p:nvSpPr>
        <p:spPr bwMode="auto">
          <a:xfrm>
            <a:off x="3849703" y="0"/>
            <a:ext cx="2943254" cy="49462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r-FR" altLang="en-US"/>
          </a:p>
        </p:txBody>
      </p:sp>
      <p:sp>
        <p:nvSpPr>
          <p:cNvPr id="6148"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79450" y="4705689"/>
            <a:ext cx="5435600" cy="4456684"/>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54278" name="Rectangle 6"/>
          <p:cNvSpPr>
            <a:spLocks noGrp="1" noChangeArrowheads="1"/>
          </p:cNvSpPr>
          <p:nvPr>
            <p:ph type="ftr" sz="quarter" idx="4"/>
          </p:nvPr>
        </p:nvSpPr>
        <p:spPr bwMode="auto">
          <a:xfrm>
            <a:off x="0" y="9409684"/>
            <a:ext cx="2943254" cy="49462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en-US"/>
          </a:p>
        </p:txBody>
      </p:sp>
      <p:sp>
        <p:nvSpPr>
          <p:cNvPr id="54279" name="Rectangle 7"/>
          <p:cNvSpPr>
            <a:spLocks noGrp="1" noChangeArrowheads="1"/>
          </p:cNvSpPr>
          <p:nvPr>
            <p:ph type="sldNum" sz="quarter" idx="5"/>
          </p:nvPr>
        </p:nvSpPr>
        <p:spPr bwMode="auto">
          <a:xfrm>
            <a:off x="3849703" y="9409684"/>
            <a:ext cx="2943254" cy="49462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7CDD434-89C0-438D-BE55-06CC07A77E48}" type="slidenum">
              <a:rPr lang="fr-FR" altLang="en-US"/>
              <a:pPr>
                <a:defRPr/>
              </a:pPr>
              <a:t>‹#›</a:t>
            </a:fld>
            <a:endParaRPr lang="fr-FR" altLang="en-US"/>
          </a:p>
        </p:txBody>
      </p:sp>
    </p:spTree>
    <p:extLst>
      <p:ext uri="{BB962C8B-B14F-4D97-AF65-F5344CB8AC3E}">
        <p14:creationId xmlns:p14="http://schemas.microsoft.com/office/powerpoint/2010/main" val="1038917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Are less like to have a job than men: in 2017 LFP rate of men 75%; women 50%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Work in fewer sectors</a:t>
            </a:r>
            <a:r>
              <a:rPr lang="en-US" altLang="en-US" sz="1200" baseline="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than men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Earn</a:t>
            </a:r>
            <a:r>
              <a:rPr lang="en-US" sz="1200" baseline="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less than men: on average 20% less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More likely to be</a:t>
            </a:r>
            <a:r>
              <a:rPr lang="en-US" sz="1200" baseline="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found in low-productive,</a:t>
            </a:r>
            <a:r>
              <a:rPr lang="en-US" sz="12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vulnerable and informal jobs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Represent</a:t>
            </a:r>
            <a:r>
              <a:rPr lang="en-US" sz="1200" baseline="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two-third (505 million) of adults who can not read or write (758 million). Young women aged 15-24 are making the strongest gains, but still lag behind young men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Spend more time</a:t>
            </a:r>
            <a:r>
              <a:rPr lang="en-US" sz="1200" baseline="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on housework and care work and much less time on market than men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Constitute 24% of the members of  parliaments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rPr>
              <a:t>Over 2.7 billion women are legally restricted from having the same choice of jobs as men</a:t>
            </a:r>
            <a:endParaRPr lang="fr-CH" sz="12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dirty="0">
              <a:solidFill>
                <a:schemeClr val="accent4"/>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dirty="0">
              <a:solidFill>
                <a:schemeClr val="accent4"/>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dirty="0">
              <a:solidFill>
                <a:schemeClr val="accent4"/>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dirty="0">
              <a:solidFill>
                <a:schemeClr val="accent4"/>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dirty="0">
              <a:solidFill>
                <a:schemeClr val="accent4"/>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dirty="0">
              <a:solidFill>
                <a:schemeClr val="accent4"/>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dirty="0">
              <a:solidFill>
                <a:schemeClr val="accent4"/>
              </a:solidFill>
            </a:endParaRPr>
          </a:p>
          <a:p>
            <a:endParaRPr lang="fr-CH" dirty="0"/>
          </a:p>
        </p:txBody>
      </p:sp>
      <p:sp>
        <p:nvSpPr>
          <p:cNvPr id="4" name="Slide Number Placeholder 3"/>
          <p:cNvSpPr>
            <a:spLocks noGrp="1"/>
          </p:cNvSpPr>
          <p:nvPr>
            <p:ph type="sldNum" sz="quarter" idx="5"/>
          </p:nvPr>
        </p:nvSpPr>
        <p:spPr/>
        <p:txBody>
          <a:bodyPr/>
          <a:lstStyle/>
          <a:p>
            <a:pPr>
              <a:defRPr/>
            </a:pPr>
            <a:fld id="{B7CDD434-89C0-438D-BE55-06CC07A77E48}" type="slidenum">
              <a:rPr lang="fr-FR" altLang="en-US" smtClean="0"/>
              <a:pPr>
                <a:defRPr/>
              </a:pPr>
              <a:t>3</a:t>
            </a:fld>
            <a:endParaRPr lang="fr-FR" altLang="en-US"/>
          </a:p>
        </p:txBody>
      </p:sp>
    </p:spTree>
    <p:extLst>
      <p:ext uri="{BB962C8B-B14F-4D97-AF65-F5344CB8AC3E}">
        <p14:creationId xmlns:p14="http://schemas.microsoft.com/office/powerpoint/2010/main" val="416218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B7CDD434-89C0-438D-BE55-06CC07A77E48}" type="slidenum">
              <a:rPr lang="fr-FR" altLang="en-US" smtClean="0"/>
              <a:pPr>
                <a:defRPr/>
              </a:pPr>
              <a:t>26</a:t>
            </a:fld>
            <a:endParaRPr lang="fr-FR" altLang="en-US"/>
          </a:p>
        </p:txBody>
      </p:sp>
    </p:spTree>
    <p:extLst>
      <p:ext uri="{BB962C8B-B14F-4D97-AF65-F5344CB8AC3E}">
        <p14:creationId xmlns:p14="http://schemas.microsoft.com/office/powerpoint/2010/main" val="2122232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Arial" charset="0"/>
              </a:rPr>
              <a:t>The debate about the possibility of having gender priorities articulated in a stand-alone goal or rather mainstreamed into other goals across the agenda was a major focus of discussion in the definition of the 2030 Development framework. </a:t>
            </a:r>
          </a:p>
          <a:p>
            <a:endParaRPr lang="en-US" sz="1200" kern="1200" dirty="0">
              <a:solidFill>
                <a:schemeClr val="tx1"/>
              </a:solidFill>
              <a:effectLst/>
              <a:latin typeface="Times New Roman" pitchFamily="18" charset="0"/>
              <a:ea typeface="+mn-ea"/>
              <a:cs typeface="Arial" charset="0"/>
            </a:endParaRPr>
          </a:p>
          <a:p>
            <a:r>
              <a:rPr lang="en-US" sz="1200" kern="1200" dirty="0">
                <a:solidFill>
                  <a:schemeClr val="tx1"/>
                </a:solidFill>
                <a:effectLst/>
                <a:latin typeface="Times New Roman" pitchFamily="18" charset="0"/>
                <a:ea typeface="+mn-ea"/>
                <a:cs typeface="Arial" charset="0"/>
              </a:rPr>
              <a:t>Consensus was reached since the early stages that both approaches were necessary (</a:t>
            </a:r>
            <a:r>
              <a:rPr lang="en-US" sz="1200" kern="1200" dirty="0" err="1">
                <a:solidFill>
                  <a:schemeClr val="tx1"/>
                </a:solidFill>
                <a:effectLst/>
                <a:latin typeface="Times New Roman" pitchFamily="18" charset="0"/>
                <a:ea typeface="+mn-ea"/>
                <a:cs typeface="Arial" charset="0"/>
              </a:rPr>
              <a:t>Razavi</a:t>
            </a:r>
            <a:r>
              <a:rPr lang="en-US" sz="1200" kern="1200" dirty="0">
                <a:solidFill>
                  <a:schemeClr val="tx1"/>
                </a:solidFill>
                <a:effectLst/>
                <a:latin typeface="Times New Roman" pitchFamily="18" charset="0"/>
                <a:ea typeface="+mn-ea"/>
                <a:cs typeface="Arial" charset="0"/>
              </a:rPr>
              <a:t>, 2016). </a:t>
            </a:r>
          </a:p>
          <a:p>
            <a:pPr marL="171450" indent="-171450">
              <a:buFontTx/>
              <a:buChar char="-"/>
            </a:pPr>
            <a:r>
              <a:rPr lang="en-US" sz="1200" kern="1200" dirty="0">
                <a:solidFill>
                  <a:schemeClr val="tx1"/>
                </a:solidFill>
                <a:effectLst/>
                <a:latin typeface="Times New Roman" pitchFamily="18" charset="0"/>
                <a:ea typeface="+mn-ea"/>
                <a:cs typeface="Arial" charset="0"/>
              </a:rPr>
              <a:t>addressing gender inequality as a key challenge that remains universal and that is a priority in itself. </a:t>
            </a:r>
          </a:p>
          <a:p>
            <a:pPr marL="171450" indent="-171450">
              <a:buFontTx/>
              <a:buChar char="-"/>
            </a:pPr>
            <a:r>
              <a:rPr lang="en-US" sz="1200" kern="1200" dirty="0">
                <a:solidFill>
                  <a:schemeClr val="tx1"/>
                </a:solidFill>
                <a:effectLst/>
                <a:latin typeface="Times New Roman" pitchFamily="18" charset="0"/>
                <a:ea typeface="+mn-ea"/>
                <a:cs typeface="Arial" charset="0"/>
              </a:rPr>
              <a:t>a stand-alone goal on gender was considered to have a catalytic effect on the overall advancement of the broader development agenda, </a:t>
            </a:r>
          </a:p>
          <a:p>
            <a:pPr marL="171450" indent="-171450">
              <a:buFontTx/>
              <a:buChar char="-"/>
            </a:pPr>
            <a:r>
              <a:rPr lang="en-US" sz="1200" kern="1200" dirty="0">
                <a:solidFill>
                  <a:schemeClr val="tx1"/>
                </a:solidFill>
                <a:effectLst/>
                <a:latin typeface="Times New Roman" pitchFamily="18" charset="0"/>
                <a:ea typeface="+mn-ea"/>
                <a:cs typeface="Arial" charset="0"/>
              </a:rPr>
              <a:t>granting the necessary visibility to a gender goal would more effectively promote the accountability of member states in this area.</a:t>
            </a:r>
          </a:p>
          <a:p>
            <a:pPr marL="171450" indent="-171450">
              <a:buFontTx/>
              <a:buChar char="-"/>
            </a:pPr>
            <a:r>
              <a:rPr lang="en-US" sz="1200" kern="1200" dirty="0">
                <a:solidFill>
                  <a:schemeClr val="tx1"/>
                </a:solidFill>
                <a:effectLst/>
                <a:latin typeface="Times New Roman" pitchFamily="18" charset="0"/>
                <a:ea typeface="+mn-ea"/>
                <a:cs typeface="Arial" charset="0"/>
              </a:rPr>
              <a:t>On the other hand, integrating gender considerations in other areas of the new framework aimed to overcome the shortcomings of the MDG agenda. </a:t>
            </a:r>
            <a:r>
              <a:rPr lang="en-US" sz="1200" kern="1200">
                <a:solidFill>
                  <a:schemeClr val="tx1"/>
                </a:solidFill>
                <a:effectLst/>
                <a:latin typeface="Times New Roman" pitchFamily="18" charset="0"/>
                <a:ea typeface="+mn-ea"/>
                <a:cs typeface="Arial" charset="0"/>
              </a:rPr>
              <a:t> </a:t>
            </a:r>
            <a:endParaRPr lang="fr-CH" sz="1200" kern="1200" dirty="0">
              <a:solidFill>
                <a:schemeClr val="tx1"/>
              </a:solidFill>
              <a:effectLst/>
              <a:latin typeface="Times New Roman" pitchFamily="18" charset="0"/>
              <a:ea typeface="+mn-ea"/>
              <a:cs typeface="Arial" charset="0"/>
            </a:endParaRPr>
          </a:p>
          <a:p>
            <a:endParaRPr lang="fr-CH" dirty="0"/>
          </a:p>
        </p:txBody>
      </p:sp>
      <p:sp>
        <p:nvSpPr>
          <p:cNvPr id="4" name="Slide Number Placeholder 3"/>
          <p:cNvSpPr>
            <a:spLocks noGrp="1"/>
          </p:cNvSpPr>
          <p:nvPr>
            <p:ph type="sldNum" sz="quarter" idx="5"/>
          </p:nvPr>
        </p:nvSpPr>
        <p:spPr/>
        <p:txBody>
          <a:bodyPr/>
          <a:lstStyle/>
          <a:p>
            <a:pPr>
              <a:defRPr/>
            </a:pPr>
            <a:fld id="{B7CDD434-89C0-438D-BE55-06CC07A77E48}" type="slidenum">
              <a:rPr lang="fr-FR" altLang="en-US" smtClean="0"/>
              <a:pPr>
                <a:defRPr/>
              </a:pPr>
              <a:t>27</a:t>
            </a:fld>
            <a:endParaRPr lang="fr-FR" altLang="en-US"/>
          </a:p>
        </p:txBody>
      </p:sp>
    </p:spTree>
    <p:extLst>
      <p:ext uri="{BB962C8B-B14F-4D97-AF65-F5344CB8AC3E}">
        <p14:creationId xmlns:p14="http://schemas.microsoft.com/office/powerpoint/2010/main" val="3782126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Arial" charset="0"/>
              </a:rPr>
              <a:t>Financing is considered key for the success of the new sustainable development agenda</a:t>
            </a:r>
          </a:p>
          <a:p>
            <a:endParaRPr lang="en-US" dirty="0"/>
          </a:p>
          <a:p>
            <a:r>
              <a:rPr lang="en-US" dirty="0"/>
              <a:t>The Addis Ababa Action Agenda was adopted at the Third International Conference on Financing for Development (Addis Ababa, Ethiopia, 13-16 July 2015) and subsequently endorsed by the UN General Assembly in its resolution 69/313 of 27 July 2015. The Action Agenda establishes a strong foundation to support the implementation of the 2030 Agenda for Sustainable Development. </a:t>
            </a:r>
          </a:p>
          <a:p>
            <a:endParaRPr lang="en-US" dirty="0"/>
          </a:p>
          <a:p>
            <a:r>
              <a:rPr lang="en-US" dirty="0"/>
              <a:t>It provides a new global framework for financing sustainable development by aligning all financing flows and policies with economic, social and environmental priorities. It includes a comprehensive set of policy actions, with over 100 concrete measures that addresses all sources of finance, and covers cooperation on a range of issues including technology, science, innovation, trade and capacity building.</a:t>
            </a:r>
          </a:p>
          <a:p>
            <a:endParaRPr lang="en-US" dirty="0"/>
          </a:p>
          <a:p>
            <a:r>
              <a:rPr lang="en-US" dirty="0"/>
              <a:t>Link between gender and trade are stronger in the AAAA than the 2030 agenda</a:t>
            </a:r>
          </a:p>
          <a:p>
            <a:endParaRPr lang="en-US" dirty="0"/>
          </a:p>
          <a:p>
            <a:endParaRPr lang="fr-CH" dirty="0"/>
          </a:p>
        </p:txBody>
      </p:sp>
      <p:sp>
        <p:nvSpPr>
          <p:cNvPr id="4" name="Slide Number Placeholder 3"/>
          <p:cNvSpPr>
            <a:spLocks noGrp="1"/>
          </p:cNvSpPr>
          <p:nvPr>
            <p:ph type="sldNum" sz="quarter" idx="5"/>
          </p:nvPr>
        </p:nvSpPr>
        <p:spPr/>
        <p:txBody>
          <a:bodyPr/>
          <a:lstStyle/>
          <a:p>
            <a:pPr>
              <a:defRPr/>
            </a:pPr>
            <a:fld id="{B7CDD434-89C0-438D-BE55-06CC07A77E48}" type="slidenum">
              <a:rPr lang="fr-FR" altLang="en-US" smtClean="0"/>
              <a:pPr>
                <a:defRPr/>
              </a:pPr>
              <a:t>28</a:t>
            </a:fld>
            <a:endParaRPr lang="fr-FR" altLang="en-US"/>
          </a:p>
        </p:txBody>
      </p:sp>
    </p:spTree>
    <p:extLst>
      <p:ext uri="{BB962C8B-B14F-4D97-AF65-F5344CB8AC3E}">
        <p14:creationId xmlns:p14="http://schemas.microsoft.com/office/powerpoint/2010/main" val="119379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Gender-Based Analysis of Trade Policy, Public Procurement, International Value Chains, Financial Inclusion, Digital Trade</a:t>
            </a:r>
          </a:p>
          <a:p>
            <a:endParaRPr lang="fr-CH" dirty="0"/>
          </a:p>
        </p:txBody>
      </p:sp>
      <p:sp>
        <p:nvSpPr>
          <p:cNvPr id="4" name="Slide Number Placeholder 3"/>
          <p:cNvSpPr>
            <a:spLocks noGrp="1"/>
          </p:cNvSpPr>
          <p:nvPr>
            <p:ph type="sldNum" sz="quarter" idx="5"/>
          </p:nvPr>
        </p:nvSpPr>
        <p:spPr/>
        <p:txBody>
          <a:bodyPr/>
          <a:lstStyle/>
          <a:p>
            <a:pPr>
              <a:defRPr/>
            </a:pPr>
            <a:fld id="{B7CDD434-89C0-438D-BE55-06CC07A77E48}" type="slidenum">
              <a:rPr lang="fr-FR" altLang="en-US" smtClean="0"/>
              <a:pPr>
                <a:defRPr/>
              </a:pPr>
              <a:t>31</a:t>
            </a:fld>
            <a:endParaRPr lang="fr-FR" altLang="en-US"/>
          </a:p>
        </p:txBody>
      </p:sp>
    </p:spTree>
    <p:extLst>
      <p:ext uri="{BB962C8B-B14F-4D97-AF65-F5344CB8AC3E}">
        <p14:creationId xmlns:p14="http://schemas.microsoft.com/office/powerpoint/2010/main" val="338359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Gender-related considerations have started to be included in the text of FTAs</a:t>
            </a:r>
          </a:p>
          <a:p>
            <a:pPr lvl="1"/>
            <a:r>
              <a:rPr lang="en-US" sz="1800" dirty="0"/>
              <a:t>Increased awareness about the gender dimension of trade policy, as a result of advocacy campaigns and research work </a:t>
            </a:r>
          </a:p>
          <a:p>
            <a:endParaRPr lang="en-US" sz="1600" dirty="0"/>
          </a:p>
          <a:p>
            <a:r>
              <a:rPr lang="en-US" sz="1600" dirty="0"/>
              <a:t>The inclusion of trade and gender chapters in new FTAs is a welcome step:</a:t>
            </a:r>
          </a:p>
          <a:p>
            <a:pPr lvl="1"/>
            <a:r>
              <a:rPr lang="en-US" sz="1400" dirty="0"/>
              <a:t>they raise the profile of gender equality issues in the trade discourse</a:t>
            </a:r>
          </a:p>
          <a:p>
            <a:pPr lvl="1"/>
            <a:r>
              <a:rPr lang="en-US" sz="1400" dirty="0"/>
              <a:t>they encourage broader participation by civil society and the private sector in the implementation of agreements</a:t>
            </a:r>
          </a:p>
          <a:p>
            <a:pPr lvl="1"/>
            <a:r>
              <a:rPr lang="en-US" sz="1400" dirty="0"/>
              <a:t>they enhance cooperation between parties to the agreements on issues of immediate relevance to women</a:t>
            </a:r>
          </a:p>
          <a:p>
            <a:endParaRPr lang="fr-CH" dirty="0"/>
          </a:p>
        </p:txBody>
      </p:sp>
      <p:sp>
        <p:nvSpPr>
          <p:cNvPr id="4" name="Slide Number Placeholder 3"/>
          <p:cNvSpPr>
            <a:spLocks noGrp="1"/>
          </p:cNvSpPr>
          <p:nvPr>
            <p:ph type="sldNum" sz="quarter" idx="5"/>
          </p:nvPr>
        </p:nvSpPr>
        <p:spPr/>
        <p:txBody>
          <a:bodyPr/>
          <a:lstStyle/>
          <a:p>
            <a:pPr>
              <a:defRPr/>
            </a:pPr>
            <a:fld id="{B7CDD434-89C0-438D-BE55-06CC07A77E48}" type="slidenum">
              <a:rPr lang="fr-FR" altLang="en-US" smtClean="0"/>
              <a:pPr>
                <a:defRPr/>
              </a:pPr>
              <a:t>32</a:t>
            </a:fld>
            <a:endParaRPr lang="fr-FR" altLang="en-US"/>
          </a:p>
        </p:txBody>
      </p:sp>
    </p:spTree>
    <p:extLst>
      <p:ext uri="{BB962C8B-B14F-4D97-AF65-F5344CB8AC3E}">
        <p14:creationId xmlns:p14="http://schemas.microsoft.com/office/powerpoint/2010/main" val="1251437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Arial" charset="0"/>
              </a:rPr>
              <a:t>The toolbox has four main components:</a:t>
            </a:r>
          </a:p>
          <a:p>
            <a:r>
              <a:rPr lang="en-US" sz="1200" b="0" i="0" kern="1200" dirty="0">
                <a:solidFill>
                  <a:schemeClr val="tx1"/>
                </a:solidFill>
                <a:effectLst/>
                <a:latin typeface="Times New Roman" pitchFamily="18" charset="0"/>
                <a:ea typeface="+mn-ea"/>
                <a:cs typeface="Arial" charset="0"/>
              </a:rPr>
              <a:t>Descriptive analysis of gender inequalities and the economic context of the country at stake.</a:t>
            </a:r>
          </a:p>
          <a:p>
            <a:r>
              <a:rPr lang="en-US" sz="1200" b="0" i="0" kern="1200" dirty="0">
                <a:solidFill>
                  <a:schemeClr val="tx1"/>
                </a:solidFill>
                <a:effectLst/>
                <a:latin typeface="Times New Roman" pitchFamily="18" charset="0"/>
                <a:ea typeface="+mn-ea"/>
                <a:cs typeface="Arial" charset="0"/>
              </a:rPr>
              <a:t>Quantitative analysis of the expected consequences of the trade reform on the economy (e.g., exports, GDP, sectoral labor demand) and on women’s participation in the economy in particular.</a:t>
            </a:r>
          </a:p>
          <a:p>
            <a:r>
              <a:rPr lang="en-US" sz="1200" b="0" i="0" kern="1200" dirty="0">
                <a:solidFill>
                  <a:schemeClr val="tx1"/>
                </a:solidFill>
                <a:effectLst/>
                <a:latin typeface="Times New Roman" pitchFamily="18" charset="0"/>
                <a:ea typeface="+mn-ea"/>
                <a:cs typeface="Arial" charset="0"/>
              </a:rPr>
              <a:t>A checklist for gender-sensitive accompanying measures and monitoring indicators.</a:t>
            </a:r>
          </a:p>
          <a:p>
            <a:r>
              <a:rPr lang="en-US" sz="1200" b="0" i="0" kern="1200" dirty="0">
                <a:solidFill>
                  <a:schemeClr val="tx1"/>
                </a:solidFill>
                <a:effectLst/>
                <a:latin typeface="Times New Roman" pitchFamily="18" charset="0"/>
                <a:ea typeface="+mn-ea"/>
                <a:cs typeface="Arial" charset="0"/>
              </a:rPr>
              <a:t>A Trade and Gender Index.</a:t>
            </a:r>
          </a:p>
          <a:p>
            <a:endParaRPr lang="fr-CH" dirty="0"/>
          </a:p>
        </p:txBody>
      </p:sp>
      <p:sp>
        <p:nvSpPr>
          <p:cNvPr id="4" name="Slide Number Placeholder 3"/>
          <p:cNvSpPr>
            <a:spLocks noGrp="1"/>
          </p:cNvSpPr>
          <p:nvPr>
            <p:ph type="sldNum" sz="quarter" idx="5"/>
          </p:nvPr>
        </p:nvSpPr>
        <p:spPr/>
        <p:txBody>
          <a:bodyPr/>
          <a:lstStyle/>
          <a:p>
            <a:pPr>
              <a:defRPr/>
            </a:pPr>
            <a:fld id="{B7CDD434-89C0-438D-BE55-06CC07A77E48}" type="slidenum">
              <a:rPr lang="fr-FR" altLang="en-US" smtClean="0"/>
              <a:pPr>
                <a:defRPr/>
              </a:pPr>
              <a:t>33</a:t>
            </a:fld>
            <a:endParaRPr lang="fr-FR" altLang="en-US"/>
          </a:p>
        </p:txBody>
      </p:sp>
    </p:spTree>
    <p:extLst>
      <p:ext uri="{BB962C8B-B14F-4D97-AF65-F5344CB8AC3E}">
        <p14:creationId xmlns:p14="http://schemas.microsoft.com/office/powerpoint/2010/main" val="2544623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p:spPr>
        <p:txBody>
          <a:bodyPr/>
          <a:lstStyle/>
          <a:p>
            <a:pPr eaLnBrk="1" hangingPunct="1"/>
            <a:endParaRPr lang="fr-FR" altLang="en-US"/>
          </a:p>
        </p:txBody>
      </p:sp>
    </p:spTree>
    <p:extLst>
      <p:ext uri="{BB962C8B-B14F-4D97-AF65-F5344CB8AC3E}">
        <p14:creationId xmlns:p14="http://schemas.microsoft.com/office/powerpoint/2010/main" val="16694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pPr>
              <a:defRPr/>
            </a:pPr>
            <a:fld id="{8BAACF18-385A-4FCB-BF52-1958CECB48D1}" type="slidenum">
              <a:rPr lang="fr-FR" altLang="en-US" smtClean="0"/>
              <a:pPr>
                <a:defRPr/>
              </a:pPr>
              <a:t>12</a:t>
            </a:fld>
            <a:endParaRPr lang="fr-FR" altLang="en-US"/>
          </a:p>
        </p:txBody>
      </p:sp>
    </p:spTree>
    <p:extLst>
      <p:ext uri="{BB962C8B-B14F-4D97-AF65-F5344CB8AC3E}">
        <p14:creationId xmlns:p14="http://schemas.microsoft.com/office/powerpoint/2010/main" val="32105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a:solidFill>
                  <a:schemeClr val="tx1"/>
                </a:solidFill>
                <a:effectLst/>
                <a:latin typeface="Times New Roman" pitchFamily="18" charset="0"/>
                <a:ea typeface="+mn-ea"/>
                <a:cs typeface="Arial" charset="0"/>
              </a:rPr>
              <a:t>1. As we shall see, gender inequalities such as the gender wage gap, women's lower bargaining power and gender norms and stereotypes can sometimes enhance the cost competitiveness and exports of firms. </a:t>
            </a:r>
            <a:br>
              <a:rPr lang="en-US" sz="1200" u="none" kern="1200" dirty="0">
                <a:solidFill>
                  <a:schemeClr val="tx1"/>
                </a:solidFill>
                <a:effectLst/>
                <a:latin typeface="Times New Roman" pitchFamily="18" charset="0"/>
                <a:ea typeface="+mn-ea"/>
                <a:cs typeface="Arial" charset="0"/>
              </a:rPr>
            </a:br>
            <a:r>
              <a:rPr lang="en-US" sz="1200" u="none" kern="1200" dirty="0">
                <a:solidFill>
                  <a:schemeClr val="tx1"/>
                </a:solidFill>
                <a:effectLst/>
                <a:latin typeface="Times New Roman" pitchFamily="18" charset="0"/>
                <a:ea typeface="+mn-ea"/>
                <a:cs typeface="Arial" charset="0"/>
              </a:rPr>
              <a:t> But they can also negatively impact the ability of trade policies to deliver the desired economic results.</a:t>
            </a:r>
            <a:endParaRPr lang="fr-CH" sz="1200" u="none" kern="1200" dirty="0">
              <a:solidFill>
                <a:schemeClr val="tx1"/>
              </a:solidFill>
              <a:effectLst/>
              <a:latin typeface="Times New Roman" pitchFamily="18" charset="0"/>
              <a:ea typeface="+mn-ea"/>
              <a:cs typeface="Arial" charset="0"/>
            </a:endParaRPr>
          </a:p>
          <a:p>
            <a:endParaRPr lang="fr-CH" dirty="0"/>
          </a:p>
          <a:p>
            <a:r>
              <a:rPr lang="fr-CH" dirty="0"/>
              <a:t>2. </a:t>
            </a:r>
            <a:r>
              <a:rPr lang="en-US" sz="1200" kern="1200" dirty="0">
                <a:solidFill>
                  <a:schemeClr val="tx1"/>
                </a:solidFill>
                <a:effectLst/>
                <a:latin typeface="Times New Roman" pitchFamily="18" charset="0"/>
                <a:ea typeface="+mn-ea"/>
                <a:cs typeface="Arial" charset="0"/>
              </a:rPr>
              <a:t>Gender biases underpin the economic system. Understanding the economy as a “gendered structure” implies viewing the economy as part of a system deeply shaped by gender relations, while identifying gender-based distortions that influence </a:t>
            </a:r>
            <a:r>
              <a:rPr lang="en-US" sz="1200" kern="1200" dirty="0" err="1">
                <a:solidFill>
                  <a:schemeClr val="tx1"/>
                </a:solidFill>
                <a:effectLst/>
                <a:latin typeface="Times New Roman" pitchFamily="18" charset="0"/>
                <a:ea typeface="+mn-ea"/>
                <a:cs typeface="Arial" charset="0"/>
              </a:rPr>
              <a:t>labour</a:t>
            </a:r>
            <a:r>
              <a:rPr lang="en-US" sz="1200" kern="1200" dirty="0">
                <a:solidFill>
                  <a:schemeClr val="tx1"/>
                </a:solidFill>
                <a:effectLst/>
                <a:latin typeface="Times New Roman" pitchFamily="18" charset="0"/>
                <a:ea typeface="+mn-ea"/>
                <a:cs typeface="Arial" charset="0"/>
              </a:rPr>
              <a:t> markets and the distribution of resources such as assets or time.</a:t>
            </a:r>
          </a:p>
          <a:p>
            <a:endParaRPr lang="en-US" sz="1200" kern="1200" dirty="0">
              <a:solidFill>
                <a:schemeClr val="tx1"/>
              </a:solidFill>
              <a:effectLst/>
              <a:latin typeface="Times New Roman" pitchFamily="18" charset="0"/>
              <a:ea typeface="+mn-ea"/>
              <a:cs typeface="Arial" charset="0"/>
            </a:endParaRPr>
          </a:p>
          <a:p>
            <a:r>
              <a:rPr lang="en-US" sz="1200" kern="1200" dirty="0">
                <a:solidFill>
                  <a:schemeClr val="tx1"/>
                </a:solidFill>
                <a:effectLst/>
                <a:latin typeface="Times New Roman" pitchFamily="18" charset="0"/>
                <a:ea typeface="+mn-ea"/>
                <a:cs typeface="Arial" charset="0"/>
              </a:rPr>
              <a:t>That is, the economy is part of the system of social relations in which gender is already inscribed</a:t>
            </a:r>
          </a:p>
          <a:p>
            <a:endParaRPr lang="en-US" sz="1200" kern="1200" dirty="0">
              <a:solidFill>
                <a:schemeClr val="tx1"/>
              </a:solidFill>
              <a:effectLst/>
              <a:latin typeface="Times New Roman" pitchFamily="18" charset="0"/>
              <a:ea typeface="+mn-ea"/>
              <a:cs typeface="Arial" charset="0"/>
            </a:endParaRPr>
          </a:p>
          <a:p>
            <a:r>
              <a:rPr lang="en-US" sz="1200" i="1" kern="1200" dirty="0">
                <a:solidFill>
                  <a:schemeClr val="tx1"/>
                </a:solidFill>
                <a:effectLst/>
                <a:latin typeface="Times New Roman" pitchFamily="18" charset="0"/>
                <a:ea typeface="+mn-ea"/>
                <a:cs typeface="Arial" charset="0"/>
              </a:rPr>
              <a:t>The first step in looking at the economy through a gender lens is to make visible the unpaid household work and care work that women are primarily responsible for due to long-standing gender norms. This unpaid </a:t>
            </a:r>
            <a:r>
              <a:rPr lang="en-US" sz="1200" i="1" kern="1200" dirty="0" err="1">
                <a:solidFill>
                  <a:schemeClr val="tx1"/>
                </a:solidFill>
                <a:effectLst/>
                <a:latin typeface="Times New Roman" pitchFamily="18" charset="0"/>
                <a:ea typeface="+mn-ea"/>
                <a:cs typeface="Arial" charset="0"/>
              </a:rPr>
              <a:t>labour</a:t>
            </a:r>
            <a:r>
              <a:rPr lang="en-US" sz="1200" i="1" kern="1200" dirty="0">
                <a:solidFill>
                  <a:schemeClr val="tx1"/>
                </a:solidFill>
                <a:effectLst/>
                <a:latin typeface="Times New Roman" pitchFamily="18" charset="0"/>
                <a:ea typeface="+mn-ea"/>
                <a:cs typeface="Arial" charset="0"/>
              </a:rPr>
              <a:t> is vital for the continued functioning of the market-oriented economy.</a:t>
            </a:r>
            <a:r>
              <a:rPr lang="en-US" sz="1200" kern="1200" dirty="0">
                <a:solidFill>
                  <a:schemeClr val="tx1"/>
                </a:solidFill>
                <a:effectLst/>
                <a:latin typeface="Times New Roman" pitchFamily="18" charset="0"/>
                <a:ea typeface="+mn-ea"/>
                <a:cs typeface="Arial" charset="0"/>
              </a:rPr>
              <a:t> </a:t>
            </a:r>
          </a:p>
          <a:p>
            <a:endParaRPr lang="en-US" sz="1200" kern="1200" dirty="0">
              <a:solidFill>
                <a:schemeClr val="tx1"/>
              </a:solidFill>
              <a:effectLst/>
              <a:latin typeface="Times New Roman" pitchFamily="18" charset="0"/>
              <a:ea typeface="+mn-ea"/>
              <a:cs typeface="Arial" charset="0"/>
            </a:endParaRPr>
          </a:p>
          <a:p>
            <a:r>
              <a:rPr lang="en-US" sz="1200" i="1" kern="1200" dirty="0">
                <a:solidFill>
                  <a:schemeClr val="tx1"/>
                </a:solidFill>
                <a:effectLst/>
                <a:latin typeface="Times New Roman" pitchFamily="18" charset="0"/>
                <a:ea typeface="+mn-ea"/>
                <a:cs typeface="Arial" charset="0"/>
              </a:rPr>
              <a:t>The second step of a gender-aware analysis is to identify and analyze how gender bias operates and affects women in the multiple roles they play in the economy. </a:t>
            </a:r>
            <a:br>
              <a:rPr lang="en-US" sz="1200" kern="1200" dirty="0">
                <a:solidFill>
                  <a:schemeClr val="tx1"/>
                </a:solidFill>
                <a:effectLst/>
                <a:latin typeface="Times New Roman" pitchFamily="18" charset="0"/>
                <a:ea typeface="+mn-ea"/>
                <a:cs typeface="Arial" charset="0"/>
              </a:rPr>
            </a:br>
            <a:endParaRPr lang="en-US" sz="1200" kern="1200" dirty="0">
              <a:solidFill>
                <a:schemeClr val="tx1"/>
              </a:solidFill>
              <a:effectLst/>
              <a:latin typeface="Times New Roman" pitchFamily="18"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Arial" charset="0"/>
              </a:rPr>
              <a:t>Gender inequality can be measured through a number of different indicators:</a:t>
            </a:r>
          </a:p>
          <a:p>
            <a:r>
              <a:rPr lang="en-US" sz="1200" kern="1200" dirty="0">
                <a:solidFill>
                  <a:schemeClr val="tx1"/>
                </a:solidFill>
                <a:effectLst/>
                <a:latin typeface="Times New Roman" pitchFamily="18" charset="0"/>
                <a:ea typeface="+mn-ea"/>
                <a:cs typeface="Arial" charset="0"/>
              </a:rPr>
              <a:t>(a) the capabilities domain of indicators that measures basic human abilities such as education and health; </a:t>
            </a:r>
            <a:endParaRPr lang="fr-CH" sz="1200" kern="1200" dirty="0">
              <a:solidFill>
                <a:schemeClr val="tx1"/>
              </a:solidFill>
              <a:effectLst/>
              <a:latin typeface="Times New Roman" pitchFamily="18" charset="0"/>
              <a:ea typeface="+mn-ea"/>
              <a:cs typeface="Arial" charset="0"/>
            </a:endParaRPr>
          </a:p>
          <a:p>
            <a:r>
              <a:rPr lang="en-US" sz="1200" kern="1200" dirty="0">
                <a:solidFill>
                  <a:schemeClr val="tx1"/>
                </a:solidFill>
                <a:effectLst/>
                <a:latin typeface="Times New Roman" pitchFamily="18" charset="0"/>
                <a:ea typeface="+mn-ea"/>
                <a:cs typeface="Arial" charset="0"/>
              </a:rPr>
              <a:t>(b) the access to resources and opportunities domain of indicators that measures for instance, land ownership, income and employment as well as women's share of leadership positions;</a:t>
            </a:r>
            <a:endParaRPr lang="fr-CH" sz="1200" kern="1200" dirty="0">
              <a:solidFill>
                <a:schemeClr val="tx1"/>
              </a:solidFill>
              <a:effectLst/>
              <a:latin typeface="Times New Roman" pitchFamily="18" charset="0"/>
              <a:ea typeface="+mn-ea"/>
              <a:cs typeface="Arial" charset="0"/>
            </a:endParaRPr>
          </a:p>
          <a:p>
            <a:r>
              <a:rPr lang="en-US" sz="1200" kern="1200" dirty="0">
                <a:solidFill>
                  <a:schemeClr val="tx1"/>
                </a:solidFill>
                <a:effectLst/>
                <a:latin typeface="Times New Roman" pitchFamily="18" charset="0"/>
                <a:ea typeface="+mn-ea"/>
                <a:cs typeface="Arial" charset="0"/>
              </a:rPr>
              <a:t>(c) the security domain of indicators that measures vulnerability to violence and conflict, including rape and </a:t>
            </a:r>
            <a:r>
              <a:rPr lang="en-US" sz="1200" kern="1200" dirty="0" err="1">
                <a:solidFill>
                  <a:schemeClr val="tx1"/>
                </a:solidFill>
                <a:effectLst/>
                <a:latin typeface="Times New Roman" pitchFamily="18" charset="0"/>
                <a:ea typeface="+mn-ea"/>
                <a:cs typeface="Arial" charset="0"/>
              </a:rPr>
              <a:t>har</a:t>
            </a:r>
            <a:r>
              <a:rPr lang="en-US" sz="1200" strike="sngStrike" kern="1200" dirty="0" err="1">
                <a:solidFill>
                  <a:schemeClr val="tx1"/>
                </a:solidFill>
                <a:effectLst/>
                <a:latin typeface="Times New Roman" pitchFamily="18" charset="0"/>
                <a:ea typeface="+mn-ea"/>
                <a:cs typeface="Arial" charset="0"/>
              </a:rPr>
              <a:t>r</a:t>
            </a:r>
            <a:r>
              <a:rPr lang="en-US" sz="1200" kern="1200" dirty="0" err="1">
                <a:solidFill>
                  <a:schemeClr val="tx1"/>
                </a:solidFill>
                <a:effectLst/>
                <a:latin typeface="Times New Roman" pitchFamily="18" charset="0"/>
                <a:ea typeface="+mn-ea"/>
                <a:cs typeface="Arial" charset="0"/>
              </a:rPr>
              <a:t>assment</a:t>
            </a:r>
            <a:r>
              <a:rPr lang="en-US" sz="1200" kern="1200" dirty="0">
                <a:solidFill>
                  <a:schemeClr val="tx1"/>
                </a:solidFill>
                <a:effectLst/>
                <a:latin typeface="Times New Roman" pitchFamily="18" charset="0"/>
                <a:ea typeface="+mn-ea"/>
                <a:cs typeface="Arial" charset="0"/>
              </a:rPr>
              <a:t>.</a:t>
            </a:r>
            <a:endParaRPr lang="fr-CH" sz="1200" kern="1200" dirty="0">
              <a:solidFill>
                <a:schemeClr val="tx1"/>
              </a:solidFill>
              <a:effectLst/>
              <a:latin typeface="Times New Roman" pitchFamily="18"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Arial" charset="0"/>
              </a:rPr>
              <a:t> </a:t>
            </a:r>
            <a:endParaRPr lang="fr-CH" sz="1200" kern="1200" dirty="0">
              <a:solidFill>
                <a:schemeClr val="tx1"/>
              </a:solidFill>
              <a:effectLst/>
              <a:latin typeface="Times New Roman" pitchFamily="18" charset="0"/>
              <a:ea typeface="+mn-ea"/>
              <a:cs typeface="Arial" charset="0"/>
            </a:endParaRPr>
          </a:p>
          <a:p>
            <a:endParaRPr lang="fr-CH" dirty="0"/>
          </a:p>
          <a:p>
            <a:endParaRPr lang="fr-CH" dirty="0"/>
          </a:p>
          <a:p>
            <a:endParaRPr lang="fr-CH" dirty="0"/>
          </a:p>
        </p:txBody>
      </p:sp>
      <p:sp>
        <p:nvSpPr>
          <p:cNvPr id="4" name="Slide Number Placeholder 3"/>
          <p:cNvSpPr>
            <a:spLocks noGrp="1"/>
          </p:cNvSpPr>
          <p:nvPr>
            <p:ph type="sldNum" sz="quarter" idx="10"/>
          </p:nvPr>
        </p:nvSpPr>
        <p:spPr/>
        <p:txBody>
          <a:bodyPr/>
          <a:lstStyle/>
          <a:p>
            <a:pPr>
              <a:defRPr/>
            </a:pPr>
            <a:fld id="{B7CDD434-89C0-438D-BE55-06CC07A77E48}" type="slidenum">
              <a:rPr lang="fr-FR" altLang="en-US" smtClean="0"/>
              <a:pPr>
                <a:defRPr/>
              </a:pPr>
              <a:t>14</a:t>
            </a:fld>
            <a:endParaRPr lang="fr-FR" altLang="en-US"/>
          </a:p>
        </p:txBody>
      </p:sp>
    </p:spTree>
    <p:extLst>
      <p:ext uri="{BB962C8B-B14F-4D97-AF65-F5344CB8AC3E}">
        <p14:creationId xmlns:p14="http://schemas.microsoft.com/office/powerpoint/2010/main" val="3575384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Times New Roman" pitchFamily="18" charset="0"/>
                <a:ea typeface="+mn-ea"/>
                <a:cs typeface="Arial" charset="0"/>
              </a:rPr>
              <a:t>Let's first look at the first side of the equation: how can gender inequalities have an impact on a country's trade performance and competitiveness?</a:t>
            </a:r>
            <a:endParaRPr lang="fr-CH" u="none" dirty="0"/>
          </a:p>
        </p:txBody>
      </p:sp>
      <p:sp>
        <p:nvSpPr>
          <p:cNvPr id="4" name="Slide Number Placeholder 3"/>
          <p:cNvSpPr>
            <a:spLocks noGrp="1"/>
          </p:cNvSpPr>
          <p:nvPr>
            <p:ph type="sldNum" sz="quarter" idx="10"/>
          </p:nvPr>
        </p:nvSpPr>
        <p:spPr/>
        <p:txBody>
          <a:bodyPr/>
          <a:lstStyle/>
          <a:p>
            <a:pPr>
              <a:defRPr/>
            </a:pPr>
            <a:fld id="{B7CDD434-89C0-438D-BE55-06CC07A77E48}" type="slidenum">
              <a:rPr lang="fr-FR" altLang="en-US" smtClean="0"/>
              <a:pPr>
                <a:defRPr/>
              </a:pPr>
              <a:t>15</a:t>
            </a:fld>
            <a:endParaRPr lang="fr-FR" altLang="en-US"/>
          </a:p>
        </p:txBody>
      </p:sp>
    </p:spTree>
    <p:extLst>
      <p:ext uri="{BB962C8B-B14F-4D97-AF65-F5344CB8AC3E}">
        <p14:creationId xmlns:p14="http://schemas.microsoft.com/office/powerpoint/2010/main" val="92846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Times New Roman" pitchFamily="18" charset="0"/>
                <a:ea typeface="+mn-ea"/>
                <a:cs typeface="Arial" charset="0"/>
              </a:rPr>
              <a:t>Gender inequalities can be exploited to the advantage of firms' competitiveness in several ways</a:t>
            </a:r>
          </a:p>
          <a:p>
            <a:endParaRPr lang="en-US"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Women in general receive relatively lower pay for similar work as compared to men due to discriminatory norms and practices across the world</a:t>
            </a:r>
          </a:p>
          <a:p>
            <a:endParaRPr lang="en-US"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they are hired by firms that face stiff competition in the international market in order to cut </a:t>
            </a:r>
            <a:r>
              <a:rPr lang="en-US" sz="1200" u="none" kern="1200" dirty="0" err="1">
                <a:solidFill>
                  <a:schemeClr val="tx1"/>
                </a:solidFill>
                <a:effectLst/>
                <a:latin typeface="Times New Roman" pitchFamily="18" charset="0"/>
                <a:ea typeface="+mn-ea"/>
                <a:cs typeface="Arial" charset="0"/>
              </a:rPr>
              <a:t>labour</a:t>
            </a:r>
            <a:r>
              <a:rPr lang="en-US" sz="1200" u="none" kern="1200" dirty="0">
                <a:solidFill>
                  <a:schemeClr val="tx1"/>
                </a:solidFill>
                <a:effectLst/>
                <a:latin typeface="Times New Roman" pitchFamily="18" charset="0"/>
                <a:ea typeface="+mn-ea"/>
                <a:cs typeface="Arial" charset="0"/>
              </a:rPr>
              <a:t> costs</a:t>
            </a:r>
          </a:p>
          <a:p>
            <a:endParaRPr lang="en-US" sz="1200" u="none" kern="1200" dirty="0">
              <a:solidFill>
                <a:schemeClr val="tx1"/>
              </a:solidFill>
              <a:effectLst/>
              <a:latin typeface="Times New Roman" pitchFamily="18"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a:solidFill>
                  <a:schemeClr val="tx1"/>
                </a:solidFill>
                <a:effectLst/>
                <a:latin typeface="Times New Roman" pitchFamily="18" charset="0"/>
                <a:ea typeface="+mn-ea"/>
                <a:cs typeface="Arial" charset="0"/>
              </a:rPr>
              <a:t>This phenomenon has led to a "feminization of </a:t>
            </a:r>
            <a:r>
              <a:rPr lang="en-US" sz="1200" u="none" kern="1200" dirty="0" err="1">
                <a:solidFill>
                  <a:schemeClr val="tx1"/>
                </a:solidFill>
                <a:effectLst/>
                <a:latin typeface="Times New Roman" pitchFamily="18" charset="0"/>
                <a:ea typeface="+mn-ea"/>
                <a:cs typeface="Arial" charset="0"/>
              </a:rPr>
              <a:t>labour</a:t>
            </a:r>
            <a:r>
              <a:rPr lang="en-US" sz="1200" u="none" kern="1200" dirty="0">
                <a:solidFill>
                  <a:schemeClr val="tx1"/>
                </a:solidFill>
                <a:effectLst/>
                <a:latin typeface="Times New Roman" pitchFamily="18" charset="0"/>
                <a:ea typeface="+mn-ea"/>
                <a:cs typeface="Arial" charset="0"/>
              </a:rPr>
              <a:t>" in the </a:t>
            </a:r>
            <a:r>
              <a:rPr lang="en-US" sz="1200" u="none" kern="1200" dirty="0" err="1">
                <a:solidFill>
                  <a:schemeClr val="tx1"/>
                </a:solidFill>
                <a:effectLst/>
                <a:latin typeface="Times New Roman" pitchFamily="18" charset="0"/>
                <a:ea typeface="+mn-ea"/>
                <a:cs typeface="Arial" charset="0"/>
              </a:rPr>
              <a:t>labour-intensive</a:t>
            </a:r>
            <a:r>
              <a:rPr lang="en-US" sz="1200" u="none" kern="1200" dirty="0">
                <a:solidFill>
                  <a:schemeClr val="tx1"/>
                </a:solidFill>
                <a:effectLst/>
                <a:latin typeface="Times New Roman" pitchFamily="18" charset="0"/>
                <a:ea typeface="+mn-ea"/>
                <a:cs typeface="Arial" charset="0"/>
              </a:rPr>
              <a:t> segments of manufacturing, such as textiles, garments, clothing, toys and electronics, particularly in export processing zones (EPZs)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kern="1200" dirty="0">
              <a:solidFill>
                <a:schemeClr val="tx1"/>
              </a:solidFill>
              <a:effectLst/>
              <a:latin typeface="Times New Roman" pitchFamily="18"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a:solidFill>
                  <a:schemeClr val="tx1"/>
                </a:solidFill>
                <a:effectLst/>
                <a:latin typeface="Times New Roman" pitchFamily="18" charset="0"/>
                <a:ea typeface="+mn-ea"/>
                <a:cs typeface="Arial" charset="0"/>
              </a:rPr>
              <a:t>Gender norms and stereotypes about women's "nimble fingers", dexterity, docility, attention to detail and reluctance to join unions has created the myth that women are particularly suited for </a:t>
            </a:r>
            <a:r>
              <a:rPr lang="en-US" sz="1200" u="none" kern="1200" dirty="0" err="1">
                <a:solidFill>
                  <a:schemeClr val="tx1"/>
                </a:solidFill>
                <a:effectLst/>
                <a:latin typeface="Times New Roman" pitchFamily="18" charset="0"/>
                <a:ea typeface="+mn-ea"/>
                <a:cs typeface="Arial" charset="0"/>
              </a:rPr>
              <a:t>labour-intensive</a:t>
            </a:r>
            <a:r>
              <a:rPr lang="en-US" sz="1200" u="none" kern="1200" dirty="0">
                <a:solidFill>
                  <a:schemeClr val="tx1"/>
                </a:solidFill>
                <a:effectLst/>
                <a:latin typeface="Times New Roman" pitchFamily="18" charset="0"/>
                <a:ea typeface="+mn-ea"/>
                <a:cs typeface="Arial" charset="0"/>
              </a:rPr>
              <a:t> work and this has also facilitated their entry into light export oriented manufacturing</a:t>
            </a:r>
            <a:endParaRPr lang="fr-CH" sz="1200" u="none" kern="1200" dirty="0">
              <a:solidFill>
                <a:schemeClr val="tx1"/>
              </a:solidFill>
              <a:effectLst/>
              <a:latin typeface="Times New Roman" pitchFamily="18" charset="0"/>
              <a:ea typeface="+mn-ea"/>
              <a:cs typeface="Arial" charset="0"/>
            </a:endParaRPr>
          </a:p>
          <a:p>
            <a:endParaRPr lang="fr-CH" u="none" dirty="0"/>
          </a:p>
        </p:txBody>
      </p:sp>
      <p:sp>
        <p:nvSpPr>
          <p:cNvPr id="4" name="Slide Number Placeholder 3"/>
          <p:cNvSpPr>
            <a:spLocks noGrp="1"/>
          </p:cNvSpPr>
          <p:nvPr>
            <p:ph type="sldNum" sz="quarter" idx="10"/>
          </p:nvPr>
        </p:nvSpPr>
        <p:spPr/>
        <p:txBody>
          <a:bodyPr/>
          <a:lstStyle/>
          <a:p>
            <a:pPr>
              <a:defRPr/>
            </a:pPr>
            <a:fld id="{B7CDD434-89C0-438D-BE55-06CC07A77E48}" type="slidenum">
              <a:rPr lang="fr-FR" altLang="en-US" smtClean="0"/>
              <a:pPr>
                <a:defRPr/>
              </a:pPr>
              <a:t>16</a:t>
            </a:fld>
            <a:endParaRPr lang="fr-FR" altLang="en-US"/>
          </a:p>
        </p:txBody>
      </p:sp>
    </p:spTree>
    <p:extLst>
      <p:ext uri="{BB962C8B-B14F-4D97-AF65-F5344CB8AC3E}">
        <p14:creationId xmlns:p14="http://schemas.microsoft.com/office/powerpoint/2010/main" val="148137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u="none" kern="1200" dirty="0">
                <a:solidFill>
                  <a:schemeClr val="tx1"/>
                </a:solidFill>
                <a:effectLst/>
                <a:latin typeface="Times New Roman" pitchFamily="18" charset="0"/>
                <a:ea typeface="+mn-ea"/>
                <a:cs typeface="Arial" charset="0"/>
              </a:rPr>
              <a:t>At the same time, due to the various types of gender inequalities they face, women often are not competitive as small entrepreneurs or self-employed producers. Such gender specific obstacles that hold back women's productivity and their entrepreneurial potential may indirectly hinder trade performance</a:t>
            </a:r>
            <a:endParaRPr lang="fr-CH"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 </a:t>
            </a:r>
            <a:endParaRPr lang="fr-CH" sz="1200" u="none" kern="1200" dirty="0">
              <a:solidFill>
                <a:schemeClr val="tx1"/>
              </a:solidFill>
              <a:effectLst/>
              <a:latin typeface="Times New Roman" pitchFamily="18"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kern="1200" dirty="0">
                <a:solidFill>
                  <a:schemeClr val="tx1"/>
                </a:solidFill>
                <a:effectLst/>
                <a:latin typeface="Times New Roman" pitchFamily="18" charset="0"/>
                <a:ea typeface="+mn-ea"/>
                <a:cs typeface="Arial" charset="0"/>
                <a:sym typeface="Wingdings" panose="05000000000000000000" pitchFamily="2" charset="2"/>
              </a:rPr>
              <a:t> </a:t>
            </a:r>
            <a:r>
              <a:rPr lang="en-US" sz="1200" u="none" kern="1200" dirty="0">
                <a:solidFill>
                  <a:schemeClr val="tx1"/>
                </a:solidFill>
                <a:effectLst/>
                <a:latin typeface="Times New Roman" pitchFamily="18" charset="0"/>
                <a:ea typeface="+mn-ea"/>
                <a:cs typeface="Arial" charset="0"/>
              </a:rPr>
              <a:t>gender inequalities can be divided into three domains: capabilities, access to resources and opportunities, and security. Poor health, lack of information and training, lack of access to credit, limited land ownership, and vulnerability to violence and harassment can prevent women from scaling up their productive activities, taking advantage of export opportunities and achieving their economic potential. </a:t>
            </a:r>
            <a:endParaRPr lang="fr-CH" sz="1200" u="none" kern="1200" dirty="0">
              <a:solidFill>
                <a:schemeClr val="tx1"/>
              </a:solidFill>
              <a:effectLst/>
              <a:latin typeface="Times New Roman" pitchFamily="18" charset="0"/>
              <a:ea typeface="+mn-ea"/>
              <a:cs typeface="Arial" charset="0"/>
            </a:endParaRPr>
          </a:p>
          <a:p>
            <a:pPr eaLnBrk="1" hangingPunct="1"/>
            <a:endParaRPr lang="en-US" altLang="en-US" u="none" dirty="0">
              <a:cs typeface="Arial" panose="020B0604020202020204" pitchFamily="34" charset="0"/>
            </a:endParaRPr>
          </a:p>
        </p:txBody>
      </p:sp>
    </p:spTree>
    <p:extLst>
      <p:ext uri="{BB962C8B-B14F-4D97-AF65-F5344CB8AC3E}">
        <p14:creationId xmlns:p14="http://schemas.microsoft.com/office/powerpoint/2010/main" val="3749616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pPr>
              <a:defRPr/>
            </a:pPr>
            <a:fld id="{B7CDD434-89C0-438D-BE55-06CC07A77E48}" type="slidenum">
              <a:rPr lang="fr-FR" altLang="en-US" smtClean="0"/>
              <a:pPr>
                <a:defRPr/>
              </a:pPr>
              <a:t>19</a:t>
            </a:fld>
            <a:endParaRPr lang="fr-FR" altLang="en-US"/>
          </a:p>
        </p:txBody>
      </p:sp>
    </p:spTree>
    <p:extLst>
      <p:ext uri="{BB962C8B-B14F-4D97-AF65-F5344CB8AC3E}">
        <p14:creationId xmlns:p14="http://schemas.microsoft.com/office/powerpoint/2010/main" val="35648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Times New Roman" pitchFamily="18" charset="0"/>
                <a:ea typeface="+mn-ea"/>
                <a:cs typeface="Arial" charset="0"/>
              </a:rPr>
              <a:t>We have already analyzed the first side of the equation and explained how gender inequalities may positively or negatively affect trade performance. Let's now explore the other side of the equation: how does trade affect gender?</a:t>
            </a:r>
            <a:endParaRPr lang="fr-CH"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 </a:t>
            </a:r>
            <a:endParaRPr lang="fr-CH"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a. Trade may lead to changes in the structure of production, with sectors producing for export expected to expand and other sectors sensitive to competition through imports expected to contract. This, in turn, causes changes in the level and distribution of employment of different categories of workers, including men and women.</a:t>
            </a:r>
            <a:endParaRPr lang="fr-CH"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 </a:t>
            </a:r>
            <a:endParaRPr lang="fr-CH"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b. Trade induces changes in the relative prices of goods and services and changes in real incomes that affect groups differently, depending on their consumption patterns and livelihood strategies.</a:t>
            </a:r>
            <a:endParaRPr lang="fr-CH"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 </a:t>
            </a:r>
            <a:endParaRPr lang="fr-CH"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c. Trade openness is also likely to reduce tariff revenues, and this, in turn, may have gender-specific effects on the size and composition of government expenditure.</a:t>
            </a:r>
            <a:endParaRPr lang="fr-CH"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 </a:t>
            </a:r>
            <a:endParaRPr lang="fr-CH"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 </a:t>
            </a:r>
            <a:endParaRPr lang="fr-CH" sz="1200" u="none" kern="1200" dirty="0">
              <a:solidFill>
                <a:schemeClr val="tx1"/>
              </a:solidFill>
              <a:effectLst/>
              <a:latin typeface="Times New Roman" pitchFamily="18" charset="0"/>
              <a:ea typeface="+mn-ea"/>
              <a:cs typeface="Arial" charset="0"/>
            </a:endParaRPr>
          </a:p>
          <a:p>
            <a:r>
              <a:rPr lang="en-US" sz="1200" u="none" kern="1200" dirty="0">
                <a:solidFill>
                  <a:schemeClr val="tx1"/>
                </a:solidFill>
                <a:effectLst/>
                <a:latin typeface="Times New Roman" pitchFamily="18" charset="0"/>
                <a:ea typeface="+mn-ea"/>
                <a:cs typeface="Arial" charset="0"/>
              </a:rPr>
              <a:t> </a:t>
            </a:r>
            <a:endParaRPr lang="fr-CH" sz="1200" u="none" kern="1200" dirty="0">
              <a:solidFill>
                <a:schemeClr val="tx1"/>
              </a:solidFill>
              <a:effectLst/>
              <a:latin typeface="Times New Roman" pitchFamily="18" charset="0"/>
              <a:ea typeface="+mn-ea"/>
              <a:cs typeface="Arial" charset="0"/>
            </a:endParaRPr>
          </a:p>
          <a:p>
            <a:endParaRPr lang="fr-CH" u="none" dirty="0"/>
          </a:p>
        </p:txBody>
      </p:sp>
      <p:sp>
        <p:nvSpPr>
          <p:cNvPr id="4" name="Slide Number Placeholder 3"/>
          <p:cNvSpPr>
            <a:spLocks noGrp="1"/>
          </p:cNvSpPr>
          <p:nvPr>
            <p:ph type="sldNum" sz="quarter" idx="10"/>
          </p:nvPr>
        </p:nvSpPr>
        <p:spPr/>
        <p:txBody>
          <a:bodyPr/>
          <a:lstStyle/>
          <a:p>
            <a:pPr>
              <a:defRPr/>
            </a:pPr>
            <a:fld id="{B7CDD434-89C0-438D-BE55-06CC07A77E48}" type="slidenum">
              <a:rPr lang="fr-FR" altLang="en-US" smtClean="0"/>
              <a:pPr>
                <a:defRPr/>
              </a:pPr>
              <a:t>20</a:t>
            </a:fld>
            <a:endParaRPr lang="fr-FR" altLang="en-US"/>
          </a:p>
        </p:txBody>
      </p:sp>
    </p:spTree>
    <p:extLst>
      <p:ext uri="{BB962C8B-B14F-4D97-AF65-F5344CB8AC3E}">
        <p14:creationId xmlns:p14="http://schemas.microsoft.com/office/powerpoint/2010/main" val="228912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pPr>
              <a:defRPr/>
            </a:pPr>
            <a:fld id="{B7CDD434-89C0-438D-BE55-06CC07A77E48}" type="slidenum">
              <a:rPr lang="fr-FR" altLang="en-US" smtClean="0"/>
              <a:pPr>
                <a:defRPr/>
              </a:pPr>
              <a:t>21</a:t>
            </a:fld>
            <a:endParaRPr lang="fr-FR" altLang="en-US"/>
          </a:p>
        </p:txBody>
      </p:sp>
    </p:spTree>
    <p:extLst>
      <p:ext uri="{BB962C8B-B14F-4D97-AF65-F5344CB8AC3E}">
        <p14:creationId xmlns:p14="http://schemas.microsoft.com/office/powerpoint/2010/main" val="2267396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40A990FB-E0EE-4EFF-B405-315D9029FEDB}" type="slidenum">
              <a:rPr lang="en-US" altLang="en-US"/>
              <a:pPr>
                <a:defRPr/>
              </a:pPr>
              <a:t>‹#›</a:t>
            </a:fld>
            <a:endParaRPr lang="en-US" altLang="en-US"/>
          </a:p>
        </p:txBody>
      </p:sp>
    </p:spTree>
    <p:extLst>
      <p:ext uri="{BB962C8B-B14F-4D97-AF65-F5344CB8AC3E}">
        <p14:creationId xmlns:p14="http://schemas.microsoft.com/office/powerpoint/2010/main" val="275210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2D6E9495-B688-4F40-A2DA-C1D4D611DCE5}" type="slidenum">
              <a:rPr lang="en-US" altLang="en-US"/>
              <a:pPr>
                <a:defRPr/>
              </a:pPr>
              <a:t>‹#›</a:t>
            </a:fld>
            <a:endParaRPr lang="en-US" altLang="en-US"/>
          </a:p>
        </p:txBody>
      </p:sp>
    </p:spTree>
    <p:extLst>
      <p:ext uri="{BB962C8B-B14F-4D97-AF65-F5344CB8AC3E}">
        <p14:creationId xmlns:p14="http://schemas.microsoft.com/office/powerpoint/2010/main" val="320461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45B86D11-F073-40D0-B5C9-1991CF24BD5E}" type="slidenum">
              <a:rPr lang="en-US" altLang="en-US"/>
              <a:pPr>
                <a:defRPr/>
              </a:pPr>
              <a:t>‹#›</a:t>
            </a:fld>
            <a:endParaRPr lang="en-US" altLang="en-US"/>
          </a:p>
        </p:txBody>
      </p:sp>
    </p:spTree>
    <p:extLst>
      <p:ext uri="{BB962C8B-B14F-4D97-AF65-F5344CB8AC3E}">
        <p14:creationId xmlns:p14="http://schemas.microsoft.com/office/powerpoint/2010/main" val="71336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sldNum" sz="quarter" idx="10"/>
          </p:nvPr>
        </p:nvSpPr>
        <p:spPr>
          <a:ln/>
        </p:spPr>
        <p:txBody>
          <a:bodyPr/>
          <a:lstStyle>
            <a:lvl1pPr>
              <a:defRPr/>
            </a:lvl1pPr>
          </a:lstStyle>
          <a:p>
            <a:pPr>
              <a:defRPr/>
            </a:pPr>
            <a:fld id="{F492BDD6-FB33-42A6-852E-C7AD8771E55B}" type="slidenum">
              <a:rPr lang="en-US" altLang="en-US"/>
              <a:pPr>
                <a:defRPr/>
              </a:pPr>
              <a:t>‹#›</a:t>
            </a:fld>
            <a:endParaRPr lang="en-US" altLang="en-US"/>
          </a:p>
        </p:txBody>
      </p:sp>
    </p:spTree>
    <p:extLst>
      <p:ext uri="{BB962C8B-B14F-4D97-AF65-F5344CB8AC3E}">
        <p14:creationId xmlns:p14="http://schemas.microsoft.com/office/powerpoint/2010/main" val="1157729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87624" y="398277"/>
            <a:ext cx="6336704" cy="463406"/>
          </a:xfrm>
          <a:prstGeom prst="rect">
            <a:avLst/>
          </a:prstGeom>
        </p:spPr>
        <p:txBody>
          <a:bodyPr/>
          <a:lstStyle>
            <a:lvl1pPr>
              <a:defRPr sz="1800" b="1">
                <a:solidFill>
                  <a:schemeClr val="bg1"/>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187624" y="1196752"/>
            <a:ext cx="7488883" cy="4968552"/>
          </a:xfrm>
          <a:prstGeom prst="rect">
            <a:avLst/>
          </a:prstGeom>
        </p:spPr>
        <p:txBody>
          <a:bodyPr/>
          <a:lstStyle>
            <a:lvl1pPr marL="0" indent="0">
              <a:buClr>
                <a:schemeClr val="accent5">
                  <a:lumMod val="75000"/>
                </a:schemeClr>
              </a:buClr>
              <a:buFontTx/>
              <a:buNone/>
              <a:defRPr sz="3200" b="1">
                <a:solidFill>
                  <a:schemeClr val="accent5">
                    <a:lumMod val="75000"/>
                  </a:schemeClr>
                </a:solidFill>
                <a:latin typeface="Arial" panose="020B0604020202020204" pitchFamily="34" charset="0"/>
                <a:cs typeface="Arial" panose="020B0604020202020204" pitchFamily="34" charset="0"/>
              </a:defRPr>
            </a:lvl1pPr>
            <a:lvl2pPr>
              <a:buClr>
                <a:srgbClr val="98C306"/>
              </a:buClr>
              <a:defRPr sz="1800">
                <a:latin typeface="Arial" panose="020B0604020202020204" pitchFamily="34" charset="0"/>
                <a:cs typeface="Arial" panose="020B0604020202020204" pitchFamily="34" charset="0"/>
              </a:defRPr>
            </a:lvl2pPr>
            <a:lvl3pPr>
              <a:buClr>
                <a:srgbClr val="98C306"/>
              </a:buCl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2576003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00200"/>
            <a:ext cx="7902000" cy="4637112"/>
          </a:xfrm>
        </p:spPr>
        <p:txBody>
          <a:bodyPr/>
          <a:lstStyle>
            <a:lvl1pPr>
              <a:defRPr sz="2400">
                <a:latin typeface="HelveticaNeueLT Std Med"/>
              </a:defRPr>
            </a:lvl1pPr>
            <a:lvl2pPr>
              <a:defRPr sz="2200">
                <a:latin typeface="HelveticaNeueLT Std Med"/>
              </a:defRPr>
            </a:lvl2pPr>
            <a:lvl3pPr>
              <a:defRPr sz="2200">
                <a:latin typeface="HelveticaNeueLT Std Med"/>
              </a:defRPr>
            </a:lvl3pPr>
            <a:lvl4pPr>
              <a:defRPr>
                <a:latin typeface="HelveticaNeueLT Std Med"/>
              </a:defRPr>
            </a:lvl4pPr>
            <a:lvl5pPr>
              <a:defRPr>
                <a:latin typeface="HelveticaNeueLT Std Me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5346000" y="432000"/>
            <a:ext cx="3168650" cy="270000"/>
          </a:xfrm>
        </p:spPr>
        <p:txBody>
          <a:bodyPr/>
          <a:lstStyle>
            <a:lvl1pPr marL="0" indent="0" algn="r">
              <a:buNone/>
              <a:defRPr sz="1100" b="0" baseline="0">
                <a:solidFill>
                  <a:srgbClr val="CDB87E"/>
                </a:solidFill>
              </a:defRPr>
            </a:lvl1pPr>
          </a:lstStyle>
          <a:p>
            <a:pPr lvl="0"/>
            <a:r>
              <a:rPr lang="en-US"/>
              <a:t>Click to edit Master text styles</a:t>
            </a:r>
          </a:p>
        </p:txBody>
      </p:sp>
      <p:sp>
        <p:nvSpPr>
          <p:cNvPr id="11" name="Title 10"/>
          <p:cNvSpPr>
            <a:spLocks noGrp="1"/>
          </p:cNvSpPr>
          <p:nvPr>
            <p:ph type="title"/>
          </p:nvPr>
        </p:nvSpPr>
        <p:spPr>
          <a:xfrm>
            <a:off x="611560" y="836712"/>
            <a:ext cx="7902000" cy="648072"/>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666353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39005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6112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95356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769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199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3FC6A422-ED07-4772-AB7E-BDE3AB72FCD4}" type="slidenum">
              <a:rPr lang="en-US" altLang="en-US"/>
              <a:pPr>
                <a:defRPr/>
              </a:pPr>
              <a:t>‹#›</a:t>
            </a:fld>
            <a:endParaRPr lang="en-US" altLang="en-US"/>
          </a:p>
        </p:txBody>
      </p:sp>
    </p:spTree>
    <p:extLst>
      <p:ext uri="{BB962C8B-B14F-4D97-AF65-F5344CB8AC3E}">
        <p14:creationId xmlns:p14="http://schemas.microsoft.com/office/powerpoint/2010/main" val="3478486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4470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90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69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5202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282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428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85337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910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5546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69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0365F3A1-DA5F-45BC-8699-C377A292E9B7}" type="slidenum">
              <a:rPr lang="en-US" altLang="en-US"/>
              <a:pPr>
                <a:defRPr/>
              </a:pPr>
              <a:t>‹#›</a:t>
            </a:fld>
            <a:endParaRPr lang="en-US" altLang="en-US"/>
          </a:p>
        </p:txBody>
      </p:sp>
    </p:spTree>
    <p:extLst>
      <p:ext uri="{BB962C8B-B14F-4D97-AF65-F5344CB8AC3E}">
        <p14:creationId xmlns:p14="http://schemas.microsoft.com/office/powerpoint/2010/main" val="2910529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783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6877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658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5619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9648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186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6234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54745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765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7234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ACC3C135-0FAC-4417-ACB1-B114B944A21F}" type="slidenum">
              <a:rPr lang="en-US" altLang="en-US"/>
              <a:pPr>
                <a:defRPr/>
              </a:pPr>
              <a:t>‹#›</a:t>
            </a:fld>
            <a:endParaRPr lang="en-US" altLang="en-US"/>
          </a:p>
        </p:txBody>
      </p:sp>
    </p:spTree>
    <p:extLst>
      <p:ext uri="{BB962C8B-B14F-4D97-AF65-F5344CB8AC3E}">
        <p14:creationId xmlns:p14="http://schemas.microsoft.com/office/powerpoint/2010/main" val="2262823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1130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143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2528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085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9190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9658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776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04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CDE71181-3F24-4073-B84D-9C28CF92EFE1}" type="slidenum">
              <a:rPr lang="en-US" altLang="en-US"/>
              <a:pPr>
                <a:defRPr/>
              </a:pPr>
              <a:t>‹#›</a:t>
            </a:fld>
            <a:endParaRPr lang="en-US" altLang="en-US"/>
          </a:p>
        </p:txBody>
      </p:sp>
    </p:spTree>
    <p:extLst>
      <p:ext uri="{BB962C8B-B14F-4D97-AF65-F5344CB8AC3E}">
        <p14:creationId xmlns:p14="http://schemas.microsoft.com/office/powerpoint/2010/main" val="109213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5763BFB6-2B6A-4D98-8586-529B75AA8830}" type="slidenum">
              <a:rPr lang="en-US" altLang="en-US"/>
              <a:pPr>
                <a:defRPr/>
              </a:pPr>
              <a:t>‹#›</a:t>
            </a:fld>
            <a:endParaRPr lang="en-US" altLang="en-US"/>
          </a:p>
        </p:txBody>
      </p:sp>
    </p:spTree>
    <p:extLst>
      <p:ext uri="{BB962C8B-B14F-4D97-AF65-F5344CB8AC3E}">
        <p14:creationId xmlns:p14="http://schemas.microsoft.com/office/powerpoint/2010/main" val="105587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30DEF9E-91C3-459A-A7E3-D854C69A9749}" type="slidenum">
              <a:rPr lang="en-US" altLang="en-US"/>
              <a:pPr>
                <a:defRPr/>
              </a:pPr>
              <a:t>‹#›</a:t>
            </a:fld>
            <a:endParaRPr lang="en-US" altLang="en-US"/>
          </a:p>
        </p:txBody>
      </p:sp>
    </p:spTree>
    <p:extLst>
      <p:ext uri="{BB962C8B-B14F-4D97-AF65-F5344CB8AC3E}">
        <p14:creationId xmlns:p14="http://schemas.microsoft.com/office/powerpoint/2010/main" val="82618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D7B11F4-6D36-4B08-8E88-16F771C097C4}" type="slidenum">
              <a:rPr lang="en-US" altLang="en-US"/>
              <a:pPr>
                <a:defRPr/>
              </a:pPr>
              <a:t>‹#›</a:t>
            </a:fld>
            <a:endParaRPr lang="en-US" altLang="en-US"/>
          </a:p>
        </p:txBody>
      </p:sp>
    </p:spTree>
    <p:extLst>
      <p:ext uri="{BB962C8B-B14F-4D97-AF65-F5344CB8AC3E}">
        <p14:creationId xmlns:p14="http://schemas.microsoft.com/office/powerpoint/2010/main" val="26859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C36DE3E-F1A7-470A-9319-ECA059DA97F1}" type="slidenum">
              <a:rPr lang="en-US" altLang="en-US"/>
              <a:pPr>
                <a:defRPr/>
              </a:pPr>
              <a:t>‹#›</a:t>
            </a:fld>
            <a:endParaRPr lang="en-US" altLang="en-US"/>
          </a:p>
        </p:txBody>
      </p:sp>
    </p:spTree>
    <p:extLst>
      <p:ext uri="{BB962C8B-B14F-4D97-AF65-F5344CB8AC3E}">
        <p14:creationId xmlns:p14="http://schemas.microsoft.com/office/powerpoint/2010/main" val="337633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861"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D7C57DD-1168-4B1A-8E1C-6325B10368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 id="2147484679" r:id="rId12"/>
    <p:sldLayoutId id="2147484713" r:id="rId13"/>
    <p:sldLayoutId id="2147484714" r:id="rId14"/>
  </p:sldLayoutIdLst>
  <p:txStyles>
    <p:titleStyle>
      <a:lvl1pPr algn="l" rtl="0" eaLnBrk="0" fontAlgn="base" hangingPunct="0">
        <a:spcBef>
          <a:spcPct val="0"/>
        </a:spcBef>
        <a:spcAft>
          <a:spcPct val="0"/>
        </a:spcAft>
        <a:defRPr sz="2800" b="1">
          <a:solidFill>
            <a:srgbClr val="4F91CD"/>
          </a:solidFill>
          <a:latin typeface="+mj-lt"/>
          <a:ea typeface="MS PGothic" pitchFamily="34" charset="-128"/>
          <a:cs typeface="+mj-cs"/>
        </a:defRPr>
      </a:lvl1pPr>
      <a:lvl2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5pPr>
      <a:lvl6pPr marL="4572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6pPr>
      <a:lvl7pPr marL="9144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7pPr>
      <a:lvl8pPr marL="13716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8pPr>
      <a:lvl9pPr marL="18288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9pPr>
    </p:titleStyle>
    <p:bodyStyle>
      <a:lvl1pPr marL="342900" indent="-342900" algn="l" rtl="0" eaLnBrk="0" fontAlgn="base" hangingPunct="0">
        <a:spcBef>
          <a:spcPct val="20000"/>
        </a:spcBef>
        <a:spcAft>
          <a:spcPct val="0"/>
        </a:spcAft>
        <a:buClr>
          <a:srgbClr val="CDB87E"/>
        </a:buClr>
        <a:buChar char="•"/>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mn-lt"/>
          <a:ea typeface="MS PGothic" pitchFamily="34" charset="-128"/>
          <a:cs typeface="+mn-cs"/>
        </a:defRPr>
      </a:lvl5pPr>
      <a:lvl6pPr marL="25146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hf sldNum="0" hdr="0" ftr="0" dt="0"/>
  <p:txStyles>
    <p:titleStyle>
      <a:lvl1pPr algn="l" rtl="0" eaLnBrk="0" fontAlgn="base" hangingPunct="0">
        <a:spcBef>
          <a:spcPct val="0"/>
        </a:spcBef>
        <a:spcAft>
          <a:spcPct val="0"/>
        </a:spcAft>
        <a:defRPr sz="2800" b="1">
          <a:solidFill>
            <a:srgbClr val="4F91CD"/>
          </a:solidFill>
          <a:latin typeface="+mj-lt"/>
          <a:ea typeface="MS PGothic" pitchFamily="34" charset="-128"/>
          <a:cs typeface="+mj-cs"/>
        </a:defRPr>
      </a:lvl1pPr>
      <a:lvl2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5pPr>
      <a:lvl6pPr marL="4572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6pPr>
      <a:lvl7pPr marL="9144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7pPr>
      <a:lvl8pPr marL="13716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8pPr>
      <a:lvl9pPr marL="18288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9pPr>
    </p:titleStyle>
    <p:bodyStyle>
      <a:lvl1pPr marL="342900" indent="-342900" algn="l" rtl="0" eaLnBrk="0" fontAlgn="base" hangingPunct="0">
        <a:spcBef>
          <a:spcPct val="20000"/>
        </a:spcBef>
        <a:spcAft>
          <a:spcPct val="0"/>
        </a:spcAft>
        <a:buClr>
          <a:srgbClr val="CDB87E"/>
        </a:buClr>
        <a:buChar char="•"/>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mn-lt"/>
          <a:ea typeface="MS PGothic" pitchFamily="34" charset="-128"/>
          <a:cs typeface="+mn-cs"/>
        </a:defRPr>
      </a:lvl5pPr>
      <a:lvl6pPr marL="25146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Lst>
  <p:hf sldNum="0" hdr="0" ftr="0" dt="0"/>
  <p:txStyles>
    <p:titleStyle>
      <a:lvl1pPr algn="l" rtl="0" eaLnBrk="0" fontAlgn="base" hangingPunct="0">
        <a:spcBef>
          <a:spcPct val="0"/>
        </a:spcBef>
        <a:spcAft>
          <a:spcPct val="0"/>
        </a:spcAft>
        <a:defRPr sz="2800" b="1">
          <a:solidFill>
            <a:srgbClr val="4F91CD"/>
          </a:solidFill>
          <a:latin typeface="+mj-lt"/>
          <a:ea typeface="MS PGothic" pitchFamily="34" charset="-128"/>
          <a:cs typeface="+mj-cs"/>
        </a:defRPr>
      </a:lvl1pPr>
      <a:lvl2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5pPr>
      <a:lvl6pPr marL="4572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6pPr>
      <a:lvl7pPr marL="9144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7pPr>
      <a:lvl8pPr marL="13716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8pPr>
      <a:lvl9pPr marL="18288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9pPr>
    </p:titleStyle>
    <p:bodyStyle>
      <a:lvl1pPr marL="342900" indent="-342900" algn="l" rtl="0" eaLnBrk="0" fontAlgn="base" hangingPunct="0">
        <a:spcBef>
          <a:spcPct val="20000"/>
        </a:spcBef>
        <a:spcAft>
          <a:spcPct val="0"/>
        </a:spcAft>
        <a:buClr>
          <a:srgbClr val="CDB87E"/>
        </a:buClr>
        <a:buChar char="•"/>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mn-lt"/>
          <a:ea typeface="MS PGothic" pitchFamily="34" charset="-128"/>
          <a:cs typeface="+mn-cs"/>
        </a:defRPr>
      </a:lvl5pPr>
      <a:lvl6pPr marL="25146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descr="PAGE FI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410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Lst>
  <p:hf sldNum="0" hdr="0" ftr="0" dt="0"/>
  <p:txStyles>
    <p:titleStyle>
      <a:lvl1pPr algn="l" rtl="0" eaLnBrk="0" fontAlgn="base" hangingPunct="0">
        <a:spcBef>
          <a:spcPct val="0"/>
        </a:spcBef>
        <a:spcAft>
          <a:spcPct val="0"/>
        </a:spcAft>
        <a:defRPr sz="2800" b="1">
          <a:solidFill>
            <a:srgbClr val="4F91CD"/>
          </a:solidFill>
          <a:latin typeface="+mj-lt"/>
          <a:ea typeface="MS PGothic" pitchFamily="34" charset="-128"/>
          <a:cs typeface="+mj-cs"/>
        </a:defRPr>
      </a:lvl1pPr>
      <a:lvl2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5pPr>
      <a:lvl6pPr marL="4572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6pPr>
      <a:lvl7pPr marL="9144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7pPr>
      <a:lvl8pPr marL="13716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8pPr>
      <a:lvl9pPr marL="18288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9pPr>
    </p:titleStyle>
    <p:bodyStyle>
      <a:lvl1pPr marL="342900" indent="-342900" algn="l" rtl="0" eaLnBrk="0" fontAlgn="base" hangingPunct="0">
        <a:spcBef>
          <a:spcPct val="20000"/>
        </a:spcBef>
        <a:spcAft>
          <a:spcPct val="0"/>
        </a:spcAft>
        <a:buClr>
          <a:srgbClr val="CDB87E"/>
        </a:buClr>
        <a:buChar char="•"/>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CDB87E"/>
        </a:buClr>
        <a:buChar char="–"/>
        <a:defRPr sz="2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lr>
          <a:srgbClr val="CDB87E"/>
        </a:buClr>
        <a:buChar char="•"/>
        <a:defRPr sz="2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lr>
          <a:srgbClr val="CDB87E"/>
        </a:buClr>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lr>
          <a:srgbClr val="CDB87E"/>
        </a:buClr>
        <a:buChar char="»"/>
        <a:defRPr sz="2000">
          <a:solidFill>
            <a:schemeClr val="tx1"/>
          </a:solidFill>
          <a:latin typeface="+mn-lt"/>
          <a:ea typeface="MS PGothic" pitchFamily="34" charset="-128"/>
          <a:cs typeface="+mn-cs"/>
        </a:defRPr>
      </a:lvl5pPr>
      <a:lvl6pPr marL="25146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CDB87E"/>
        </a:buClr>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4.gi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hyperlink" Target="https://twitter.com/unctadgender" TargetMode="External"/><Relationship Id="rId5" Type="http://schemas.openxmlformats.org/officeDocument/2006/relationships/hyperlink" Target="mailto:gender@un.org" TargetMode="External"/><Relationship Id="rId4" Type="http://schemas.openxmlformats.org/officeDocument/2006/relationships/hyperlink" Target="http://unctad.org/gend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01650" y="950913"/>
            <a:ext cx="8391525" cy="4651375"/>
          </a:xfrm>
        </p:spPr>
        <p:txBody>
          <a:bodyPr/>
          <a:lstStyle/>
          <a:p>
            <a:pPr algn="ctr">
              <a:defRPr/>
            </a:pPr>
            <a:br>
              <a:rPr lang="en-US" altLang="en-US" sz="2000" kern="1200" dirty="0">
                <a:solidFill>
                  <a:schemeClr val="accent2">
                    <a:lumMod val="60000"/>
                    <a:lumOff val="40000"/>
                  </a:schemeClr>
                </a:solidFill>
                <a:latin typeface="Times New Roman" panose="02020603050405020304" pitchFamily="18" charset="0"/>
              </a:rPr>
            </a:br>
            <a:br>
              <a:rPr lang="en-US" altLang="en-US" sz="2000" kern="1200" dirty="0">
                <a:solidFill>
                  <a:schemeClr val="accent2">
                    <a:lumMod val="60000"/>
                    <a:lumOff val="40000"/>
                  </a:schemeClr>
                </a:solidFill>
                <a:latin typeface="Times New Roman" panose="02020603050405020304" pitchFamily="18" charset="0"/>
              </a:rPr>
            </a:br>
            <a:r>
              <a:rPr lang="en-US" altLang="en-US" sz="2000" kern="1200" dirty="0">
                <a:solidFill>
                  <a:srgbClr val="008EC0"/>
                </a:solidFill>
                <a:latin typeface="+mn-lt"/>
              </a:rPr>
              <a:t>Gender and trade within the </a:t>
            </a:r>
            <a:br>
              <a:rPr lang="en-US" altLang="en-US" sz="2000" kern="1200" dirty="0">
                <a:solidFill>
                  <a:srgbClr val="008EC0"/>
                </a:solidFill>
                <a:latin typeface="+mn-lt"/>
              </a:rPr>
            </a:br>
            <a:r>
              <a:rPr lang="en-US" altLang="en-US" sz="2000" kern="1200" dirty="0">
                <a:solidFill>
                  <a:srgbClr val="008EC0"/>
                </a:solidFill>
                <a:latin typeface="+mn-lt"/>
              </a:rPr>
              <a:t>2030 Agenda for Sustainable Development</a:t>
            </a:r>
            <a:br>
              <a:rPr lang="en-US" altLang="en-US" sz="2000" kern="1200" dirty="0">
                <a:solidFill>
                  <a:srgbClr val="008EC0"/>
                </a:solidFill>
                <a:latin typeface="+mn-lt"/>
              </a:rPr>
            </a:br>
            <a:br>
              <a:rPr lang="en-US" altLang="en-US" sz="2000" kern="1200" dirty="0">
                <a:solidFill>
                  <a:srgbClr val="008EC0"/>
                </a:solidFill>
                <a:latin typeface="+mn-lt"/>
              </a:rPr>
            </a:br>
            <a:r>
              <a:rPr lang="en-US" altLang="en-US" sz="1800" b="0" kern="1200" dirty="0">
                <a:solidFill>
                  <a:srgbClr val="000000"/>
                </a:solidFill>
                <a:latin typeface="+mn-lt"/>
              </a:rPr>
              <a:t>Geneva, 2</a:t>
            </a:r>
            <a:r>
              <a:rPr lang="en-US" altLang="en-US" sz="1800" b="0" kern="1200" baseline="30000" dirty="0">
                <a:solidFill>
                  <a:srgbClr val="000000"/>
                </a:solidFill>
                <a:latin typeface="+mn-lt"/>
              </a:rPr>
              <a:t>nd</a:t>
            </a:r>
            <a:r>
              <a:rPr lang="en-US" altLang="en-US" sz="1800" b="0" kern="1200" dirty="0">
                <a:solidFill>
                  <a:srgbClr val="000000"/>
                </a:solidFill>
                <a:latin typeface="+mn-lt"/>
              </a:rPr>
              <a:t> November 2018</a:t>
            </a:r>
            <a:br>
              <a:rPr lang="en-US" altLang="en-US" sz="1800" b="0" kern="1200" dirty="0">
                <a:solidFill>
                  <a:srgbClr val="000000"/>
                </a:solidFill>
                <a:latin typeface="+mn-lt"/>
              </a:rPr>
            </a:br>
            <a:br>
              <a:rPr lang="en-US" altLang="en-US" sz="1800" b="0" kern="1200" dirty="0">
                <a:solidFill>
                  <a:srgbClr val="000000"/>
                </a:solidFill>
                <a:latin typeface="+mn-lt"/>
              </a:rPr>
            </a:br>
            <a:r>
              <a:rPr lang="en-US" altLang="en-US" sz="1800" b="0" kern="1200" dirty="0">
                <a:solidFill>
                  <a:srgbClr val="000000"/>
                </a:solidFill>
                <a:latin typeface="+mn-lt"/>
              </a:rPr>
              <a:t>Trade, Gender and Development Programme</a:t>
            </a:r>
            <a:br>
              <a:rPr lang="en-US" altLang="en-US" sz="1800" b="0" kern="1200" dirty="0">
                <a:solidFill>
                  <a:srgbClr val="000000"/>
                </a:solidFill>
                <a:latin typeface="+mn-lt"/>
              </a:rPr>
            </a:br>
            <a:r>
              <a:rPr lang="en-US" altLang="en-US" sz="1800" b="0" kern="1200" dirty="0">
                <a:solidFill>
                  <a:srgbClr val="000000"/>
                </a:solidFill>
                <a:latin typeface="+mn-lt"/>
              </a:rPr>
              <a:t>Division on International Trade and Commodities (DITC) </a:t>
            </a:r>
            <a:br>
              <a:rPr lang="en-US" altLang="en-US" sz="2000" kern="1200" dirty="0">
                <a:solidFill>
                  <a:srgbClr val="000000"/>
                </a:solidFill>
                <a:latin typeface="+mn-lt"/>
              </a:rPr>
            </a:br>
            <a:br>
              <a:rPr lang="fr-FR" altLang="en-US" b="0" kern="1200" dirty="0">
                <a:solidFill>
                  <a:srgbClr val="000000"/>
                </a:solidFill>
                <a:latin typeface="+mn-lt"/>
              </a:rPr>
            </a:br>
            <a:br>
              <a:rPr lang="en-GB" altLang="en-US" sz="4100" dirty="0">
                <a:ea typeface="宋体" panose="02010600030101010101" pitchFamily="2" charset="-122"/>
              </a:rPr>
            </a:br>
            <a:endParaRPr lang="en-US" altLang="en-US" sz="4100" dirty="0">
              <a:ea typeface="宋体" panose="02010600030101010101" pitchFamily="2" charset="-122"/>
            </a:endParaRPr>
          </a:p>
        </p:txBody>
      </p:sp>
      <p:sp>
        <p:nvSpPr>
          <p:cNvPr id="8195" name="Title 1"/>
          <p:cNvSpPr txBox="1">
            <a:spLocks/>
          </p:cNvSpPr>
          <p:nvPr/>
        </p:nvSpPr>
        <p:spPr bwMode="auto">
          <a:xfrm>
            <a:off x="169863" y="6092825"/>
            <a:ext cx="32496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DB87E"/>
              </a:buClr>
              <a:buChar char="•"/>
              <a:defRPr sz="2400">
                <a:solidFill>
                  <a:schemeClr val="tx1"/>
                </a:solidFill>
                <a:latin typeface="HelveticaNeueLT Std Med" pitchFamily="34" charset="0"/>
                <a:ea typeface="MS PGothic" panose="020B0600070205080204" pitchFamily="34" charset="-128"/>
                <a:cs typeface="Arial" panose="020B0604020202020204" pitchFamily="34" charset="0"/>
              </a:defRPr>
            </a:lvl1pPr>
            <a:lvl2pPr marL="742950" indent="-285750">
              <a:spcBef>
                <a:spcPct val="20000"/>
              </a:spcBef>
              <a:buClr>
                <a:srgbClr val="CDB87E"/>
              </a:buClr>
              <a:buChar char="–"/>
              <a:defRPr sz="2200">
                <a:solidFill>
                  <a:schemeClr val="tx1"/>
                </a:solidFill>
                <a:latin typeface="HelveticaNeueLT Std Med" pitchFamily="34" charset="0"/>
                <a:ea typeface="MS PGothic" panose="020B0600070205080204" pitchFamily="34" charset="-128"/>
                <a:cs typeface="Arial" panose="020B0604020202020204" pitchFamily="34" charset="0"/>
              </a:defRPr>
            </a:lvl2pPr>
            <a:lvl3pPr marL="1143000" indent="-228600">
              <a:spcBef>
                <a:spcPct val="20000"/>
              </a:spcBef>
              <a:buClr>
                <a:srgbClr val="CDB87E"/>
              </a:buClr>
              <a:buChar char="•"/>
              <a:defRPr sz="2200">
                <a:solidFill>
                  <a:schemeClr val="tx1"/>
                </a:solidFill>
                <a:latin typeface="HelveticaNeueLT Std Med" pitchFamily="34" charset="0"/>
                <a:ea typeface="MS PGothic" panose="020B0600070205080204" pitchFamily="34" charset="-128"/>
                <a:cs typeface="Arial" panose="020B0604020202020204" pitchFamily="34" charset="0"/>
              </a:defRPr>
            </a:lvl3pPr>
            <a:lvl4pPr marL="1600200" indent="-228600">
              <a:spcBef>
                <a:spcPct val="20000"/>
              </a:spcBef>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4pPr>
            <a:lvl5pPr marL="2057400" indent="-228600">
              <a:spcBef>
                <a:spcPct val="20000"/>
              </a:spcBef>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9pPr>
          </a:lstStyle>
          <a:p>
            <a:pPr>
              <a:spcBef>
                <a:spcPct val="0"/>
              </a:spcBef>
              <a:buClrTx/>
              <a:buFontTx/>
              <a:buNone/>
            </a:pPr>
            <a:r>
              <a:rPr lang="fr-CH" altLang="en-US" b="1" i="1">
                <a:solidFill>
                  <a:srgbClr val="4F91CD"/>
                </a:solidFill>
                <a:latin typeface="Eurostile LT Std Bold" pitchFamily="34" charset="0"/>
              </a:rPr>
              <a:t>Prosperity for all</a:t>
            </a:r>
            <a:endParaRPr lang="en-GB" altLang="en-US" b="1" i="1">
              <a:solidFill>
                <a:srgbClr val="4F91CD"/>
              </a:solidFill>
              <a:latin typeface="Eurostile LT Std Bold" pitchFamily="34" charset="0"/>
            </a:endParaRPr>
          </a:p>
        </p:txBody>
      </p:sp>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663" y="3971925"/>
            <a:ext cx="7098379" cy="135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38125"/>
            <a:ext cx="7772400" cy="1143000"/>
          </a:xfrm>
        </p:spPr>
        <p:txBody>
          <a:bodyPr/>
          <a:lstStyle/>
          <a:p>
            <a:r>
              <a:rPr lang="fr-CH" altLang="en-US"/>
              <a:t>The Gender Wage Gap</a:t>
            </a:r>
            <a:endParaRPr lang="en-US" altLang="en-US"/>
          </a:p>
        </p:txBody>
      </p:sp>
      <p:sp>
        <p:nvSpPr>
          <p:cNvPr id="17411" name="Rectangle 3"/>
          <p:cNvSpPr>
            <a:spLocks noGrp="1" noChangeArrowheads="1"/>
          </p:cNvSpPr>
          <p:nvPr>
            <p:ph idx="1"/>
          </p:nvPr>
        </p:nvSpPr>
        <p:spPr>
          <a:xfrm>
            <a:off x="290986" y="1340576"/>
            <a:ext cx="8562028" cy="5517424"/>
          </a:xfrm>
        </p:spPr>
        <p:txBody>
          <a:bodyPr/>
          <a:lstStyle/>
          <a:p>
            <a:r>
              <a:rPr lang="en-US" altLang="en-US" dirty="0"/>
              <a:t>The difference between male and female earnings expressed as a percentage of male earnings </a:t>
            </a:r>
          </a:p>
          <a:p>
            <a:r>
              <a:rPr lang="en-US" altLang="en-US" dirty="0"/>
              <a:t>Globally estimated at 20%: </a:t>
            </a:r>
            <a:r>
              <a:rPr lang="en-US" dirty="0">
                <a:ea typeface="SimSun" panose="02010600030101010101" pitchFamily="2" charset="-122"/>
              </a:rPr>
              <a:t>women earn 80% of what men earn </a:t>
            </a:r>
            <a:endParaRPr lang="en-US" altLang="en-US" dirty="0"/>
          </a:p>
          <a:p>
            <a:r>
              <a:rPr lang="en-US" altLang="en-US" dirty="0"/>
              <a:t>Gender wage differentials may be due to a variety of factors, including:</a:t>
            </a:r>
          </a:p>
          <a:p>
            <a:pPr lvl="1"/>
            <a:r>
              <a:rPr lang="en-US" altLang="en-US" dirty="0"/>
              <a:t>Crowding of women in low paying sectors/occupations</a:t>
            </a:r>
          </a:p>
          <a:p>
            <a:pPr lvl="1"/>
            <a:r>
              <a:rPr lang="en-US" altLang="en-US" dirty="0"/>
              <a:t>Differences in skills and work experience</a:t>
            </a:r>
          </a:p>
          <a:p>
            <a:pPr lvl="1"/>
            <a:r>
              <a:rPr lang="en-US" altLang="en-US" dirty="0"/>
              <a:t>Residual/unexplained component: discrimination</a:t>
            </a:r>
          </a:p>
          <a:p>
            <a:r>
              <a:rPr lang="en-US" altLang="en-US" dirty="0"/>
              <a:t>The gender wage gap is not narrowing enough despite rapidly narrowing gender educational gaps</a:t>
            </a:r>
            <a:r>
              <a:rPr lang="en-US" altLang="en-US" dirty="0">
                <a:sym typeface="Wingdings" panose="05000000000000000000" pitchFamily="2" charset="2"/>
              </a:rPr>
              <a:t> at current trends, it will take 70 years to close it. </a:t>
            </a:r>
            <a:endParaRPr lang="en-US" altLang="en-US" dirty="0"/>
          </a:p>
          <a:p>
            <a:endParaRPr lang="en-US" altLang="en-US" dirty="0"/>
          </a:p>
          <a:p>
            <a:endParaRPr lang="en-US" altLang="en-US" dirty="0"/>
          </a:p>
          <a:p>
            <a:pPr>
              <a:buFontTx/>
              <a:buNone/>
            </a:pPr>
            <a:endParaRPr lang="en-US" altLang="en-US" dirty="0"/>
          </a:p>
          <a:p>
            <a:pPr>
              <a:buFontTx/>
              <a:buNone/>
            </a:pPr>
            <a:endParaRPr lang="en-US" alt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92822" y="2336877"/>
            <a:ext cx="2781300" cy="2686050"/>
          </a:xfrm>
          <a:prstGeom prst="rect">
            <a:avLst/>
          </a:prstGeom>
        </p:spPr>
      </p:pic>
      <p:sp>
        <p:nvSpPr>
          <p:cNvPr id="3" name="Title 1"/>
          <p:cNvSpPr txBox="1">
            <a:spLocks/>
          </p:cNvSpPr>
          <p:nvPr/>
        </p:nvSpPr>
        <p:spPr>
          <a:xfrm>
            <a:off x="1836802" y="1386479"/>
            <a:ext cx="8441205" cy="1143000"/>
          </a:xfrm>
          <a:prstGeom prst="rect">
            <a:avLst/>
          </a:prstGeom>
        </p:spPr>
        <p:txBody>
          <a:bodyPr/>
          <a:lstStyle>
            <a:lvl1pPr algn="l" rtl="0" eaLnBrk="0" fontAlgn="base" hangingPunct="0">
              <a:spcBef>
                <a:spcPct val="0"/>
              </a:spcBef>
              <a:spcAft>
                <a:spcPct val="0"/>
              </a:spcAft>
              <a:defRPr sz="2800" b="1" baseline="0">
                <a:solidFill>
                  <a:srgbClr val="4F91CD"/>
                </a:solidFill>
                <a:latin typeface="+mj-lt"/>
                <a:ea typeface="MS PGothic" pitchFamily="34" charset="-128"/>
                <a:cs typeface="+mj-cs"/>
              </a:defRPr>
            </a:lvl1pPr>
            <a:lvl2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5pPr>
            <a:lvl6pPr marL="4572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6pPr>
            <a:lvl7pPr marL="9144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7pPr>
            <a:lvl8pPr marL="13716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8pPr>
            <a:lvl9pPr marL="18288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9pPr>
          </a:lstStyle>
          <a:p>
            <a:r>
              <a:rPr lang="en-US" kern="0" dirty="0"/>
              <a:t>Why promote Gender Equality?</a:t>
            </a:r>
          </a:p>
        </p:txBody>
      </p:sp>
      <p:sp>
        <p:nvSpPr>
          <p:cNvPr id="4" name="TextBox 3"/>
          <p:cNvSpPr txBox="1"/>
          <p:nvPr/>
        </p:nvSpPr>
        <p:spPr>
          <a:xfrm>
            <a:off x="798489" y="2749112"/>
            <a:ext cx="2897747" cy="461665"/>
          </a:xfrm>
          <a:prstGeom prst="rect">
            <a:avLst/>
          </a:prstGeom>
          <a:noFill/>
        </p:spPr>
        <p:txBody>
          <a:bodyPr wrap="square" rtlCol="0">
            <a:spAutoFit/>
          </a:bodyPr>
          <a:lstStyle/>
          <a:p>
            <a:r>
              <a:rPr lang="fr-CH" b="1" u="none" dirty="0">
                <a:solidFill>
                  <a:schemeClr val="accent4"/>
                </a:solidFill>
              </a:rPr>
              <a:t>A moral</a:t>
            </a:r>
            <a:r>
              <a:rPr lang="fr-CH" b="1" u="none" baseline="0" dirty="0">
                <a:solidFill>
                  <a:schemeClr val="accent4"/>
                </a:solidFill>
              </a:rPr>
              <a:t> challenge</a:t>
            </a:r>
          </a:p>
        </p:txBody>
      </p:sp>
      <p:sp>
        <p:nvSpPr>
          <p:cNvPr id="5" name="TextBox 4"/>
          <p:cNvSpPr txBox="1"/>
          <p:nvPr/>
        </p:nvSpPr>
        <p:spPr>
          <a:xfrm>
            <a:off x="5840470" y="2697347"/>
            <a:ext cx="2897747" cy="461665"/>
          </a:xfrm>
          <a:prstGeom prst="rect">
            <a:avLst/>
          </a:prstGeom>
          <a:noFill/>
        </p:spPr>
        <p:txBody>
          <a:bodyPr wrap="square" rtlCol="0">
            <a:spAutoFit/>
          </a:bodyPr>
          <a:lstStyle/>
          <a:p>
            <a:r>
              <a:rPr lang="fr-CH" b="1" u="none" dirty="0">
                <a:solidFill>
                  <a:schemeClr val="accent4"/>
                </a:solidFill>
              </a:rPr>
              <a:t>A drag</a:t>
            </a:r>
            <a:r>
              <a:rPr lang="fr-CH" b="1" u="none" baseline="0" dirty="0">
                <a:solidFill>
                  <a:schemeClr val="accent4"/>
                </a:solidFill>
              </a:rPr>
              <a:t> on </a:t>
            </a:r>
            <a:r>
              <a:rPr lang="fr-CH" b="1" u="none" baseline="0" dirty="0" err="1">
                <a:solidFill>
                  <a:schemeClr val="accent4"/>
                </a:solidFill>
              </a:rPr>
              <a:t>growth</a:t>
            </a:r>
            <a:endParaRPr lang="fr-CH" b="1" u="none" baseline="0" dirty="0">
              <a:solidFill>
                <a:schemeClr val="accent4"/>
              </a:solidFill>
            </a:endParaRPr>
          </a:p>
        </p:txBody>
      </p:sp>
      <p:sp>
        <p:nvSpPr>
          <p:cNvPr id="6" name="Rectangle: Rounded Corners 5"/>
          <p:cNvSpPr/>
          <p:nvPr/>
        </p:nvSpPr>
        <p:spPr>
          <a:xfrm>
            <a:off x="0" y="3210777"/>
            <a:ext cx="3269878" cy="1416947"/>
          </a:xfrm>
          <a:prstGeom prst="roundRect">
            <a:avLst/>
          </a:prstGeom>
          <a:solidFill>
            <a:srgbClr val="8955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HelveticaNeueLT Std Med" panose="020B0604020202020204" pitchFamily="34" charset="0"/>
                <a:ea typeface="ＭＳ Ｐゴシック" panose="020B0600070205080204" pitchFamily="34" charset="-128"/>
                <a:cs typeface="Arial" panose="020B0604020202020204" pitchFamily="34" charset="0"/>
              </a:rPr>
              <a:t>Equality between men and women is a human right</a:t>
            </a:r>
          </a:p>
        </p:txBody>
      </p:sp>
      <p:sp>
        <p:nvSpPr>
          <p:cNvPr id="7" name="Rectangle: Rounded Corners 6"/>
          <p:cNvSpPr/>
          <p:nvPr/>
        </p:nvSpPr>
        <p:spPr>
          <a:xfrm>
            <a:off x="5874122" y="3156694"/>
            <a:ext cx="3269878" cy="1866233"/>
          </a:xfrm>
          <a:prstGeom prst="roundRect">
            <a:avLst/>
          </a:prstGeom>
          <a:solidFill>
            <a:srgbClr val="F7C8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HelveticaNeueLT Std Med" panose="020B0604020202020204" pitchFamily="34" charset="0"/>
                <a:ea typeface="ＭＳ Ｐゴシック" panose="020B0600070205080204" pitchFamily="34" charset="-128"/>
                <a:cs typeface="Arial" panose="020B0604020202020204" pitchFamily="34" charset="0"/>
              </a:rPr>
              <a:t>Women play a fundamental role in development, reducing inequalities will have overall beneficial consequences</a:t>
            </a:r>
          </a:p>
        </p:txBody>
      </p:sp>
      <p:sp>
        <p:nvSpPr>
          <p:cNvPr id="8" name="TextBox 7"/>
          <p:cNvSpPr txBox="1"/>
          <p:nvPr/>
        </p:nvSpPr>
        <p:spPr>
          <a:xfrm>
            <a:off x="67163" y="3574512"/>
            <a:ext cx="3270019" cy="1569660"/>
          </a:xfrm>
          <a:prstGeom prst="rect">
            <a:avLst/>
          </a:prstGeom>
          <a:noFill/>
        </p:spPr>
        <p:txBody>
          <a:bodyPr wrap="square" rtlCol="0">
            <a:spAutoFit/>
          </a:bodyPr>
          <a:lstStyle/>
          <a:p>
            <a:pPr algn="ctr"/>
            <a:r>
              <a:rPr lang="fr-CH" b="1" u="none" dirty="0" err="1">
                <a:solidFill>
                  <a:schemeClr val="accent4"/>
                </a:solidFill>
              </a:rPr>
              <a:t>Economic</a:t>
            </a:r>
            <a:r>
              <a:rPr lang="fr-CH" b="1" u="none" dirty="0">
                <a:solidFill>
                  <a:schemeClr val="accent4"/>
                </a:solidFill>
              </a:rPr>
              <a:t> </a:t>
            </a:r>
            <a:r>
              <a:rPr lang="fr-CH" b="1" u="none" dirty="0" err="1">
                <a:solidFill>
                  <a:schemeClr val="accent4"/>
                </a:solidFill>
              </a:rPr>
              <a:t>development</a:t>
            </a:r>
            <a:r>
              <a:rPr lang="fr-CH" b="1" u="none" baseline="0" dirty="0">
                <a:solidFill>
                  <a:schemeClr val="accent4"/>
                </a:solidFill>
              </a:rPr>
              <a:t> </a:t>
            </a:r>
            <a:r>
              <a:rPr lang="fr-CH" b="1" u="none" baseline="0" dirty="0" err="1">
                <a:solidFill>
                  <a:schemeClr val="accent4"/>
                </a:solidFill>
              </a:rPr>
              <a:t>can</a:t>
            </a:r>
            <a:r>
              <a:rPr lang="fr-CH" b="1" u="none" baseline="0" dirty="0">
                <a:solidFill>
                  <a:schemeClr val="accent4"/>
                </a:solidFill>
              </a:rPr>
              <a:t> </a:t>
            </a:r>
            <a:r>
              <a:rPr lang="fr-CH" b="1" u="none" baseline="0" dirty="0" err="1">
                <a:solidFill>
                  <a:schemeClr val="accent4"/>
                </a:solidFill>
              </a:rPr>
              <a:t>play</a:t>
            </a:r>
            <a:r>
              <a:rPr lang="fr-CH" b="1" u="none" baseline="0" dirty="0">
                <a:solidFill>
                  <a:schemeClr val="accent4"/>
                </a:solidFill>
              </a:rPr>
              <a:t> an important </a:t>
            </a:r>
            <a:r>
              <a:rPr lang="fr-CH" b="1" u="none" baseline="0" dirty="0" err="1">
                <a:solidFill>
                  <a:schemeClr val="accent4"/>
                </a:solidFill>
              </a:rPr>
              <a:t>role</a:t>
            </a:r>
            <a:r>
              <a:rPr lang="fr-CH" b="1" u="none" baseline="0" dirty="0">
                <a:solidFill>
                  <a:schemeClr val="accent4"/>
                </a:solidFill>
              </a:rPr>
              <a:t> to bridge </a:t>
            </a:r>
            <a:r>
              <a:rPr lang="fr-CH" b="1" u="none" baseline="0" dirty="0" err="1">
                <a:solidFill>
                  <a:schemeClr val="accent4"/>
                </a:solidFill>
              </a:rPr>
              <a:t>inequalities</a:t>
            </a:r>
            <a:endParaRPr lang="fr-CH" b="1" u="none" baseline="0" dirty="0">
              <a:solidFill>
                <a:schemeClr val="accent4"/>
              </a:solidFill>
            </a:endParaRPr>
          </a:p>
        </p:txBody>
      </p:sp>
      <p:sp>
        <p:nvSpPr>
          <p:cNvPr id="9" name="Rectangle: Rounded Corners 8"/>
          <p:cNvSpPr/>
          <p:nvPr/>
        </p:nvSpPr>
        <p:spPr>
          <a:xfrm>
            <a:off x="0" y="5162235"/>
            <a:ext cx="3269878" cy="1013819"/>
          </a:xfrm>
          <a:prstGeom prst="roundRect">
            <a:avLst/>
          </a:prstGeom>
          <a:solidFill>
            <a:srgbClr val="BB1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HelveticaNeueLT Std Med" panose="020B0604020202020204" pitchFamily="34" charset="0"/>
                <a:ea typeface="ＭＳ Ｐゴシック" panose="020B0600070205080204" pitchFamily="34" charset="-128"/>
                <a:cs typeface="Arial" panose="020B0604020202020204" pitchFamily="34" charset="0"/>
              </a:rPr>
              <a:t>Gender</a:t>
            </a:r>
            <a:r>
              <a:rPr lang="en-US" sz="2000" baseline="0" dirty="0">
                <a:solidFill>
                  <a:schemeClr val="bg1"/>
                </a:solidFill>
                <a:latin typeface="HelveticaNeueLT Std Med" panose="020B0604020202020204" pitchFamily="34" charset="0"/>
                <a:ea typeface="ＭＳ Ｐゴシック" panose="020B0600070205080204" pitchFamily="34" charset="-128"/>
                <a:cs typeface="Arial" panose="020B0604020202020204" pitchFamily="34" charset="0"/>
              </a:rPr>
              <a:t> equality improves when poverty declines</a:t>
            </a:r>
            <a:endParaRPr lang="en-US" sz="2000" dirty="0">
              <a:solidFill>
                <a:schemeClr val="bg1"/>
              </a:solidFill>
              <a:latin typeface="HelveticaNeueLT Std Med" panose="020B0604020202020204" pitchFamily="34" charset="0"/>
              <a:ea typeface="ＭＳ Ｐゴシック" panose="020B0600070205080204" pitchFamily="34" charset="-128"/>
              <a:cs typeface="Arial" panose="020B0604020202020204" pitchFamily="34" charset="0"/>
            </a:endParaRPr>
          </a:p>
        </p:txBody>
      </p:sp>
      <p:sp>
        <p:nvSpPr>
          <p:cNvPr id="10" name="TextBox 9"/>
          <p:cNvSpPr txBox="1"/>
          <p:nvPr/>
        </p:nvSpPr>
        <p:spPr>
          <a:xfrm>
            <a:off x="5806818" y="3759177"/>
            <a:ext cx="3337182" cy="1200329"/>
          </a:xfrm>
          <a:prstGeom prst="rect">
            <a:avLst/>
          </a:prstGeom>
          <a:noFill/>
        </p:spPr>
        <p:txBody>
          <a:bodyPr wrap="square" rtlCol="0">
            <a:spAutoFit/>
          </a:bodyPr>
          <a:lstStyle/>
          <a:p>
            <a:pPr algn="l"/>
            <a:r>
              <a:rPr lang="fr-CH" b="1" u="none" dirty="0" err="1">
                <a:solidFill>
                  <a:schemeClr val="accent4"/>
                </a:solidFill>
              </a:rPr>
              <a:t>Economic</a:t>
            </a:r>
            <a:r>
              <a:rPr lang="fr-CH" b="1" u="none" dirty="0">
                <a:solidFill>
                  <a:schemeClr val="accent4"/>
                </a:solidFill>
              </a:rPr>
              <a:t> </a:t>
            </a:r>
            <a:r>
              <a:rPr lang="fr-CH" b="1" u="none" dirty="0" err="1">
                <a:solidFill>
                  <a:schemeClr val="accent4"/>
                </a:solidFill>
              </a:rPr>
              <a:t>development</a:t>
            </a:r>
            <a:r>
              <a:rPr lang="fr-CH" b="1" u="none" dirty="0">
                <a:solidFill>
                  <a:schemeClr val="accent4"/>
                </a:solidFill>
              </a:rPr>
              <a:t> </a:t>
            </a:r>
            <a:r>
              <a:rPr lang="fr-CH" b="1" u="none" dirty="0" err="1">
                <a:solidFill>
                  <a:schemeClr val="accent4"/>
                </a:solidFill>
              </a:rPr>
              <a:t>is</a:t>
            </a:r>
            <a:r>
              <a:rPr lang="fr-CH" b="1" u="none" dirty="0">
                <a:solidFill>
                  <a:schemeClr val="accent4"/>
                </a:solidFill>
              </a:rPr>
              <a:t> not </a:t>
            </a:r>
            <a:r>
              <a:rPr lang="fr-CH" b="1" u="none" dirty="0" err="1">
                <a:solidFill>
                  <a:schemeClr val="accent4"/>
                </a:solidFill>
              </a:rPr>
              <a:t>enough</a:t>
            </a:r>
            <a:r>
              <a:rPr lang="fr-CH" b="1" u="none" dirty="0">
                <a:solidFill>
                  <a:schemeClr val="accent4"/>
                </a:solidFill>
              </a:rPr>
              <a:t> to </a:t>
            </a:r>
            <a:r>
              <a:rPr lang="fr-CH" b="1" u="none" dirty="0" err="1">
                <a:solidFill>
                  <a:schemeClr val="accent4"/>
                </a:solidFill>
              </a:rPr>
              <a:t>reach</a:t>
            </a:r>
            <a:r>
              <a:rPr lang="fr-CH" b="1" u="none" dirty="0">
                <a:solidFill>
                  <a:schemeClr val="accent4"/>
                </a:solidFill>
              </a:rPr>
              <a:t> </a:t>
            </a:r>
            <a:r>
              <a:rPr lang="fr-CH" b="1" u="none" dirty="0" err="1">
                <a:solidFill>
                  <a:schemeClr val="accent4"/>
                </a:solidFill>
              </a:rPr>
              <a:t>gender</a:t>
            </a:r>
            <a:r>
              <a:rPr lang="fr-CH" b="1" u="none" dirty="0">
                <a:solidFill>
                  <a:schemeClr val="accent4"/>
                </a:solidFill>
              </a:rPr>
              <a:t> </a:t>
            </a:r>
            <a:r>
              <a:rPr lang="fr-CH" b="1" u="none" dirty="0" err="1">
                <a:solidFill>
                  <a:schemeClr val="accent4"/>
                </a:solidFill>
              </a:rPr>
              <a:t>equality</a:t>
            </a:r>
            <a:endParaRPr lang="fr-CH" b="1" u="none" baseline="0" dirty="0">
              <a:solidFill>
                <a:schemeClr val="accent4"/>
              </a:solidFill>
            </a:endParaRPr>
          </a:p>
        </p:txBody>
      </p:sp>
      <p:sp>
        <p:nvSpPr>
          <p:cNvPr id="11" name="Rectangle: Rounded Corners 10"/>
          <p:cNvSpPr/>
          <p:nvPr/>
        </p:nvSpPr>
        <p:spPr>
          <a:xfrm>
            <a:off x="5840470" y="4959506"/>
            <a:ext cx="3269878" cy="1013819"/>
          </a:xfrm>
          <a:prstGeom prst="roundRect">
            <a:avLst/>
          </a:prstGeom>
          <a:solidFill>
            <a:srgbClr val="68D7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HelveticaNeueLT Std Med" panose="020B0604020202020204" pitchFamily="34" charset="0"/>
                <a:ea typeface="ＭＳ Ｐゴシック" panose="020B0600070205080204" pitchFamily="34" charset="-128"/>
                <a:cs typeface="Arial" panose="020B0604020202020204" pitchFamily="34" charset="0"/>
              </a:rPr>
              <a:t>Policy action in necessary</a:t>
            </a:r>
            <a:r>
              <a:rPr lang="en-US" sz="2000" baseline="0" dirty="0">
                <a:solidFill>
                  <a:schemeClr val="bg1"/>
                </a:solidFill>
                <a:latin typeface="HelveticaNeueLT Std Med" panose="020B0604020202020204" pitchFamily="34" charset="0"/>
                <a:ea typeface="ＭＳ Ｐゴシック" panose="020B0600070205080204" pitchFamily="34" charset="-128"/>
                <a:cs typeface="Arial" panose="020B0604020202020204" pitchFamily="34" charset="0"/>
              </a:rPr>
              <a:t> to accelerate this process</a:t>
            </a:r>
            <a:endParaRPr lang="en-US" sz="2000" dirty="0">
              <a:solidFill>
                <a:schemeClr val="bg1"/>
              </a:solidFill>
              <a:latin typeface="HelveticaNeueLT Std Med" panose="020B0604020202020204" pitchFamily="34" charset="0"/>
              <a:ea typeface="ＭＳ Ｐゴシック" panose="020B0600070205080204"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33094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P spid="8" grpId="1"/>
      <p:bldP spid="9" grpId="0" animBg="1"/>
      <p:bldP spid="9" grpId="1" animBg="1"/>
      <p:bldP spid="10" grpId="0"/>
      <p:bldP spid="10" grpId="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0831" y="1104840"/>
            <a:ext cx="8441205" cy="1143000"/>
          </a:xfrm>
          <a:prstGeom prst="rect">
            <a:avLst/>
          </a:prstGeom>
        </p:spPr>
        <p:txBody>
          <a:bodyPr/>
          <a:lstStyle>
            <a:lvl1pPr algn="l" rtl="0" eaLnBrk="0" fontAlgn="base" hangingPunct="0">
              <a:spcBef>
                <a:spcPct val="0"/>
              </a:spcBef>
              <a:spcAft>
                <a:spcPct val="0"/>
              </a:spcAft>
              <a:defRPr sz="2800" b="1">
                <a:solidFill>
                  <a:srgbClr val="4F91CD"/>
                </a:solidFill>
                <a:latin typeface="+mj-lt"/>
                <a:ea typeface="MS PGothic" pitchFamily="34" charset="-128"/>
                <a:cs typeface="+mj-cs"/>
              </a:defRPr>
            </a:lvl1pPr>
            <a:lvl2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5pPr>
            <a:lvl6pPr marL="4572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6pPr>
            <a:lvl7pPr marL="9144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7pPr>
            <a:lvl8pPr marL="13716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8pPr>
            <a:lvl9pPr marL="18288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9pPr>
          </a:lstStyle>
          <a:p>
            <a:pPr algn="ctr"/>
            <a:r>
              <a:rPr lang="en-US" kern="0" dirty="0" err="1"/>
              <a:t>Mckinsey</a:t>
            </a:r>
            <a:r>
              <a:rPr lang="en-US" kern="0" dirty="0"/>
              <a:t> Global Institute: The Power of Parity 2015</a:t>
            </a:r>
          </a:p>
        </p:txBody>
      </p:sp>
      <p:grpSp>
        <p:nvGrpSpPr>
          <p:cNvPr id="9" name="Group 8"/>
          <p:cNvGrpSpPr/>
          <p:nvPr/>
        </p:nvGrpSpPr>
        <p:grpSpPr>
          <a:xfrm>
            <a:off x="308772" y="2051038"/>
            <a:ext cx="8441206" cy="2550711"/>
            <a:chOff x="315932" y="2159624"/>
            <a:chExt cx="8441206" cy="2550711"/>
          </a:xfrm>
        </p:grpSpPr>
        <p:pic>
          <p:nvPicPr>
            <p:cNvPr id="3" name="Picture 2"/>
            <p:cNvPicPr>
              <a:picLocks noChangeAspect="1"/>
            </p:cNvPicPr>
            <p:nvPr/>
          </p:nvPicPr>
          <p:blipFill rotWithShape="1">
            <a:blip r:embed="rId4"/>
            <a:srcRect t="10594"/>
            <a:stretch/>
          </p:blipFill>
          <p:spPr>
            <a:xfrm>
              <a:off x="319198" y="2255676"/>
              <a:ext cx="8437940" cy="2454659"/>
            </a:xfrm>
            <a:prstGeom prst="rect">
              <a:avLst/>
            </a:prstGeom>
          </p:spPr>
        </p:pic>
        <p:sp>
          <p:nvSpPr>
            <p:cNvPr id="4" name="Rectangle 3"/>
            <p:cNvSpPr/>
            <p:nvPr/>
          </p:nvSpPr>
          <p:spPr>
            <a:xfrm>
              <a:off x="315932" y="2159624"/>
              <a:ext cx="595201" cy="2644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fr-CH"/>
            </a:p>
          </p:txBody>
        </p:sp>
      </p:grpSp>
      <p:sp>
        <p:nvSpPr>
          <p:cNvPr id="5" name="TextBox 4"/>
          <p:cNvSpPr txBox="1"/>
          <p:nvPr/>
        </p:nvSpPr>
        <p:spPr>
          <a:xfrm>
            <a:off x="129702" y="4357675"/>
            <a:ext cx="4495052" cy="1631216"/>
          </a:xfrm>
          <a:prstGeom prst="rect">
            <a:avLst/>
          </a:prstGeom>
          <a:noFill/>
        </p:spPr>
        <p:txBody>
          <a:bodyPr wrap="square" rtlCol="0">
            <a:spAutoFit/>
          </a:bodyPr>
          <a:lstStyle/>
          <a:p>
            <a:pPr algn="just"/>
            <a:r>
              <a:rPr lang="en-US" sz="2000" dirty="0">
                <a:latin typeface="+mn-lt"/>
              </a:rPr>
              <a:t>In a full-potential scenario in which women play an identical role in labor markets to men’s, </a:t>
            </a:r>
            <a:r>
              <a:rPr lang="en-US" sz="2000" b="1" dirty="0">
                <a:latin typeface="+mn-lt"/>
              </a:rPr>
              <a:t>as much as $28 trillion, or 26%, could be added to global annual GDP in 2025</a:t>
            </a:r>
            <a:endParaRPr lang="en-US" sz="2000" dirty="0">
              <a:latin typeface="+mn-lt"/>
            </a:endParaRPr>
          </a:p>
        </p:txBody>
      </p:sp>
      <p:sp>
        <p:nvSpPr>
          <p:cNvPr id="6" name="TextBox 5"/>
          <p:cNvSpPr txBox="1"/>
          <p:nvPr/>
        </p:nvSpPr>
        <p:spPr>
          <a:xfrm>
            <a:off x="4624753" y="4356266"/>
            <a:ext cx="4411731" cy="1938992"/>
          </a:xfrm>
          <a:prstGeom prst="rect">
            <a:avLst/>
          </a:prstGeom>
          <a:noFill/>
        </p:spPr>
        <p:txBody>
          <a:bodyPr wrap="square" rtlCol="0">
            <a:spAutoFit/>
          </a:bodyPr>
          <a:lstStyle/>
          <a:p>
            <a:pPr algn="just"/>
            <a:r>
              <a:rPr lang="en-US" sz="2000" dirty="0">
                <a:latin typeface="+mn-lt"/>
              </a:rPr>
              <a:t>If all countries were to match the progress toward gender parity of the best performer in their region, </a:t>
            </a:r>
            <a:r>
              <a:rPr lang="en-US" sz="2000" b="1" dirty="0">
                <a:latin typeface="+mn-lt"/>
              </a:rPr>
              <a:t>it could produce a boost to annual global GDP of as much as $12 trillion in 2025</a:t>
            </a:r>
            <a:endParaRPr lang="en-US" sz="2000" b="1" dirty="0"/>
          </a:p>
        </p:txBody>
      </p:sp>
      <p:cxnSp>
        <p:nvCxnSpPr>
          <p:cNvPr id="8" name="Straight Connector 7"/>
          <p:cNvCxnSpPr/>
          <p:nvPr/>
        </p:nvCxnSpPr>
        <p:spPr>
          <a:xfrm>
            <a:off x="4624754" y="4281854"/>
            <a:ext cx="0" cy="2576146"/>
          </a:xfrm>
          <a:prstGeom prst="line">
            <a:avLst/>
          </a:prstGeom>
        </p:spPr>
        <p:style>
          <a:lnRef idx="2">
            <a:schemeClr val="accent4"/>
          </a:lnRef>
          <a:fillRef idx="0">
            <a:schemeClr val="accent4"/>
          </a:fillRef>
          <a:effectRef idx="1">
            <a:schemeClr val="accent4"/>
          </a:effectRef>
          <a:fontRef idx="minor">
            <a:schemeClr val="tx1"/>
          </a:fontRef>
        </p:style>
      </p:cxnSp>
      <p:sp>
        <p:nvSpPr>
          <p:cNvPr id="12" name="Rectangle: Rounded Corners 11"/>
          <p:cNvSpPr/>
          <p:nvPr/>
        </p:nvSpPr>
        <p:spPr>
          <a:xfrm>
            <a:off x="151888" y="6231673"/>
            <a:ext cx="4389545" cy="626327"/>
          </a:xfrm>
          <a:prstGeom prst="roundRect">
            <a:avLst/>
          </a:prstGeom>
          <a:solidFill>
            <a:schemeClr val="bg1">
              <a:lumMod val="85000"/>
              <a:alpha val="5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8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equivalent to the current GDP of the US and China combined</a:t>
            </a:r>
          </a:p>
        </p:txBody>
      </p:sp>
      <p:sp>
        <p:nvSpPr>
          <p:cNvPr id="13" name="Rectangle: Rounded Corners 12"/>
          <p:cNvSpPr/>
          <p:nvPr/>
        </p:nvSpPr>
        <p:spPr>
          <a:xfrm>
            <a:off x="4730262" y="6231673"/>
            <a:ext cx="4389545" cy="626327"/>
          </a:xfrm>
          <a:prstGeom prst="roundRect">
            <a:avLst/>
          </a:prstGeom>
          <a:solidFill>
            <a:schemeClr val="bg1">
              <a:lumMod val="85000"/>
              <a:alpha val="5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8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equivalent to the current GDP of Japan, Germany, and the UK combined</a:t>
            </a:r>
          </a:p>
        </p:txBody>
      </p:sp>
    </p:spTree>
    <p:custDataLst>
      <p:tags r:id="rId1"/>
    </p:custDataLst>
    <p:extLst>
      <p:ext uri="{BB962C8B-B14F-4D97-AF65-F5344CB8AC3E}">
        <p14:creationId xmlns:p14="http://schemas.microsoft.com/office/powerpoint/2010/main" val="1762771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54408"/>
            <a:ext cx="8229600" cy="1143000"/>
          </a:xfrm>
        </p:spPr>
        <p:txBody>
          <a:bodyPr/>
          <a:lstStyle/>
          <a:p>
            <a:pPr algn="ctr"/>
            <a:r>
              <a:rPr lang="en-US" altLang="en-US" dirty="0"/>
              <a:t>The Trade and Gender Nexus</a:t>
            </a:r>
          </a:p>
        </p:txBody>
      </p:sp>
      <p:pic>
        <p:nvPicPr>
          <p:cNvPr id="2050" name="Picture 2" descr="Image result for TRADE AND GENDER">
            <a:extLst>
              <a:ext uri="{FF2B5EF4-FFF2-40B4-BE49-F238E27FC236}">
                <a16:creationId xmlns:a16="http://schemas.microsoft.com/office/drawing/2014/main" id="{C3D619F5-7194-4055-B37E-1A2D04B23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0354"/>
            <a:ext cx="9144000" cy="43005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4F9467-71ED-465E-82D5-1BE71DEDECAE}"/>
              </a:ext>
            </a:extLst>
          </p:cNvPr>
          <p:cNvPicPr>
            <a:picLocks noGrp="1" noChangeAspect="1"/>
          </p:cNvPicPr>
          <p:nvPr>
            <p:ph idx="1"/>
          </p:nvPr>
        </p:nvPicPr>
        <p:blipFill rotWithShape="1">
          <a:blip r:embed="rId4"/>
          <a:srcRect b="20496"/>
          <a:stretch/>
        </p:blipFill>
        <p:spPr>
          <a:xfrm>
            <a:off x="2029895" y="4554107"/>
            <a:ext cx="5084206" cy="2139531"/>
          </a:xfrm>
          <a:prstGeom prst="rect">
            <a:avLst/>
          </a:prstGeom>
        </p:spPr>
      </p:pic>
      <p:sp>
        <p:nvSpPr>
          <p:cNvPr id="20482" name="Title 1"/>
          <p:cNvSpPr>
            <a:spLocks noGrp="1"/>
          </p:cNvSpPr>
          <p:nvPr>
            <p:ph type="title"/>
          </p:nvPr>
        </p:nvSpPr>
        <p:spPr>
          <a:xfrm>
            <a:off x="457200" y="1033041"/>
            <a:ext cx="8229600" cy="1143000"/>
          </a:xfrm>
        </p:spPr>
        <p:txBody>
          <a:bodyPr/>
          <a:lstStyle/>
          <a:p>
            <a:pPr algn="ctr"/>
            <a:r>
              <a:rPr lang="en-US" altLang="en-US" dirty="0"/>
              <a:t>Two-way relationship</a:t>
            </a:r>
            <a:br>
              <a:rPr lang="en-US" altLang="en-US" dirty="0"/>
            </a:br>
            <a:endParaRPr lang="en-US" altLang="en-US" dirty="0"/>
          </a:p>
        </p:txBody>
      </p:sp>
      <p:sp>
        <p:nvSpPr>
          <p:cNvPr id="2" name="Arrow: Down 1">
            <a:extLst>
              <a:ext uri="{FF2B5EF4-FFF2-40B4-BE49-F238E27FC236}">
                <a16:creationId xmlns:a16="http://schemas.microsoft.com/office/drawing/2014/main" id="{1051AB07-1DA1-4500-9AA4-EFDED28BD2C8}"/>
              </a:ext>
            </a:extLst>
          </p:cNvPr>
          <p:cNvSpPr/>
          <p:nvPr/>
        </p:nvSpPr>
        <p:spPr>
          <a:xfrm>
            <a:off x="4001780" y="4034505"/>
            <a:ext cx="1140436" cy="519602"/>
          </a:xfrm>
          <a:prstGeom prst="downArrow">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8" name="Rectangle: Rounded Corners 7">
            <a:extLst>
              <a:ext uri="{FF2B5EF4-FFF2-40B4-BE49-F238E27FC236}">
                <a16:creationId xmlns:a16="http://schemas.microsoft.com/office/drawing/2014/main" id="{0E8D5AF8-5541-4FD7-A3C3-DA7D5A314314}"/>
              </a:ext>
            </a:extLst>
          </p:cNvPr>
          <p:cNvSpPr/>
          <p:nvPr/>
        </p:nvSpPr>
        <p:spPr>
          <a:xfrm>
            <a:off x="1499017" y="1888159"/>
            <a:ext cx="6112446" cy="952720"/>
          </a:xfrm>
          <a:prstGeom prst="roundRect">
            <a:avLst>
              <a:gd name="adj" fmla="val 50000"/>
            </a:avLst>
          </a:prstGeom>
          <a:solidFill>
            <a:srgbClr val="FCE2A7">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2000" dirty="0">
                <a:solidFill>
                  <a:schemeClr val="tx1"/>
                </a:solidFill>
              </a:rPr>
              <a:t>The </a:t>
            </a:r>
            <a:r>
              <a:rPr lang="fr-CH" sz="2000" dirty="0" err="1">
                <a:solidFill>
                  <a:schemeClr val="tx1"/>
                </a:solidFill>
              </a:rPr>
              <a:t>economy</a:t>
            </a:r>
            <a:r>
              <a:rPr lang="fr-CH" sz="2000" dirty="0">
                <a:solidFill>
                  <a:schemeClr val="tx1"/>
                </a:solidFill>
              </a:rPr>
              <a:t> as a </a:t>
            </a:r>
            <a:r>
              <a:rPr lang="fr-CH" sz="2000" dirty="0" err="1">
                <a:solidFill>
                  <a:schemeClr val="tx1"/>
                </a:solidFill>
              </a:rPr>
              <a:t>gendered</a:t>
            </a:r>
            <a:r>
              <a:rPr lang="fr-CH" sz="2000" dirty="0">
                <a:solidFill>
                  <a:schemeClr val="tx1"/>
                </a:solidFill>
              </a:rPr>
              <a:t> structure: </a:t>
            </a:r>
            <a:br>
              <a:rPr lang="fr-CH" sz="2000" dirty="0">
                <a:solidFill>
                  <a:schemeClr val="tx1"/>
                </a:solidFill>
              </a:rPr>
            </a:br>
            <a:r>
              <a:rPr lang="fr-CH" sz="1800" dirty="0">
                <a:solidFill>
                  <a:schemeClr val="tx1"/>
                </a:solidFill>
              </a:rPr>
              <a:t>part of a system </a:t>
            </a:r>
            <a:r>
              <a:rPr lang="fr-CH" sz="1800" dirty="0" err="1">
                <a:solidFill>
                  <a:schemeClr val="tx1"/>
                </a:solidFill>
              </a:rPr>
              <a:t>shaped</a:t>
            </a:r>
            <a:r>
              <a:rPr lang="fr-CH" sz="1800" dirty="0">
                <a:solidFill>
                  <a:schemeClr val="tx1"/>
                </a:solidFill>
              </a:rPr>
              <a:t> by </a:t>
            </a:r>
            <a:r>
              <a:rPr lang="fr-CH" sz="1800" dirty="0" err="1">
                <a:solidFill>
                  <a:schemeClr val="tx1"/>
                </a:solidFill>
              </a:rPr>
              <a:t>gender</a:t>
            </a:r>
            <a:r>
              <a:rPr lang="fr-CH" sz="1800" dirty="0">
                <a:solidFill>
                  <a:schemeClr val="tx1"/>
                </a:solidFill>
              </a:rPr>
              <a:t> relations/</a:t>
            </a:r>
            <a:r>
              <a:rPr lang="fr-CH" sz="1800" dirty="0" err="1">
                <a:solidFill>
                  <a:schemeClr val="tx1"/>
                </a:solidFill>
              </a:rPr>
              <a:t>biases</a:t>
            </a:r>
            <a:endParaRPr lang="fr-CH" sz="2000" dirty="0">
              <a:solidFill>
                <a:schemeClr val="tx1"/>
              </a:solidFill>
            </a:endParaRPr>
          </a:p>
        </p:txBody>
      </p:sp>
      <p:sp>
        <p:nvSpPr>
          <p:cNvPr id="6" name="Rectangle: Rounded Corners 5">
            <a:extLst>
              <a:ext uri="{FF2B5EF4-FFF2-40B4-BE49-F238E27FC236}">
                <a16:creationId xmlns:a16="http://schemas.microsoft.com/office/drawing/2014/main" id="{A73DE6B6-1801-4532-AB49-443C98124FDA}"/>
              </a:ext>
            </a:extLst>
          </p:cNvPr>
          <p:cNvSpPr/>
          <p:nvPr/>
        </p:nvSpPr>
        <p:spPr>
          <a:xfrm>
            <a:off x="1320903" y="3069672"/>
            <a:ext cx="6468671" cy="952720"/>
          </a:xfrm>
          <a:prstGeom prst="roundRect">
            <a:avLst>
              <a:gd name="adj" fmla="val 50000"/>
            </a:avLst>
          </a:prstGeom>
          <a:solidFill>
            <a:srgbClr val="FCE2A7">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dirty="0">
                <a:solidFill>
                  <a:schemeClr val="tx1"/>
                </a:solidFill>
              </a:rPr>
              <a:t>1.Identifying </a:t>
            </a:r>
            <a:r>
              <a:rPr lang="fr-CH" sz="1800" dirty="0" err="1">
                <a:solidFill>
                  <a:schemeClr val="tx1"/>
                </a:solidFill>
              </a:rPr>
              <a:t>gender-based</a:t>
            </a:r>
            <a:r>
              <a:rPr lang="fr-CH" sz="1800" dirty="0">
                <a:solidFill>
                  <a:schemeClr val="tx1"/>
                </a:solidFill>
              </a:rPr>
              <a:t> </a:t>
            </a:r>
            <a:r>
              <a:rPr lang="fr-CH" sz="1800" dirty="0" err="1">
                <a:solidFill>
                  <a:schemeClr val="tx1"/>
                </a:solidFill>
              </a:rPr>
              <a:t>inequalities</a:t>
            </a:r>
            <a:r>
              <a:rPr lang="fr-CH" sz="1800" dirty="0">
                <a:solidFill>
                  <a:schemeClr val="tx1"/>
                </a:solidFill>
              </a:rPr>
              <a:t> </a:t>
            </a:r>
            <a:r>
              <a:rPr lang="fr-CH" sz="1800" dirty="0" err="1">
                <a:solidFill>
                  <a:schemeClr val="tx1"/>
                </a:solidFill>
              </a:rPr>
              <a:t>across</a:t>
            </a:r>
            <a:r>
              <a:rPr lang="fr-CH" sz="1800" dirty="0">
                <a:solidFill>
                  <a:schemeClr val="tx1"/>
                </a:solidFill>
              </a:rPr>
              <a:t> </a:t>
            </a:r>
            <a:r>
              <a:rPr lang="fr-CH" sz="1800" dirty="0" err="1">
                <a:solidFill>
                  <a:schemeClr val="tx1"/>
                </a:solidFill>
              </a:rPr>
              <a:t>domains</a:t>
            </a:r>
            <a:endParaRPr lang="fr-CH" sz="1800" dirty="0">
              <a:solidFill>
                <a:schemeClr val="tx1"/>
              </a:solidFill>
            </a:endParaRPr>
          </a:p>
          <a:p>
            <a:pPr algn="ctr"/>
            <a:r>
              <a:rPr lang="fr-CH" sz="1800" dirty="0">
                <a:solidFill>
                  <a:schemeClr val="tx1"/>
                </a:solidFill>
              </a:rPr>
              <a:t>2. </a:t>
            </a:r>
            <a:r>
              <a:rPr lang="fr-CH" sz="1800" dirty="0" err="1">
                <a:solidFill>
                  <a:schemeClr val="tx1"/>
                </a:solidFill>
              </a:rPr>
              <a:t>Recognize</a:t>
            </a:r>
            <a:r>
              <a:rPr lang="fr-CH" sz="1800" dirty="0">
                <a:solidFill>
                  <a:schemeClr val="tx1"/>
                </a:solidFill>
              </a:rPr>
              <a:t> </a:t>
            </a:r>
            <a:r>
              <a:rPr lang="fr-CH" sz="1800" dirty="0" err="1">
                <a:solidFill>
                  <a:schemeClr val="tx1"/>
                </a:solidFill>
              </a:rPr>
              <a:t>unpaid</a:t>
            </a:r>
            <a:r>
              <a:rPr lang="fr-CH" sz="1800" dirty="0">
                <a:solidFill>
                  <a:schemeClr val="tx1"/>
                </a:solidFill>
              </a:rPr>
              <a:t> </a:t>
            </a:r>
            <a:r>
              <a:rPr lang="fr-CH" sz="1800" dirty="0" err="1">
                <a:solidFill>
                  <a:schemeClr val="tx1"/>
                </a:solidFill>
              </a:rPr>
              <a:t>work</a:t>
            </a:r>
            <a:r>
              <a:rPr lang="fr-CH" sz="1800" dirty="0">
                <a:solidFill>
                  <a:schemeClr val="tx1"/>
                </a:solidFill>
              </a:rPr>
              <a:t> </a:t>
            </a:r>
            <a:r>
              <a:rPr lang="fr-CH" sz="1800" dirty="0" err="1">
                <a:solidFill>
                  <a:schemeClr val="tx1"/>
                </a:solidFill>
              </a:rPr>
              <a:t>that</a:t>
            </a:r>
            <a:r>
              <a:rPr lang="fr-CH" sz="1800" dirty="0">
                <a:solidFill>
                  <a:schemeClr val="tx1"/>
                </a:solidFill>
              </a:rPr>
              <a:t> </a:t>
            </a:r>
            <a:r>
              <a:rPr lang="fr-CH" sz="1800" dirty="0" err="1">
                <a:solidFill>
                  <a:schemeClr val="tx1"/>
                </a:solidFill>
              </a:rPr>
              <a:t>women</a:t>
            </a:r>
            <a:r>
              <a:rPr lang="fr-CH" sz="1800" dirty="0">
                <a:solidFill>
                  <a:schemeClr val="tx1"/>
                </a:solidFill>
              </a:rPr>
              <a:t> do</a:t>
            </a:r>
          </a:p>
        </p:txBody>
      </p:sp>
      <p:sp>
        <p:nvSpPr>
          <p:cNvPr id="9" name="Arrow: Down 8">
            <a:extLst>
              <a:ext uri="{FF2B5EF4-FFF2-40B4-BE49-F238E27FC236}">
                <a16:creationId xmlns:a16="http://schemas.microsoft.com/office/drawing/2014/main" id="{3A57F81D-0826-4529-88B5-31B86B23F7D9}"/>
              </a:ext>
            </a:extLst>
          </p:cNvPr>
          <p:cNvSpPr/>
          <p:nvPr/>
        </p:nvSpPr>
        <p:spPr>
          <a:xfrm>
            <a:off x="3985021" y="2726204"/>
            <a:ext cx="1140436" cy="519602"/>
          </a:xfrm>
          <a:prstGeom prst="downArrow">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0859" y="1200731"/>
            <a:ext cx="8441205" cy="1143000"/>
          </a:xfrm>
          <a:prstGeom prst="rect">
            <a:avLst/>
          </a:prstGeom>
        </p:spPr>
        <p:txBody>
          <a:bodyPr/>
          <a:lstStyle>
            <a:lvl1pPr algn="l" rtl="0" eaLnBrk="0" fontAlgn="base" hangingPunct="0">
              <a:spcBef>
                <a:spcPct val="0"/>
              </a:spcBef>
              <a:spcAft>
                <a:spcPct val="0"/>
              </a:spcAft>
              <a:defRPr sz="2800" b="1">
                <a:solidFill>
                  <a:srgbClr val="4F91CD"/>
                </a:solidFill>
                <a:latin typeface="+mj-lt"/>
                <a:ea typeface="MS PGothic" pitchFamily="34" charset="-128"/>
                <a:cs typeface="+mj-cs"/>
              </a:defRPr>
            </a:lvl1pPr>
            <a:lvl2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5pPr>
            <a:lvl6pPr marL="4572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6pPr>
            <a:lvl7pPr marL="9144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7pPr>
            <a:lvl8pPr marL="13716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8pPr>
            <a:lvl9pPr marL="18288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9pPr>
          </a:lstStyle>
          <a:p>
            <a:pPr algn="ctr"/>
            <a:r>
              <a:rPr lang="fr-CH" altLang="en-US" dirty="0"/>
              <a:t>1. </a:t>
            </a:r>
            <a:r>
              <a:rPr lang="fr-CH" altLang="en-US" dirty="0" err="1"/>
              <a:t>Gender</a:t>
            </a:r>
            <a:r>
              <a:rPr lang="fr-CH" altLang="en-US" dirty="0"/>
              <a:t> </a:t>
            </a:r>
            <a:r>
              <a:rPr lang="fr-CH" altLang="en-US" dirty="0" err="1"/>
              <a:t>inequalities</a:t>
            </a:r>
            <a:r>
              <a:rPr lang="fr-CH" altLang="en-US" dirty="0"/>
              <a:t> </a:t>
            </a:r>
            <a:r>
              <a:rPr lang="fr-CH" altLang="en-US" dirty="0">
                <a:sym typeface="Wingdings" panose="05000000000000000000" pitchFamily="2" charset="2"/>
              </a:rPr>
              <a:t> impact on </a:t>
            </a:r>
            <a:r>
              <a:rPr lang="fr-CH" altLang="en-US" dirty="0" err="1">
                <a:sym typeface="Wingdings" panose="05000000000000000000" pitchFamily="2" charset="2"/>
              </a:rPr>
              <a:t>trade</a:t>
            </a:r>
            <a:endParaRPr lang="en-US" kern="0" dirty="0"/>
          </a:p>
        </p:txBody>
      </p:sp>
      <p:sp>
        <p:nvSpPr>
          <p:cNvPr id="8" name="Rectangle: Rounded Corners 7"/>
          <p:cNvSpPr/>
          <p:nvPr/>
        </p:nvSpPr>
        <p:spPr>
          <a:xfrm>
            <a:off x="1105473" y="3800475"/>
            <a:ext cx="2989129" cy="1426317"/>
          </a:xfrm>
          <a:prstGeom prst="roundRect">
            <a:avLst/>
          </a:prstGeom>
          <a:solidFill>
            <a:srgbClr val="FCE2A7">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a. </a:t>
            </a:r>
          </a:p>
          <a:p>
            <a:pPr algn="ctr"/>
            <a:r>
              <a:rPr lang="en-US" alt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Gender inequality as a growth strategy</a:t>
            </a:r>
          </a:p>
          <a:p>
            <a:pPr algn="ctr"/>
            <a:endParaRPr lang="en-US" alt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endParaRPr>
          </a:p>
        </p:txBody>
      </p:sp>
      <p:sp>
        <p:nvSpPr>
          <p:cNvPr id="9" name="Rectangle: Rounded Corners 8"/>
          <p:cNvSpPr/>
          <p:nvPr/>
        </p:nvSpPr>
        <p:spPr>
          <a:xfrm>
            <a:off x="4491462" y="3800475"/>
            <a:ext cx="3084952" cy="1426317"/>
          </a:xfrm>
          <a:prstGeom prst="roundRect">
            <a:avLst/>
          </a:prstGeom>
          <a:solidFill>
            <a:srgbClr val="FCE2A7">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b. </a:t>
            </a:r>
          </a:p>
          <a:p>
            <a:pPr algn="ctr"/>
            <a:r>
              <a:rPr lang="en-US" alt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Gender inequality as a burden on countries’ competitiveness</a:t>
            </a:r>
          </a:p>
        </p:txBody>
      </p:sp>
      <p:sp>
        <p:nvSpPr>
          <p:cNvPr id="3" name="Rectangle 2">
            <a:extLst>
              <a:ext uri="{FF2B5EF4-FFF2-40B4-BE49-F238E27FC236}">
                <a16:creationId xmlns:a16="http://schemas.microsoft.com/office/drawing/2014/main" id="{C23FF928-76D0-4C95-9D9D-A54736BAA4A6}"/>
              </a:ext>
            </a:extLst>
          </p:cNvPr>
          <p:cNvSpPr/>
          <p:nvPr/>
        </p:nvSpPr>
        <p:spPr>
          <a:xfrm>
            <a:off x="729997" y="1743567"/>
            <a:ext cx="7522931" cy="1200329"/>
          </a:xfrm>
          <a:prstGeom prst="rect">
            <a:avLst/>
          </a:prstGeom>
        </p:spPr>
        <p:txBody>
          <a:bodyPr wrap="square">
            <a:spAutoFit/>
          </a:bodyPr>
          <a:lstStyle/>
          <a:p>
            <a:pPr eaLnBrk="1" hangingPunct="1">
              <a:buClr>
                <a:schemeClr val="accent2"/>
              </a:buClr>
            </a:pPr>
            <a:endParaRPr lang="en-US" altLang="en-US" dirty="0">
              <a:latin typeface="+mn-lt"/>
            </a:endParaRPr>
          </a:p>
          <a:p>
            <a:pPr eaLnBrk="1" hangingPunct="1">
              <a:buClr>
                <a:schemeClr val="accent2"/>
              </a:buClr>
            </a:pPr>
            <a:r>
              <a:rPr lang="en-US" altLang="en-US" dirty="0">
                <a:latin typeface="+mn-lt"/>
              </a:rPr>
              <a:t>Gender-based inequalities can impact significantly on trade outcomes and performance:</a:t>
            </a:r>
          </a:p>
        </p:txBody>
      </p:sp>
    </p:spTree>
    <p:custDataLst>
      <p:tags r:id="rId1"/>
    </p:custDataLst>
    <p:extLst>
      <p:ext uri="{BB962C8B-B14F-4D97-AF65-F5344CB8AC3E}">
        <p14:creationId xmlns:p14="http://schemas.microsoft.com/office/powerpoint/2010/main" val="3870398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65764DA-ABCD-442A-87C2-6220D385E6CA}"/>
              </a:ext>
            </a:extLst>
          </p:cNvPr>
          <p:cNvSpPr/>
          <p:nvPr/>
        </p:nvSpPr>
        <p:spPr>
          <a:xfrm>
            <a:off x="939217" y="5712869"/>
            <a:ext cx="7132216" cy="726391"/>
          </a:xfrm>
          <a:prstGeom prst="roundRect">
            <a:avLst>
              <a:gd name="adj" fmla="val 50000"/>
            </a:avLst>
          </a:prstGeom>
          <a:solidFill>
            <a:srgbClr val="FCE2A7">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800" dirty="0">
                <a:solidFill>
                  <a:schemeClr val="tx1"/>
                </a:solidFill>
              </a:rPr>
              <a:t>Women as a source of competitive advantage </a:t>
            </a:r>
            <a:endParaRPr lang="fr-CH" sz="1800" dirty="0">
              <a:solidFill>
                <a:schemeClr val="tx1"/>
              </a:solidFill>
            </a:endParaRPr>
          </a:p>
        </p:txBody>
      </p:sp>
      <p:sp>
        <p:nvSpPr>
          <p:cNvPr id="22530" name="Rectangle 3"/>
          <p:cNvSpPr>
            <a:spLocks noGrp="1" noChangeArrowheads="1"/>
          </p:cNvSpPr>
          <p:nvPr>
            <p:ph idx="1"/>
          </p:nvPr>
        </p:nvSpPr>
        <p:spPr>
          <a:xfrm>
            <a:off x="384175" y="1716553"/>
            <a:ext cx="7849846" cy="3619646"/>
          </a:xfrm>
        </p:spPr>
        <p:txBody>
          <a:bodyPr/>
          <a:lstStyle/>
          <a:p>
            <a:pPr eaLnBrk="1" hangingPunct="1">
              <a:lnSpc>
                <a:spcPct val="80000"/>
              </a:lnSpc>
              <a:buClrTx/>
            </a:pPr>
            <a:r>
              <a:rPr lang="en-US" altLang="zh-CN" sz="1800" dirty="0"/>
              <a:t>Women are hired by firms in </a:t>
            </a:r>
            <a:r>
              <a:rPr lang="en-US" altLang="zh-CN" sz="1800" dirty="0" err="1"/>
              <a:t>labour</a:t>
            </a:r>
            <a:r>
              <a:rPr lang="en-US" altLang="zh-CN" sz="1800" dirty="0"/>
              <a:t> intensive export industries to cut </a:t>
            </a:r>
            <a:r>
              <a:rPr lang="en-US" altLang="zh-CN" sz="1800" dirty="0" err="1"/>
              <a:t>labour</a:t>
            </a:r>
            <a:r>
              <a:rPr lang="en-US" altLang="zh-CN" sz="1800" dirty="0"/>
              <a:t> costs due to lower wages of female workers</a:t>
            </a:r>
          </a:p>
          <a:p>
            <a:pPr marL="457200" lvl="1" indent="0" eaLnBrk="1" hangingPunct="1">
              <a:lnSpc>
                <a:spcPct val="80000"/>
              </a:lnSpc>
              <a:buClrTx/>
              <a:buNone/>
            </a:pPr>
            <a:endParaRPr lang="en-US" altLang="zh-CN" sz="1600" dirty="0">
              <a:sym typeface="Wingdings" panose="05000000000000000000" pitchFamily="2" charset="2"/>
            </a:endParaRPr>
          </a:p>
          <a:p>
            <a:pPr lvl="1" eaLnBrk="1" hangingPunct="1">
              <a:lnSpc>
                <a:spcPct val="80000"/>
              </a:lnSpc>
              <a:buClrTx/>
              <a:buFont typeface="Wingdings" panose="05000000000000000000" pitchFamily="2" charset="2"/>
              <a:buChar char="à"/>
            </a:pPr>
            <a:r>
              <a:rPr lang="en-US" altLang="zh-CN" sz="1800" dirty="0"/>
              <a:t>Gender wage gap leveraged to improve international competitiveness</a:t>
            </a:r>
            <a:br>
              <a:rPr lang="en-US" altLang="zh-CN" sz="1800" dirty="0"/>
            </a:br>
            <a:endParaRPr lang="en-US" altLang="zh-CN" sz="1800" dirty="0"/>
          </a:p>
          <a:p>
            <a:pPr lvl="1" eaLnBrk="1" hangingPunct="1">
              <a:lnSpc>
                <a:spcPct val="80000"/>
              </a:lnSpc>
              <a:buClrTx/>
              <a:buFont typeface="Wingdings" panose="05000000000000000000" pitchFamily="2" charset="2"/>
              <a:buChar char="à"/>
            </a:pPr>
            <a:r>
              <a:rPr lang="en-US" altLang="zh-CN" sz="1800" dirty="0"/>
              <a:t>Gender norms and stereotypes about women's "nimble fingers", dexterity, docility, attention to detail and reluctance to join unions</a:t>
            </a:r>
          </a:p>
          <a:p>
            <a:pPr lvl="1" eaLnBrk="1" hangingPunct="1">
              <a:lnSpc>
                <a:spcPct val="80000"/>
              </a:lnSpc>
              <a:buClrTx/>
              <a:buFont typeface="Wingdings" panose="05000000000000000000" pitchFamily="2" charset="2"/>
              <a:buChar char="à"/>
            </a:pPr>
            <a:endParaRPr lang="en-US" altLang="zh-CN" sz="1800" dirty="0"/>
          </a:p>
          <a:p>
            <a:pPr lvl="1" eaLnBrk="1" hangingPunct="1">
              <a:lnSpc>
                <a:spcPct val="80000"/>
              </a:lnSpc>
              <a:buClrTx/>
              <a:buFont typeface="Wingdings" panose="05000000000000000000" pitchFamily="2" charset="2"/>
              <a:buChar char="à"/>
            </a:pPr>
            <a:r>
              <a:rPr lang="en-US" altLang="zh-CN" sz="1800" dirty="0"/>
              <a:t>"Feminization of </a:t>
            </a:r>
            <a:r>
              <a:rPr lang="en-US" altLang="zh-CN" sz="1800" dirty="0" err="1"/>
              <a:t>labour</a:t>
            </a:r>
            <a:r>
              <a:rPr lang="en-US" altLang="zh-CN" sz="1800" dirty="0"/>
              <a:t>" in </a:t>
            </a:r>
            <a:r>
              <a:rPr lang="en-US" altLang="zh-CN" sz="1800" dirty="0" err="1"/>
              <a:t>labour-intensive</a:t>
            </a:r>
            <a:r>
              <a:rPr lang="en-US" altLang="zh-CN" sz="1800" dirty="0"/>
              <a:t> segments of manufacturing (textiles, garments, clothing, toys and electronics, particularly in EPZs)</a:t>
            </a:r>
            <a:br>
              <a:rPr lang="en-US" altLang="zh-CN" sz="1800" dirty="0"/>
            </a:br>
            <a:endParaRPr lang="en-US" altLang="zh-CN" sz="1800" dirty="0"/>
          </a:p>
        </p:txBody>
      </p:sp>
      <p:sp>
        <p:nvSpPr>
          <p:cNvPr id="22532" name="Title 2"/>
          <p:cNvSpPr>
            <a:spLocks noGrp="1"/>
          </p:cNvSpPr>
          <p:nvPr>
            <p:ph type="title"/>
          </p:nvPr>
        </p:nvSpPr>
        <p:spPr>
          <a:xfrm>
            <a:off x="530225" y="712177"/>
            <a:ext cx="8229600" cy="1143000"/>
          </a:xfrm>
        </p:spPr>
        <p:txBody>
          <a:bodyPr/>
          <a:lstStyle/>
          <a:p>
            <a:r>
              <a:rPr lang="fr-CH" altLang="en-US" sz="2400" dirty="0"/>
              <a:t>a. </a:t>
            </a:r>
            <a:r>
              <a:rPr lang="fr-CH" altLang="en-US" sz="2400" dirty="0" err="1"/>
              <a:t>Gender</a:t>
            </a:r>
            <a:r>
              <a:rPr lang="fr-CH" altLang="en-US" sz="2400" dirty="0"/>
              <a:t> </a:t>
            </a:r>
            <a:r>
              <a:rPr lang="fr-CH" altLang="en-US" sz="2400" dirty="0" err="1"/>
              <a:t>inequalities</a:t>
            </a:r>
            <a:r>
              <a:rPr lang="fr-CH" altLang="en-US" sz="2400" dirty="0"/>
              <a:t> as a </a:t>
            </a:r>
            <a:r>
              <a:rPr lang="fr-CH" altLang="en-US" sz="2400" dirty="0" err="1"/>
              <a:t>growth</a:t>
            </a:r>
            <a:r>
              <a:rPr lang="fr-CH" altLang="en-US" sz="2400" dirty="0"/>
              <a:t> </a:t>
            </a:r>
            <a:r>
              <a:rPr lang="fr-CH" altLang="en-US" sz="2400" dirty="0" err="1"/>
              <a:t>strategy</a:t>
            </a:r>
            <a:endParaRPr lang="en-US" alt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5D1B-0982-4515-909B-8E880A909F54}"/>
              </a:ext>
            </a:extLst>
          </p:cNvPr>
          <p:cNvSpPr>
            <a:spLocks noGrp="1"/>
          </p:cNvSpPr>
          <p:nvPr>
            <p:ph type="title"/>
          </p:nvPr>
        </p:nvSpPr>
        <p:spPr>
          <a:xfrm>
            <a:off x="457200" y="723156"/>
            <a:ext cx="8229600" cy="1143000"/>
          </a:xfrm>
        </p:spPr>
        <p:txBody>
          <a:bodyPr/>
          <a:lstStyle/>
          <a:p>
            <a:pPr algn="ctr"/>
            <a:r>
              <a:rPr lang="fr-CH" dirty="0"/>
              <a:t>An </a:t>
            </a:r>
            <a:r>
              <a:rPr lang="fr-CH" dirty="0" err="1"/>
              <a:t>example</a:t>
            </a:r>
            <a:endParaRPr lang="fr-CH" dirty="0"/>
          </a:p>
        </p:txBody>
      </p:sp>
      <p:sp>
        <p:nvSpPr>
          <p:cNvPr id="3" name="Content Placeholder 2">
            <a:extLst>
              <a:ext uri="{FF2B5EF4-FFF2-40B4-BE49-F238E27FC236}">
                <a16:creationId xmlns:a16="http://schemas.microsoft.com/office/drawing/2014/main" id="{48127DC8-AC3C-41CB-A8D5-307E9370128D}"/>
              </a:ext>
            </a:extLst>
          </p:cNvPr>
          <p:cNvSpPr>
            <a:spLocks noGrp="1"/>
          </p:cNvSpPr>
          <p:nvPr>
            <p:ph idx="1"/>
          </p:nvPr>
        </p:nvSpPr>
        <p:spPr>
          <a:xfrm>
            <a:off x="457200" y="1600200"/>
            <a:ext cx="4878729" cy="4708524"/>
          </a:xfrm>
        </p:spPr>
        <p:txBody>
          <a:bodyPr/>
          <a:lstStyle/>
          <a:p>
            <a:endParaRPr lang="en-US" sz="2000" dirty="0"/>
          </a:p>
          <a:p>
            <a:r>
              <a:rPr lang="en-US" altLang="zh-CN" sz="2000" dirty="0"/>
              <a:t>E.g. Taiwan used labor intensive manufacturing to build export competitiveness with significant implications for women's employment.</a:t>
            </a:r>
          </a:p>
          <a:p>
            <a:pPr marL="0" indent="0">
              <a:buNone/>
            </a:pPr>
            <a:br>
              <a:rPr lang="en-US" sz="2000" dirty="0"/>
            </a:br>
            <a:endParaRPr lang="en-US" sz="2000" dirty="0"/>
          </a:p>
          <a:p>
            <a:r>
              <a:rPr lang="en-US" sz="2000" dirty="0"/>
              <a:t>E.g. In Africa, Lesotho successfully used the US Africa Growth and Opportunity Act (AGOA) in order to build a competitive edge in apparel exports, a sector that employs a large number of women. </a:t>
            </a:r>
            <a:endParaRPr lang="fr-CH" sz="2000" dirty="0"/>
          </a:p>
        </p:txBody>
      </p:sp>
      <p:pic>
        <p:nvPicPr>
          <p:cNvPr id="5" name="Picture 4" descr="http://betterwork.org/global/wp-content/uploads/2014/08/lesotho-3.png">
            <a:extLst>
              <a:ext uri="{FF2B5EF4-FFF2-40B4-BE49-F238E27FC236}">
                <a16:creationId xmlns:a16="http://schemas.microsoft.com/office/drawing/2014/main" id="{2B55E7D8-5C46-4CA9-B96B-47D468466FFD}"/>
              </a:ext>
            </a:extLst>
          </p:cNvPr>
          <p:cNvPicPr/>
          <p:nvPr/>
        </p:nvPicPr>
        <p:blipFill rotWithShape="1">
          <a:blip r:embed="rId2" cstate="print">
            <a:extLst>
              <a:ext uri="{28A0092B-C50C-407E-A947-70E740481C1C}">
                <a14:useLocalDpi xmlns:a14="http://schemas.microsoft.com/office/drawing/2010/main" val="0"/>
              </a:ext>
            </a:extLst>
          </a:blip>
          <a:srcRect r="18834"/>
          <a:stretch/>
        </p:blipFill>
        <p:spPr bwMode="auto">
          <a:xfrm>
            <a:off x="5570670" y="4244384"/>
            <a:ext cx="2485311" cy="2064340"/>
          </a:xfrm>
          <a:prstGeom prst="rect">
            <a:avLst/>
          </a:prstGeom>
          <a:noFill/>
          <a:ln>
            <a:noFill/>
          </a:ln>
        </p:spPr>
      </p:pic>
      <p:pic>
        <p:nvPicPr>
          <p:cNvPr id="6" name="Picture 5" descr="https://static.worldpoliticsreview.com/articles/13687/china_factory_04042011.png">
            <a:extLst>
              <a:ext uri="{FF2B5EF4-FFF2-40B4-BE49-F238E27FC236}">
                <a16:creationId xmlns:a16="http://schemas.microsoft.com/office/drawing/2014/main" id="{99875A81-A73B-4A8E-9ED4-FCBCE5B9DF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70670" y="1866156"/>
            <a:ext cx="2485311" cy="2064340"/>
          </a:xfrm>
          <a:prstGeom prst="rect">
            <a:avLst/>
          </a:prstGeom>
          <a:noFill/>
          <a:ln>
            <a:noFill/>
          </a:ln>
        </p:spPr>
      </p:pic>
    </p:spTree>
    <p:extLst>
      <p:ext uri="{BB962C8B-B14F-4D97-AF65-F5344CB8AC3E}">
        <p14:creationId xmlns:p14="http://schemas.microsoft.com/office/powerpoint/2010/main" val="144511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501650" y="1935021"/>
            <a:ext cx="8435975" cy="3351354"/>
          </a:xfrm>
        </p:spPr>
        <p:txBody>
          <a:bodyPr/>
          <a:lstStyle/>
          <a:p>
            <a:pPr eaLnBrk="1" hangingPunct="1">
              <a:buClrTx/>
            </a:pPr>
            <a:r>
              <a:rPr lang="en-US" altLang="zh-CN" sz="2000" dirty="0"/>
              <a:t>Due to the various types of gender inequalities they face, women often are not competitive as small entrepreneurs or self-employed producers</a:t>
            </a:r>
            <a:endParaRPr lang="en-US" altLang="zh-CN" sz="1800" dirty="0"/>
          </a:p>
          <a:p>
            <a:pPr eaLnBrk="1" hangingPunct="1">
              <a:lnSpc>
                <a:spcPct val="120000"/>
              </a:lnSpc>
              <a:buClrTx/>
            </a:pPr>
            <a:r>
              <a:rPr lang="en-US" altLang="zh-CN" sz="2000" dirty="0"/>
              <a:t>Women’s limited efficiency affects the sector/country’s export competitiveness </a:t>
            </a:r>
            <a:r>
              <a:rPr lang="en-US" altLang="zh-CN" sz="2000" dirty="0">
                <a:sym typeface="Wingdings" panose="05000000000000000000" pitchFamily="2" charset="2"/>
              </a:rPr>
              <a:t></a:t>
            </a:r>
            <a:r>
              <a:rPr lang="en-US" altLang="zh-CN" sz="2000" dirty="0"/>
              <a:t> the economy is unable to release its growth potential</a:t>
            </a:r>
          </a:p>
          <a:p>
            <a:pPr eaLnBrk="1" hangingPunct="1">
              <a:lnSpc>
                <a:spcPct val="120000"/>
              </a:lnSpc>
              <a:buClrTx/>
            </a:pPr>
            <a:r>
              <a:rPr lang="en-US" altLang="zh-CN" sz="2000" dirty="0"/>
              <a:t>Women are responsible for food and children's education: diminishing women's opportunities affects not only their living conditions but the livelihoods and future prospects of many more</a:t>
            </a:r>
          </a:p>
          <a:p>
            <a:pPr lvl="1" eaLnBrk="1" hangingPunct="1"/>
            <a:endParaRPr lang="en-US" altLang="zh-CN" dirty="0"/>
          </a:p>
          <a:p>
            <a:pPr eaLnBrk="1" hangingPunct="1">
              <a:lnSpc>
                <a:spcPct val="120000"/>
              </a:lnSpc>
            </a:pPr>
            <a:endParaRPr lang="en-US" altLang="zh-CN" sz="1200" dirty="0"/>
          </a:p>
        </p:txBody>
      </p:sp>
      <p:sp>
        <p:nvSpPr>
          <p:cNvPr id="26627" name="Title 1"/>
          <p:cNvSpPr>
            <a:spLocks noGrp="1"/>
          </p:cNvSpPr>
          <p:nvPr>
            <p:ph type="title"/>
          </p:nvPr>
        </p:nvSpPr>
        <p:spPr>
          <a:xfrm>
            <a:off x="501650" y="928306"/>
            <a:ext cx="8085137" cy="939800"/>
          </a:xfrm>
        </p:spPr>
        <p:txBody>
          <a:bodyPr/>
          <a:lstStyle/>
          <a:p>
            <a:br>
              <a:rPr lang="en-US" altLang="en-US" sz="2400" dirty="0"/>
            </a:br>
            <a:r>
              <a:rPr lang="en-US" altLang="en-US" sz="2400" dirty="0"/>
              <a:t>b. Gender inequality as a burden on countries' competitiveness</a:t>
            </a:r>
            <a:br>
              <a:rPr lang="en-US" altLang="en-US" dirty="0"/>
            </a:br>
            <a:endParaRPr lang="en-US" altLang="en-US" dirty="0"/>
          </a:p>
        </p:txBody>
      </p:sp>
      <p:sp>
        <p:nvSpPr>
          <p:cNvPr id="5" name="Rectangle: Rounded Corners 4">
            <a:extLst>
              <a:ext uri="{FF2B5EF4-FFF2-40B4-BE49-F238E27FC236}">
                <a16:creationId xmlns:a16="http://schemas.microsoft.com/office/drawing/2014/main" id="{A32AFDB7-8341-4F78-AA23-27B3428002A7}"/>
              </a:ext>
            </a:extLst>
          </p:cNvPr>
          <p:cNvSpPr/>
          <p:nvPr/>
        </p:nvSpPr>
        <p:spPr>
          <a:xfrm>
            <a:off x="1153529" y="5566498"/>
            <a:ext cx="7132216" cy="726391"/>
          </a:xfrm>
          <a:prstGeom prst="roundRect">
            <a:avLst>
              <a:gd name="adj" fmla="val 50000"/>
            </a:avLst>
          </a:prstGeom>
          <a:solidFill>
            <a:srgbClr val="FCE2A7">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800" dirty="0">
                <a:solidFill>
                  <a:schemeClr val="tx1"/>
                </a:solidFill>
              </a:rPr>
              <a:t>Women as underachievers of competitive advantage</a:t>
            </a:r>
            <a:endParaRPr lang="fr-CH" sz="1800" dirty="0">
              <a:solidFill>
                <a:schemeClr val="tx1"/>
              </a:solidFil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0831" y="1038575"/>
            <a:ext cx="8441205" cy="1143000"/>
          </a:xfrm>
          <a:prstGeom prst="rect">
            <a:avLst/>
          </a:prstGeom>
        </p:spPr>
        <p:txBody>
          <a:bodyPr/>
          <a:lstStyle>
            <a:lvl1pPr algn="l" rtl="0" eaLnBrk="0" fontAlgn="base" hangingPunct="0">
              <a:spcBef>
                <a:spcPct val="0"/>
              </a:spcBef>
              <a:spcAft>
                <a:spcPct val="0"/>
              </a:spcAft>
              <a:defRPr sz="2800" b="1">
                <a:solidFill>
                  <a:srgbClr val="4F91CD"/>
                </a:solidFill>
                <a:latin typeface="+mj-lt"/>
                <a:ea typeface="MS PGothic" pitchFamily="34" charset="-128"/>
                <a:cs typeface="+mj-cs"/>
              </a:defRPr>
            </a:lvl1pPr>
            <a:lvl2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5pPr>
            <a:lvl6pPr marL="4572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6pPr>
            <a:lvl7pPr marL="9144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7pPr>
            <a:lvl8pPr marL="13716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8pPr>
            <a:lvl9pPr marL="18288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9pPr>
          </a:lstStyle>
          <a:p>
            <a:pPr algn="ctr"/>
            <a:r>
              <a:rPr lang="fr-CH" altLang="en-US" dirty="0"/>
              <a:t>An </a:t>
            </a:r>
            <a:r>
              <a:rPr lang="fr-CH" altLang="en-US" dirty="0" err="1"/>
              <a:t>example</a:t>
            </a:r>
            <a:endParaRPr lang="en-US" kern="0" dirty="0"/>
          </a:p>
        </p:txBody>
      </p:sp>
      <p:sp>
        <p:nvSpPr>
          <p:cNvPr id="8" name="Rectangle: Rounded Corners 7"/>
          <p:cNvSpPr/>
          <p:nvPr/>
        </p:nvSpPr>
        <p:spPr>
          <a:xfrm>
            <a:off x="779173" y="1954259"/>
            <a:ext cx="7909590" cy="903955"/>
          </a:xfrm>
          <a:prstGeom prst="round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8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Gender gaps in land, assets, inputs, and technologies have a high opportunity cost in terms of gains in yields, production, and potentially, reduction in hunger </a:t>
            </a:r>
          </a:p>
        </p:txBody>
      </p:sp>
      <p:sp>
        <p:nvSpPr>
          <p:cNvPr id="14" name="Rectangle: Rounded Corners 13"/>
          <p:cNvSpPr/>
          <p:nvPr/>
        </p:nvSpPr>
        <p:spPr>
          <a:xfrm>
            <a:off x="3861232" y="3410426"/>
            <a:ext cx="5514262" cy="1516282"/>
          </a:xfrm>
          <a:prstGeom prst="roundRect">
            <a:avLst>
              <a:gd name="adj" fmla="val 1743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343A66C3-C3C7-4D4C-AD1E-39754DF524EE}"/>
              </a:ext>
            </a:extLst>
          </p:cNvPr>
          <p:cNvSpPr/>
          <p:nvPr/>
        </p:nvSpPr>
        <p:spPr>
          <a:xfrm>
            <a:off x="474118" y="3097260"/>
            <a:ext cx="4757273" cy="2722165"/>
          </a:xfrm>
          <a:prstGeom prst="roundRect">
            <a:avLst>
              <a:gd name="adj" fmla="val 1743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E.g. In Rwanda most women are employed in subsistence agriculture and have limited control over land due to traditions and customary laws. Levels of illiteracy in rural areas are also high. </a:t>
            </a:r>
          </a:p>
        </p:txBody>
      </p:sp>
      <p:pic>
        <p:nvPicPr>
          <p:cNvPr id="19" name="Picture 18" descr="http://oxfamblogs.org/fp2p/wp-content/uploads/2014/04/women-farmers-with-children.jpg">
            <a:extLst>
              <a:ext uri="{FF2B5EF4-FFF2-40B4-BE49-F238E27FC236}">
                <a16:creationId xmlns:a16="http://schemas.microsoft.com/office/drawing/2014/main" id="{6C786ED6-33E6-4623-8571-26EFFF4DBFB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39160" y="3482792"/>
            <a:ext cx="3201815" cy="1996128"/>
          </a:xfrm>
          <a:prstGeom prst="rect">
            <a:avLst/>
          </a:prstGeom>
          <a:noFill/>
          <a:ln>
            <a:noFill/>
          </a:ln>
        </p:spPr>
      </p:pic>
    </p:spTree>
    <p:custDataLst>
      <p:tags r:id="rId1"/>
    </p:custDataLst>
    <p:extLst>
      <p:ext uri="{BB962C8B-B14F-4D97-AF65-F5344CB8AC3E}">
        <p14:creationId xmlns:p14="http://schemas.microsoft.com/office/powerpoint/2010/main" val="289601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4"/>
          <p:cNvSpPr>
            <a:spLocks noGrp="1"/>
          </p:cNvSpPr>
          <p:nvPr>
            <p:ph sz="quarter" idx="13"/>
          </p:nvPr>
        </p:nvSpPr>
        <p:spPr>
          <a:xfrm>
            <a:off x="617293" y="770792"/>
            <a:ext cx="7920037" cy="5808663"/>
          </a:xfrm>
        </p:spPr>
        <p:txBody>
          <a:bodyPr/>
          <a:lstStyle/>
          <a:p>
            <a:pPr eaLnBrk="1" hangingPunct="1">
              <a:buClr>
                <a:srgbClr val="718D26"/>
              </a:buClr>
              <a:defRPr/>
            </a:pPr>
            <a:r>
              <a:rPr lang="fr-CH" altLang="en-US" dirty="0">
                <a:solidFill>
                  <a:srgbClr val="009BD2"/>
                </a:solidFill>
                <a:latin typeface="+mj-lt"/>
                <a:cs typeface="Arial" charset="0"/>
              </a:rPr>
              <a:t>OUTLINE</a:t>
            </a:r>
          </a:p>
          <a:p>
            <a:pPr marL="514350" indent="-514350" eaLnBrk="1" hangingPunct="1">
              <a:buClr>
                <a:srgbClr val="718D26"/>
              </a:buClr>
              <a:buFont typeface="Verdana" pitchFamily="34" charset="0"/>
              <a:buAutoNum type="arabicPeriod"/>
              <a:defRPr/>
            </a:pPr>
            <a:r>
              <a:rPr lang="en-US" altLang="en-US" sz="2400" b="0" dirty="0">
                <a:solidFill>
                  <a:schemeClr val="tx1"/>
                </a:solidFill>
                <a:latin typeface="+mn-lt"/>
                <a:cs typeface="Arial" charset="0"/>
              </a:rPr>
              <a:t>The many facets of inequality</a:t>
            </a:r>
          </a:p>
          <a:p>
            <a:pPr marL="514350" indent="-514350" eaLnBrk="1" hangingPunct="1">
              <a:buClr>
                <a:srgbClr val="718D26"/>
              </a:buClr>
              <a:buFont typeface="Verdana" pitchFamily="34" charset="0"/>
              <a:buAutoNum type="arabicPeriod"/>
              <a:defRPr/>
            </a:pPr>
            <a:r>
              <a:rPr lang="en-US" altLang="en-US" sz="2400" b="0" dirty="0">
                <a:solidFill>
                  <a:schemeClr val="tx1"/>
                </a:solidFill>
                <a:latin typeface="+mn-lt"/>
                <a:cs typeface="Arial" charset="0"/>
              </a:rPr>
              <a:t>Why promote gender equality</a:t>
            </a:r>
          </a:p>
          <a:p>
            <a:pPr marL="514350" indent="-514350" eaLnBrk="1" hangingPunct="1">
              <a:buClr>
                <a:srgbClr val="718D26"/>
              </a:buClr>
              <a:buFont typeface="Verdana" pitchFamily="34" charset="0"/>
              <a:buAutoNum type="arabicPeriod"/>
              <a:defRPr/>
            </a:pPr>
            <a:r>
              <a:rPr lang="en-US" altLang="en-US" sz="2400" b="0" dirty="0">
                <a:solidFill>
                  <a:schemeClr val="tx1"/>
                </a:solidFill>
                <a:latin typeface="+mn-lt"/>
                <a:cs typeface="Arial" charset="0"/>
              </a:rPr>
              <a:t>The trade and gender nexus </a:t>
            </a:r>
          </a:p>
          <a:p>
            <a:pPr marL="1085850" lvl="1" indent="-342900" eaLnBrk="1" hangingPunct="1">
              <a:buClr>
                <a:srgbClr val="486527"/>
              </a:buClr>
              <a:buFont typeface="Wingdings" panose="05000000000000000000" pitchFamily="2" charset="2"/>
              <a:buChar char="§"/>
              <a:defRPr/>
            </a:pPr>
            <a:r>
              <a:rPr lang="en-US" altLang="en-US" b="0" dirty="0">
                <a:solidFill>
                  <a:schemeClr val="tx1"/>
                </a:solidFill>
                <a:latin typeface="+mn-lt"/>
                <a:cs typeface="Arial" charset="0"/>
              </a:rPr>
              <a:t>The first side of the equation: Gender affects trade</a:t>
            </a:r>
          </a:p>
          <a:p>
            <a:pPr marL="1085850" lvl="1" indent="-342900" eaLnBrk="1" hangingPunct="1">
              <a:buClr>
                <a:srgbClr val="486527"/>
              </a:buClr>
              <a:buFont typeface="Wingdings" panose="05000000000000000000" pitchFamily="2" charset="2"/>
              <a:buChar char="§"/>
              <a:defRPr/>
            </a:pPr>
            <a:r>
              <a:rPr lang="en-US" altLang="en-US" b="0" dirty="0">
                <a:solidFill>
                  <a:schemeClr val="tx1"/>
                </a:solidFill>
                <a:latin typeface="+mn-lt"/>
                <a:cs typeface="Arial" charset="0"/>
              </a:rPr>
              <a:t>The other side of the equation: Trade affects gender</a:t>
            </a:r>
          </a:p>
          <a:p>
            <a:pPr marL="457200" indent="-457200" eaLnBrk="1" hangingPunct="1">
              <a:buClr>
                <a:srgbClr val="718D26"/>
              </a:buClr>
              <a:buAutoNum type="arabicPeriod" startAt="4"/>
              <a:defRPr/>
            </a:pPr>
            <a:r>
              <a:rPr lang="fr-CH" altLang="en-US" sz="2400" b="0" dirty="0">
                <a:solidFill>
                  <a:schemeClr val="tx1"/>
                </a:solidFill>
                <a:latin typeface="+mn-lt"/>
                <a:cs typeface="Arial" charset="0"/>
              </a:rPr>
              <a:t>The new global </a:t>
            </a:r>
            <a:r>
              <a:rPr lang="fr-CH" altLang="en-US" sz="2400" b="0" dirty="0" err="1">
                <a:solidFill>
                  <a:schemeClr val="tx1"/>
                </a:solidFill>
                <a:latin typeface="+mn-lt"/>
                <a:cs typeface="Arial" charset="0"/>
              </a:rPr>
              <a:t>frameworks</a:t>
            </a:r>
            <a:endParaRPr lang="fr-CH" altLang="en-US" sz="2400" b="0" dirty="0">
              <a:solidFill>
                <a:schemeClr val="tx1"/>
              </a:solidFill>
              <a:latin typeface="+mn-lt"/>
              <a:cs typeface="Arial" charset="0"/>
            </a:endParaRPr>
          </a:p>
          <a:p>
            <a:pPr marL="1085850" lvl="1" indent="-342900" eaLnBrk="1" hangingPunct="1">
              <a:buClr>
                <a:srgbClr val="718D26"/>
              </a:buClr>
              <a:buFont typeface="Wingdings" panose="05000000000000000000" pitchFamily="2" charset="2"/>
              <a:buChar char="§"/>
              <a:defRPr/>
            </a:pPr>
            <a:r>
              <a:rPr lang="fr-CH" altLang="en-US" b="0" dirty="0">
                <a:solidFill>
                  <a:schemeClr val="tx1"/>
                </a:solidFill>
                <a:latin typeface="+mn-lt"/>
                <a:cs typeface="Arial" charset="0"/>
              </a:rPr>
              <a:t>The 2030 </a:t>
            </a:r>
            <a:r>
              <a:rPr lang="fr-CH" altLang="en-US" b="0" dirty="0" err="1">
                <a:solidFill>
                  <a:schemeClr val="tx1"/>
                </a:solidFill>
                <a:latin typeface="+mn-lt"/>
                <a:cs typeface="Arial" charset="0"/>
              </a:rPr>
              <a:t>Development</a:t>
            </a:r>
            <a:r>
              <a:rPr lang="fr-CH" altLang="en-US" b="0" dirty="0">
                <a:solidFill>
                  <a:schemeClr val="tx1"/>
                </a:solidFill>
                <a:latin typeface="+mn-lt"/>
                <a:cs typeface="Arial" charset="0"/>
              </a:rPr>
              <a:t> Agenda</a:t>
            </a:r>
          </a:p>
          <a:p>
            <a:pPr marL="1085850" lvl="1" indent="-342900" eaLnBrk="1" hangingPunct="1">
              <a:buClr>
                <a:srgbClr val="718D26"/>
              </a:buClr>
              <a:buFont typeface="Wingdings" panose="05000000000000000000" pitchFamily="2" charset="2"/>
              <a:buChar char="§"/>
              <a:defRPr/>
            </a:pPr>
            <a:r>
              <a:rPr lang="fr-CH" altLang="en-US" b="0" dirty="0">
                <a:solidFill>
                  <a:schemeClr val="tx1"/>
                </a:solidFill>
                <a:latin typeface="+mn-lt"/>
                <a:cs typeface="Arial" charset="0"/>
              </a:rPr>
              <a:t>The Addis </a:t>
            </a:r>
            <a:r>
              <a:rPr lang="fr-CH" altLang="en-US" b="0" dirty="0" err="1">
                <a:solidFill>
                  <a:schemeClr val="tx1"/>
                </a:solidFill>
                <a:latin typeface="+mn-lt"/>
                <a:cs typeface="Arial" charset="0"/>
              </a:rPr>
              <a:t>Ababa</a:t>
            </a:r>
            <a:r>
              <a:rPr lang="fr-CH" altLang="en-US" b="0" dirty="0">
                <a:solidFill>
                  <a:schemeClr val="tx1"/>
                </a:solidFill>
                <a:latin typeface="+mn-lt"/>
                <a:cs typeface="Arial" charset="0"/>
              </a:rPr>
              <a:t> Action Agenda</a:t>
            </a:r>
          </a:p>
          <a:p>
            <a:pPr marL="457200" indent="-457200" eaLnBrk="1" hangingPunct="1">
              <a:buClr>
                <a:srgbClr val="718D26"/>
              </a:buClr>
              <a:buAutoNum type="arabicPeriod" startAt="5"/>
              <a:defRPr/>
            </a:pPr>
            <a:r>
              <a:rPr lang="fr-CH" altLang="en-US" sz="2400" b="0" dirty="0">
                <a:solidFill>
                  <a:schemeClr val="tx1"/>
                </a:solidFill>
                <a:latin typeface="+mn-lt"/>
                <a:cs typeface="Arial" charset="0"/>
              </a:rPr>
              <a:t>New initiatives by the </a:t>
            </a:r>
            <a:r>
              <a:rPr lang="fr-CH" altLang="en-US" sz="2400" b="0" dirty="0" err="1">
                <a:solidFill>
                  <a:schemeClr val="tx1"/>
                </a:solidFill>
                <a:latin typeface="+mn-lt"/>
                <a:cs typeface="Arial" charset="0"/>
              </a:rPr>
              <a:t>trade</a:t>
            </a:r>
            <a:r>
              <a:rPr lang="fr-CH" altLang="en-US" sz="2400" b="0" dirty="0">
                <a:solidFill>
                  <a:schemeClr val="tx1"/>
                </a:solidFill>
                <a:latin typeface="+mn-lt"/>
                <a:cs typeface="Arial" charset="0"/>
              </a:rPr>
              <a:t> </a:t>
            </a:r>
            <a:r>
              <a:rPr lang="fr-CH" altLang="en-US" sz="2400" b="0" dirty="0" err="1">
                <a:solidFill>
                  <a:schemeClr val="tx1"/>
                </a:solidFill>
                <a:latin typeface="+mn-lt"/>
                <a:cs typeface="Arial" charset="0"/>
              </a:rPr>
              <a:t>community</a:t>
            </a:r>
            <a:endParaRPr lang="fr-CH" altLang="en-US" sz="2400" b="0" dirty="0">
              <a:solidFill>
                <a:schemeClr val="tx1"/>
              </a:solidFill>
              <a:latin typeface="+mn-lt"/>
              <a:cs typeface="Arial" charset="0"/>
            </a:endParaRPr>
          </a:p>
          <a:p>
            <a:pPr marL="1085850" lvl="1" indent="-342900" eaLnBrk="1" hangingPunct="1">
              <a:buClr>
                <a:srgbClr val="718D26"/>
              </a:buClr>
              <a:buFont typeface="Wingdings" panose="05000000000000000000" pitchFamily="2" charset="2"/>
              <a:buChar char="§"/>
              <a:defRPr/>
            </a:pPr>
            <a:r>
              <a:rPr lang="fr-CH" altLang="en-US" dirty="0">
                <a:latin typeface="+mn-lt"/>
                <a:cs typeface="Arial" charset="0"/>
              </a:rPr>
              <a:t>Trade Impact Group (IGC)</a:t>
            </a:r>
          </a:p>
          <a:p>
            <a:pPr marL="1085850" lvl="1" indent="-342900" eaLnBrk="1" hangingPunct="1">
              <a:buClr>
                <a:srgbClr val="718D26"/>
              </a:buClr>
              <a:buFont typeface="Wingdings" panose="05000000000000000000" pitchFamily="2" charset="2"/>
              <a:buChar char="§"/>
              <a:defRPr/>
            </a:pPr>
            <a:r>
              <a:rPr lang="fr-CH" altLang="en-US" dirty="0">
                <a:latin typeface="+mn-lt"/>
                <a:cs typeface="Arial" charset="0"/>
              </a:rPr>
              <a:t>The Buenos Aires </a:t>
            </a:r>
            <a:r>
              <a:rPr lang="fr-CH" altLang="en-US" dirty="0" err="1">
                <a:latin typeface="+mn-lt"/>
                <a:cs typeface="Arial" charset="0"/>
              </a:rPr>
              <a:t>Declaration</a:t>
            </a:r>
            <a:endParaRPr lang="fr-CH" altLang="en-US" dirty="0">
              <a:latin typeface="+mn-lt"/>
              <a:cs typeface="Arial" charset="0"/>
            </a:endParaRPr>
          </a:p>
          <a:p>
            <a:pPr marL="1085850" lvl="1" indent="-342900" eaLnBrk="1" hangingPunct="1">
              <a:buClr>
                <a:srgbClr val="718D26"/>
              </a:buClr>
              <a:buFont typeface="Wingdings" panose="05000000000000000000" pitchFamily="2" charset="2"/>
              <a:buChar char="§"/>
              <a:defRPr/>
            </a:pPr>
            <a:r>
              <a:rPr lang="fr-CH" altLang="en-US" dirty="0">
                <a:latin typeface="+mn-lt"/>
                <a:cs typeface="Arial" charset="0"/>
              </a:rPr>
              <a:t>Trade and </a:t>
            </a:r>
            <a:r>
              <a:rPr lang="fr-CH" altLang="en-US" dirty="0" err="1">
                <a:latin typeface="+mn-lt"/>
                <a:cs typeface="Arial" charset="0"/>
              </a:rPr>
              <a:t>gender</a:t>
            </a:r>
            <a:r>
              <a:rPr lang="fr-CH" altLang="en-US" dirty="0">
                <a:latin typeface="+mn-lt"/>
                <a:cs typeface="Arial" charset="0"/>
              </a:rPr>
              <a:t> </a:t>
            </a:r>
            <a:r>
              <a:rPr lang="en-US" altLang="en-US" dirty="0">
                <a:latin typeface="+mn-lt"/>
                <a:cs typeface="Arial" charset="0"/>
              </a:rPr>
              <a:t>in trade agreements</a:t>
            </a:r>
            <a:endParaRPr lang="fr-CH" altLang="en-US" dirty="0">
              <a:latin typeface="+mn-lt"/>
              <a:cs typeface="Arial" charset="0"/>
            </a:endParaRPr>
          </a:p>
          <a:p>
            <a:pPr marL="1085850" lvl="1" indent="-342900" eaLnBrk="1" hangingPunct="1">
              <a:buClr>
                <a:srgbClr val="718D26"/>
              </a:buClr>
              <a:buFont typeface="Wingdings" panose="05000000000000000000" pitchFamily="2" charset="2"/>
              <a:buChar char="§"/>
              <a:defRPr/>
            </a:pPr>
            <a:r>
              <a:rPr lang="fr-CH" altLang="en-US" dirty="0" err="1">
                <a:latin typeface="+mn-lt"/>
                <a:cs typeface="Arial" charset="0"/>
              </a:rPr>
              <a:t>Gender</a:t>
            </a:r>
            <a:r>
              <a:rPr lang="fr-CH" altLang="en-US" dirty="0">
                <a:latin typeface="+mn-lt"/>
                <a:cs typeface="Arial" charset="0"/>
              </a:rPr>
              <a:t> </a:t>
            </a:r>
            <a:r>
              <a:rPr lang="fr-CH" altLang="en-US" dirty="0" err="1">
                <a:latin typeface="+mn-lt"/>
                <a:cs typeface="Arial" charset="0"/>
              </a:rPr>
              <a:t>assessments</a:t>
            </a:r>
            <a:r>
              <a:rPr lang="fr-CH" altLang="en-US" dirty="0">
                <a:latin typeface="+mn-lt"/>
                <a:cs typeface="Arial" charset="0"/>
              </a:rPr>
              <a:t> and </a:t>
            </a:r>
            <a:r>
              <a:rPr lang="fr-CH" altLang="en-US" dirty="0" err="1">
                <a:latin typeface="+mn-lt"/>
                <a:cs typeface="Arial" charset="0"/>
              </a:rPr>
              <a:t>gender</a:t>
            </a:r>
            <a:r>
              <a:rPr lang="fr-CH" altLang="en-US" dirty="0">
                <a:latin typeface="+mn-lt"/>
                <a:cs typeface="Arial" charset="0"/>
              </a:rPr>
              <a:t> data</a:t>
            </a:r>
          </a:p>
          <a:p>
            <a:pPr lvl="1" indent="0" eaLnBrk="1" hangingPunct="1">
              <a:buClr>
                <a:srgbClr val="718D26"/>
              </a:buClr>
              <a:buNone/>
              <a:defRPr/>
            </a:pPr>
            <a:endParaRPr lang="en-US" altLang="en-US" sz="2400" b="1" dirty="0">
              <a:solidFill>
                <a:srgbClr val="718D26"/>
              </a:solidFill>
              <a:latin typeface="Arial" charset="0"/>
              <a:cs typeface="Arial" charset="0"/>
            </a:endParaRPr>
          </a:p>
          <a:p>
            <a:pPr marL="514350" indent="-514350" eaLnBrk="1" hangingPunct="1">
              <a:buClr>
                <a:srgbClr val="718D26"/>
              </a:buClr>
              <a:defRPr/>
            </a:pPr>
            <a:endParaRPr lang="en-US" altLang="en-US" sz="2400" dirty="0">
              <a:solidFill>
                <a:srgbClr val="718D26"/>
              </a:solidFill>
              <a:latin typeface="Arial" charset="0"/>
              <a:cs typeface="Arial"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8F5F-5A6D-4001-81C8-332BC3E1C7D5}"/>
              </a:ext>
            </a:extLst>
          </p:cNvPr>
          <p:cNvSpPr>
            <a:spLocks noGrp="1"/>
          </p:cNvSpPr>
          <p:nvPr>
            <p:ph type="title"/>
          </p:nvPr>
        </p:nvSpPr>
        <p:spPr>
          <a:xfrm>
            <a:off x="457200" y="1319514"/>
            <a:ext cx="8229600" cy="4919241"/>
          </a:xfrm>
        </p:spPr>
        <p:txBody>
          <a:bodyPr/>
          <a:lstStyle/>
          <a:p>
            <a:pPr algn="ctr"/>
            <a:r>
              <a:rPr lang="fr-CH" altLang="en-US" dirty="0">
                <a:sym typeface="Wingdings" panose="05000000000000000000" pitchFamily="2" charset="2"/>
              </a:rPr>
              <a:t>2. Trade  impacts on </a:t>
            </a:r>
            <a:r>
              <a:rPr lang="fr-CH" altLang="en-US" dirty="0" err="1"/>
              <a:t>gender</a:t>
            </a:r>
            <a:r>
              <a:rPr lang="fr-CH" altLang="en-US" dirty="0"/>
              <a:t> </a:t>
            </a:r>
            <a:r>
              <a:rPr lang="fr-CH" altLang="en-US" dirty="0" err="1"/>
              <a:t>inequalities</a:t>
            </a:r>
            <a:br>
              <a:rPr lang="fr-CH" altLang="en-US" dirty="0"/>
            </a:br>
            <a:br>
              <a:rPr lang="fr-CH" altLang="en-US" dirty="0"/>
            </a:br>
            <a:br>
              <a:rPr lang="fr-CH" altLang="en-US" dirty="0"/>
            </a:br>
            <a:br>
              <a:rPr lang="fr-CH" altLang="en-US" dirty="0"/>
            </a:br>
            <a:br>
              <a:rPr lang="fr-CH" altLang="en-US" dirty="0"/>
            </a:br>
            <a:br>
              <a:rPr lang="fr-CH" altLang="en-US" dirty="0"/>
            </a:br>
            <a:r>
              <a:rPr lang="en-US" altLang="en-US" sz="2000" b="0" dirty="0">
                <a:solidFill>
                  <a:schemeClr val="tx1"/>
                </a:solidFill>
                <a:latin typeface="+mn-lt"/>
                <a:cs typeface="+mn-cs"/>
              </a:rPr>
              <a:t>Trade may impact women </a:t>
            </a:r>
            <a:br>
              <a:rPr lang="en-US" altLang="en-US" sz="2000" b="0" dirty="0">
                <a:solidFill>
                  <a:schemeClr val="tx1"/>
                </a:solidFill>
                <a:latin typeface="+mn-lt"/>
                <a:cs typeface="+mn-cs"/>
              </a:rPr>
            </a:br>
            <a:r>
              <a:rPr lang="en-US" altLang="en-US" sz="2000" b="0" dirty="0">
                <a:solidFill>
                  <a:schemeClr val="tx1"/>
                </a:solidFill>
                <a:latin typeface="+mn-lt"/>
                <a:cs typeface="+mn-cs"/>
              </a:rPr>
              <a:t>in the various dimensions </a:t>
            </a:r>
            <a:br>
              <a:rPr lang="en-US" altLang="en-US" sz="2000" b="0" dirty="0">
                <a:solidFill>
                  <a:schemeClr val="tx1"/>
                </a:solidFill>
                <a:latin typeface="+mn-lt"/>
                <a:cs typeface="+mn-cs"/>
              </a:rPr>
            </a:br>
            <a:r>
              <a:rPr lang="en-US" altLang="en-US" sz="2000" b="0" dirty="0">
                <a:solidFill>
                  <a:schemeClr val="tx1"/>
                </a:solidFill>
                <a:latin typeface="+mn-lt"/>
                <a:cs typeface="+mn-cs"/>
              </a:rPr>
              <a:t>of their lives:</a:t>
            </a:r>
            <a:br>
              <a:rPr lang="en-US" altLang="en-US" sz="2000" b="0" dirty="0">
                <a:solidFill>
                  <a:schemeClr val="tx1"/>
                </a:solidFill>
                <a:latin typeface="+mn-lt"/>
                <a:cs typeface="+mn-cs"/>
              </a:rPr>
            </a:br>
            <a:br>
              <a:rPr lang="en-US" altLang="en-US" sz="2000" b="0" dirty="0">
                <a:solidFill>
                  <a:schemeClr val="tx1"/>
                </a:solidFill>
                <a:latin typeface="+mn-lt"/>
                <a:cs typeface="+mn-cs"/>
              </a:rPr>
            </a:br>
            <a:br>
              <a:rPr lang="en-US" altLang="en-US" sz="2400" dirty="0"/>
            </a:br>
            <a:br>
              <a:rPr lang="en-US" altLang="en-US" sz="2400" dirty="0"/>
            </a:br>
            <a:br>
              <a:rPr lang="en-US" altLang="en-US" sz="2400" dirty="0"/>
            </a:br>
            <a:endParaRPr lang="fr-CH" sz="2400" dirty="0"/>
          </a:p>
        </p:txBody>
      </p:sp>
      <p:sp>
        <p:nvSpPr>
          <p:cNvPr id="7" name="Rectangle: Rounded Corners 6">
            <a:extLst>
              <a:ext uri="{FF2B5EF4-FFF2-40B4-BE49-F238E27FC236}">
                <a16:creationId xmlns:a16="http://schemas.microsoft.com/office/drawing/2014/main" id="{10E58223-DB9D-4D2D-8D32-A0498CFED18B}"/>
              </a:ext>
            </a:extLst>
          </p:cNvPr>
          <p:cNvSpPr/>
          <p:nvPr/>
        </p:nvSpPr>
        <p:spPr>
          <a:xfrm>
            <a:off x="1176758" y="2129742"/>
            <a:ext cx="2210764" cy="1299258"/>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600" dirty="0">
                <a:solidFill>
                  <a:schemeClr val="tx1"/>
                </a:solidFill>
              </a:rPr>
              <a:t>Changes in the structure of production</a:t>
            </a:r>
          </a:p>
        </p:txBody>
      </p:sp>
      <p:sp>
        <p:nvSpPr>
          <p:cNvPr id="8" name="Rectangle: Rounded Corners 7">
            <a:extLst>
              <a:ext uri="{FF2B5EF4-FFF2-40B4-BE49-F238E27FC236}">
                <a16:creationId xmlns:a16="http://schemas.microsoft.com/office/drawing/2014/main" id="{31AFCBC8-DD5C-4106-AF42-4DAE8BCB4528}"/>
              </a:ext>
            </a:extLst>
          </p:cNvPr>
          <p:cNvSpPr/>
          <p:nvPr/>
        </p:nvSpPr>
        <p:spPr>
          <a:xfrm>
            <a:off x="3512916" y="2129742"/>
            <a:ext cx="2210764" cy="1299258"/>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600" dirty="0">
                <a:solidFill>
                  <a:schemeClr val="tx1"/>
                </a:solidFill>
              </a:rPr>
              <a:t>Changes in the relative </a:t>
            </a:r>
            <a:r>
              <a:rPr lang="fr-CH" sz="1600" dirty="0" err="1">
                <a:solidFill>
                  <a:schemeClr val="tx1"/>
                </a:solidFill>
              </a:rPr>
              <a:t>prices</a:t>
            </a:r>
            <a:r>
              <a:rPr lang="fr-CH" sz="1600" dirty="0">
                <a:solidFill>
                  <a:schemeClr val="tx1"/>
                </a:solidFill>
              </a:rPr>
              <a:t> </a:t>
            </a:r>
            <a:br>
              <a:rPr lang="fr-CH" sz="1600" dirty="0">
                <a:solidFill>
                  <a:schemeClr val="tx1"/>
                </a:solidFill>
              </a:rPr>
            </a:br>
            <a:r>
              <a:rPr lang="fr-CH" sz="1600" dirty="0">
                <a:solidFill>
                  <a:schemeClr val="tx1"/>
                </a:solidFill>
              </a:rPr>
              <a:t>of </a:t>
            </a:r>
            <a:r>
              <a:rPr lang="fr-CH" sz="1600" dirty="0" err="1">
                <a:solidFill>
                  <a:schemeClr val="tx1"/>
                </a:solidFill>
              </a:rPr>
              <a:t>goods</a:t>
            </a:r>
            <a:r>
              <a:rPr lang="fr-CH" sz="1600" dirty="0">
                <a:solidFill>
                  <a:schemeClr val="tx1"/>
                </a:solidFill>
              </a:rPr>
              <a:t> and services</a:t>
            </a:r>
          </a:p>
        </p:txBody>
      </p:sp>
      <p:sp>
        <p:nvSpPr>
          <p:cNvPr id="9" name="Rectangle: Rounded Corners 8">
            <a:extLst>
              <a:ext uri="{FF2B5EF4-FFF2-40B4-BE49-F238E27FC236}">
                <a16:creationId xmlns:a16="http://schemas.microsoft.com/office/drawing/2014/main" id="{9E2E60F6-B211-4532-85E3-AFA13560A19C}"/>
              </a:ext>
            </a:extLst>
          </p:cNvPr>
          <p:cNvSpPr/>
          <p:nvPr/>
        </p:nvSpPr>
        <p:spPr>
          <a:xfrm>
            <a:off x="5849074" y="2129742"/>
            <a:ext cx="2210764" cy="1299258"/>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600" dirty="0">
                <a:solidFill>
                  <a:schemeClr val="tx1"/>
                </a:solidFill>
              </a:rPr>
              <a:t>Reduction in </a:t>
            </a:r>
            <a:br>
              <a:rPr lang="fr-CH" sz="1600" dirty="0">
                <a:solidFill>
                  <a:schemeClr val="tx1"/>
                </a:solidFill>
              </a:rPr>
            </a:br>
            <a:r>
              <a:rPr lang="fr-CH" sz="1600" dirty="0" err="1">
                <a:solidFill>
                  <a:schemeClr val="tx1"/>
                </a:solidFill>
              </a:rPr>
              <a:t>tariff</a:t>
            </a:r>
            <a:r>
              <a:rPr lang="fr-CH" sz="1600" dirty="0">
                <a:solidFill>
                  <a:schemeClr val="tx1"/>
                </a:solidFill>
              </a:rPr>
              <a:t> revenues</a:t>
            </a:r>
          </a:p>
        </p:txBody>
      </p:sp>
      <p:sp>
        <p:nvSpPr>
          <p:cNvPr id="11" name="Rectangle: Rounded Corners 10">
            <a:extLst>
              <a:ext uri="{FF2B5EF4-FFF2-40B4-BE49-F238E27FC236}">
                <a16:creationId xmlns:a16="http://schemas.microsoft.com/office/drawing/2014/main" id="{9F9E8860-1492-4FEA-80A7-19A6C92496B6}"/>
              </a:ext>
            </a:extLst>
          </p:cNvPr>
          <p:cNvSpPr/>
          <p:nvPr/>
        </p:nvSpPr>
        <p:spPr>
          <a:xfrm>
            <a:off x="731137" y="5060066"/>
            <a:ext cx="2438398" cy="1299258"/>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dirty="0">
                <a:solidFill>
                  <a:schemeClr val="tx1"/>
                </a:solidFill>
              </a:rPr>
              <a:t>Wage </a:t>
            </a:r>
            <a:r>
              <a:rPr lang="fr-CH" sz="1800" dirty="0" err="1">
                <a:solidFill>
                  <a:schemeClr val="tx1"/>
                </a:solidFill>
              </a:rPr>
              <a:t>workers</a:t>
            </a:r>
            <a:endParaRPr lang="fr-CH" sz="1800" dirty="0">
              <a:solidFill>
                <a:schemeClr val="tx1"/>
              </a:solidFill>
            </a:endParaRPr>
          </a:p>
        </p:txBody>
      </p:sp>
      <p:sp>
        <p:nvSpPr>
          <p:cNvPr id="12" name="Rectangle: Rounded Corners 11">
            <a:extLst>
              <a:ext uri="{FF2B5EF4-FFF2-40B4-BE49-F238E27FC236}">
                <a16:creationId xmlns:a16="http://schemas.microsoft.com/office/drawing/2014/main" id="{7CB9E905-E091-4262-93E9-14758DEF72AC}"/>
              </a:ext>
            </a:extLst>
          </p:cNvPr>
          <p:cNvSpPr/>
          <p:nvPr/>
        </p:nvSpPr>
        <p:spPr>
          <a:xfrm>
            <a:off x="3294928" y="5060066"/>
            <a:ext cx="2428752" cy="1299258"/>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dirty="0" err="1">
                <a:solidFill>
                  <a:schemeClr val="tx1"/>
                </a:solidFill>
              </a:rPr>
              <a:t>Producers</a:t>
            </a:r>
            <a:endParaRPr lang="fr-CH" sz="1800" dirty="0">
              <a:solidFill>
                <a:schemeClr val="tx1"/>
              </a:solidFill>
            </a:endParaRPr>
          </a:p>
        </p:txBody>
      </p:sp>
      <p:sp>
        <p:nvSpPr>
          <p:cNvPr id="13" name="Rectangle: Rounded Corners 12">
            <a:extLst>
              <a:ext uri="{FF2B5EF4-FFF2-40B4-BE49-F238E27FC236}">
                <a16:creationId xmlns:a16="http://schemas.microsoft.com/office/drawing/2014/main" id="{AAF3D4BD-04D8-46AA-867F-F23B86B70070}"/>
              </a:ext>
            </a:extLst>
          </p:cNvPr>
          <p:cNvSpPr/>
          <p:nvPr/>
        </p:nvSpPr>
        <p:spPr>
          <a:xfrm>
            <a:off x="5849073" y="5060066"/>
            <a:ext cx="2554147" cy="1299258"/>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dirty="0" err="1">
                <a:solidFill>
                  <a:schemeClr val="tx1"/>
                </a:solidFill>
              </a:rPr>
              <a:t>Consumers</a:t>
            </a:r>
            <a:r>
              <a:rPr lang="fr-CH" sz="1800" dirty="0">
                <a:solidFill>
                  <a:schemeClr val="tx1"/>
                </a:solidFill>
              </a:rPr>
              <a:t> </a:t>
            </a:r>
            <a:br>
              <a:rPr lang="fr-CH" sz="1800" dirty="0">
                <a:solidFill>
                  <a:schemeClr val="tx1"/>
                </a:solidFill>
              </a:rPr>
            </a:br>
            <a:r>
              <a:rPr lang="fr-CH" sz="1800" dirty="0">
                <a:solidFill>
                  <a:schemeClr val="tx1"/>
                </a:solidFill>
              </a:rPr>
              <a:t>- </a:t>
            </a:r>
            <a:r>
              <a:rPr lang="fr-CH" sz="1800" dirty="0" err="1">
                <a:solidFill>
                  <a:schemeClr val="tx1"/>
                </a:solidFill>
              </a:rPr>
              <a:t>imported</a:t>
            </a:r>
            <a:r>
              <a:rPr lang="fr-CH" sz="1800" dirty="0">
                <a:solidFill>
                  <a:schemeClr val="tx1"/>
                </a:solidFill>
              </a:rPr>
              <a:t> </a:t>
            </a:r>
            <a:r>
              <a:rPr lang="fr-CH" sz="1800" dirty="0" err="1">
                <a:solidFill>
                  <a:schemeClr val="tx1"/>
                </a:solidFill>
              </a:rPr>
              <a:t>products</a:t>
            </a:r>
            <a:r>
              <a:rPr lang="fr-CH" sz="1800" dirty="0">
                <a:solidFill>
                  <a:schemeClr val="tx1"/>
                </a:solidFill>
              </a:rPr>
              <a:t> </a:t>
            </a:r>
            <a:br>
              <a:rPr lang="fr-CH" sz="1800" dirty="0">
                <a:solidFill>
                  <a:schemeClr val="tx1"/>
                </a:solidFill>
              </a:rPr>
            </a:br>
            <a:r>
              <a:rPr lang="fr-CH" sz="1800" dirty="0">
                <a:solidFill>
                  <a:schemeClr val="tx1"/>
                </a:solidFill>
              </a:rPr>
              <a:t>-public services</a:t>
            </a:r>
          </a:p>
        </p:txBody>
      </p:sp>
    </p:spTree>
    <p:extLst>
      <p:ext uri="{BB962C8B-B14F-4D97-AF65-F5344CB8AC3E}">
        <p14:creationId xmlns:p14="http://schemas.microsoft.com/office/powerpoint/2010/main" val="244727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53028" y="866694"/>
            <a:ext cx="8229600" cy="1143000"/>
          </a:xfrm>
        </p:spPr>
        <p:txBody>
          <a:bodyPr/>
          <a:lstStyle/>
          <a:p>
            <a:r>
              <a:rPr lang="fr-CH" altLang="en-US" dirty="0" err="1"/>
              <a:t>Women</a:t>
            </a:r>
            <a:r>
              <a:rPr lang="fr-CH" altLang="en-US" dirty="0"/>
              <a:t> as </a:t>
            </a:r>
            <a:r>
              <a:rPr lang="fr-CH" altLang="en-US" dirty="0" err="1"/>
              <a:t>wage</a:t>
            </a:r>
            <a:r>
              <a:rPr lang="fr-CH" altLang="en-US" dirty="0"/>
              <a:t> </a:t>
            </a:r>
            <a:r>
              <a:rPr lang="fr-CH" altLang="en-US" dirty="0" err="1"/>
              <a:t>workers</a:t>
            </a:r>
            <a:endParaRPr lang="en-US" altLang="en-US" dirty="0"/>
          </a:p>
        </p:txBody>
      </p:sp>
      <p:sp>
        <p:nvSpPr>
          <p:cNvPr id="30723" name="Content Placeholder 2"/>
          <p:cNvSpPr>
            <a:spLocks noGrp="1"/>
          </p:cNvSpPr>
          <p:nvPr>
            <p:ph idx="1"/>
          </p:nvPr>
        </p:nvSpPr>
        <p:spPr>
          <a:xfrm>
            <a:off x="457200" y="2009694"/>
            <a:ext cx="8229600" cy="4525963"/>
          </a:xfrm>
        </p:spPr>
        <p:txBody>
          <a:bodyPr/>
          <a:lstStyle/>
          <a:p>
            <a:pPr>
              <a:lnSpc>
                <a:spcPct val="90000"/>
              </a:lnSpc>
            </a:pPr>
            <a:r>
              <a:rPr lang="en-US" altLang="en-US" sz="2000" dirty="0"/>
              <a:t>Trade expansion causes changes in the structure of production of a country: some sectors expand, some sectors contract</a:t>
            </a:r>
          </a:p>
          <a:p>
            <a:pPr lvl="1">
              <a:lnSpc>
                <a:spcPct val="90000"/>
              </a:lnSpc>
            </a:pPr>
            <a:r>
              <a:rPr lang="en-US" sz="1800" dirty="0"/>
              <a:t>Women can benefit from trade liberalization if they are active in sectors that expand. But what is the quality and security of their employment? In which sectors? (e.g. Lesotho)</a:t>
            </a:r>
          </a:p>
          <a:p>
            <a:pPr lvl="1">
              <a:lnSpc>
                <a:spcPct val="90000"/>
              </a:lnSpc>
            </a:pPr>
            <a:r>
              <a:rPr lang="en-US" sz="1800" dirty="0"/>
              <a:t>Women can lose from trade liberalization if employed in sectors that contract (import-competition)</a:t>
            </a:r>
          </a:p>
          <a:p>
            <a:pPr lvl="1">
              <a:lnSpc>
                <a:spcPct val="90000"/>
              </a:lnSpc>
            </a:pPr>
            <a:endParaRPr lang="en-US" altLang="en-US" sz="1800" dirty="0"/>
          </a:p>
          <a:p>
            <a:pPr>
              <a:lnSpc>
                <a:spcPct val="90000"/>
              </a:lnSpc>
            </a:pPr>
            <a:r>
              <a:rPr lang="en-US" altLang="en-US" sz="2000" dirty="0"/>
              <a:t>Gender roles in the households and </a:t>
            </a:r>
            <a:r>
              <a:rPr lang="en-US" altLang="en-US" sz="2000" dirty="0" err="1"/>
              <a:t>labour</a:t>
            </a:r>
            <a:r>
              <a:rPr lang="en-US" altLang="en-US" sz="2000" dirty="0"/>
              <a:t> markets are rather rigid</a:t>
            </a:r>
            <a:r>
              <a:rPr lang="en-US" altLang="en-US" sz="2000" dirty="0">
                <a:sym typeface="Wingdings" panose="05000000000000000000" pitchFamily="2" charset="2"/>
              </a:rPr>
              <a:t> women are less likely to enter expanding non-traditional female sectors because of limited access to productive resources and training, and time constraints</a:t>
            </a:r>
            <a:endParaRPr lang="en-US" altLang="en-US" sz="2000" dirty="0"/>
          </a:p>
          <a:p>
            <a:pPr marL="0" indent="0">
              <a:lnSpc>
                <a:spcPct val="90000"/>
              </a:lnSpc>
              <a:buNone/>
            </a:pPr>
            <a:br>
              <a:rPr lang="en-US" altLang="en-US" sz="2000" dirty="0"/>
            </a:br>
            <a:r>
              <a:rPr lang="en-US" altLang="en-US" sz="2000" dirty="0"/>
              <a:t>	</a:t>
            </a:r>
          </a:p>
          <a:p>
            <a:endParaRPr lang="en-US" altLang="en-US" sz="2000"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47" y="94593"/>
            <a:ext cx="8487103" cy="1030765"/>
          </a:xfrm>
          <a:solidFill>
            <a:schemeClr val="bg1"/>
          </a:solidFill>
        </p:spPr>
        <p:txBody>
          <a:bodyPr/>
          <a:lstStyle/>
          <a:p>
            <a:pPr algn="ctr"/>
            <a:r>
              <a:rPr lang="fr-CH" dirty="0"/>
              <a:t>An </a:t>
            </a:r>
            <a:r>
              <a:rPr lang="fr-CH" dirty="0" err="1"/>
              <a:t>example</a:t>
            </a:r>
            <a:endParaRPr lang="en-US" dirty="0"/>
          </a:p>
        </p:txBody>
      </p:sp>
      <p:pic>
        <p:nvPicPr>
          <p:cNvPr id="7" name="Picture 6"/>
          <p:cNvPicPr>
            <a:picLocks noChangeAspect="1"/>
          </p:cNvPicPr>
          <p:nvPr/>
        </p:nvPicPr>
        <p:blipFill rotWithShape="1">
          <a:blip r:embed="rId2"/>
          <a:srcRect l="64453" t="33917" r="12280" b="11480"/>
          <a:stretch/>
        </p:blipFill>
        <p:spPr>
          <a:xfrm>
            <a:off x="930728" y="966333"/>
            <a:ext cx="7282544" cy="5617028"/>
          </a:xfrm>
          <a:prstGeom prst="rect">
            <a:avLst/>
          </a:prstGeom>
        </p:spPr>
      </p:pic>
    </p:spTree>
    <p:extLst>
      <p:ext uri="{BB962C8B-B14F-4D97-AF65-F5344CB8AC3E}">
        <p14:creationId xmlns:p14="http://schemas.microsoft.com/office/powerpoint/2010/main" val="1438421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E88A-0332-439D-B498-4AEC079A3D30}"/>
              </a:ext>
            </a:extLst>
          </p:cNvPr>
          <p:cNvSpPr>
            <a:spLocks noGrp="1"/>
          </p:cNvSpPr>
          <p:nvPr>
            <p:ph type="title"/>
          </p:nvPr>
        </p:nvSpPr>
        <p:spPr>
          <a:xfrm>
            <a:off x="486137" y="691326"/>
            <a:ext cx="8229600" cy="1143000"/>
          </a:xfrm>
        </p:spPr>
        <p:txBody>
          <a:bodyPr/>
          <a:lstStyle/>
          <a:p>
            <a:r>
              <a:rPr lang="fr-CH" altLang="en-US" dirty="0" err="1"/>
              <a:t>Women</a:t>
            </a:r>
            <a:r>
              <a:rPr lang="fr-CH" altLang="en-US" dirty="0"/>
              <a:t> as </a:t>
            </a:r>
            <a:r>
              <a:rPr lang="fr-CH" altLang="en-US" dirty="0" err="1"/>
              <a:t>producers</a:t>
            </a:r>
            <a:r>
              <a:rPr lang="fr-CH" altLang="en-US" dirty="0"/>
              <a:t> and traders</a:t>
            </a:r>
            <a:endParaRPr lang="fr-CH" dirty="0"/>
          </a:p>
        </p:txBody>
      </p:sp>
      <p:sp>
        <p:nvSpPr>
          <p:cNvPr id="3" name="Content Placeholder 2">
            <a:extLst>
              <a:ext uri="{FF2B5EF4-FFF2-40B4-BE49-F238E27FC236}">
                <a16:creationId xmlns:a16="http://schemas.microsoft.com/office/drawing/2014/main" id="{CEF11E9C-0AA7-4C66-8AFE-F699DD7FCE24}"/>
              </a:ext>
            </a:extLst>
          </p:cNvPr>
          <p:cNvSpPr>
            <a:spLocks noGrp="1"/>
          </p:cNvSpPr>
          <p:nvPr>
            <p:ph idx="1"/>
          </p:nvPr>
        </p:nvSpPr>
        <p:spPr>
          <a:xfrm>
            <a:off x="457200" y="1597307"/>
            <a:ext cx="8200663" cy="4957120"/>
          </a:xfrm>
        </p:spPr>
        <p:txBody>
          <a:bodyPr/>
          <a:lstStyle/>
          <a:p>
            <a:r>
              <a:rPr lang="it-IT" altLang="en-US" sz="2000" dirty="0"/>
              <a:t>Trade liberalization increases competition from imported goods: </a:t>
            </a:r>
          </a:p>
          <a:p>
            <a:pPr lvl="1"/>
            <a:r>
              <a:rPr lang="it-IT" altLang="en-US" sz="1800" dirty="0"/>
              <a:t>displace women as producers or farmers; </a:t>
            </a:r>
          </a:p>
          <a:p>
            <a:pPr lvl="1"/>
            <a:r>
              <a:rPr lang="it-IT" altLang="en-US" sz="1800" dirty="0"/>
              <a:t>negatively hit women selling local products;</a:t>
            </a:r>
            <a:br>
              <a:rPr lang="it-IT" altLang="en-US" sz="1800" dirty="0"/>
            </a:br>
            <a:endParaRPr lang="it-IT" altLang="en-US" sz="1800" dirty="0"/>
          </a:p>
          <a:p>
            <a:r>
              <a:rPr lang="en-US" altLang="en-US" sz="2000" dirty="0"/>
              <a:t>However, it also allows to buy cheaper goods to resell on the market:</a:t>
            </a:r>
          </a:p>
          <a:p>
            <a:pPr lvl="1"/>
            <a:r>
              <a:rPr lang="en-US" sz="1800" dirty="0"/>
              <a:t>E.g. in Angola, women in urban areas trade cheap imported goods informally (oil-induced growth crowded out other productive activities)</a:t>
            </a:r>
            <a:br>
              <a:rPr lang="en-US" sz="1800" dirty="0"/>
            </a:br>
            <a:endParaRPr lang="en-US" sz="1800" dirty="0"/>
          </a:p>
          <a:p>
            <a:r>
              <a:rPr lang="en-US" altLang="en-US" sz="2000" dirty="0"/>
              <a:t>Creates export opportunities and leads to higher prices of export goods, yet women traders have greater difficulty in accessing export markets:</a:t>
            </a:r>
          </a:p>
          <a:p>
            <a:pPr lvl="1"/>
            <a:r>
              <a:rPr lang="en-US" altLang="en-US" sz="1800" dirty="0"/>
              <a:t>In the Gambia, women in the fisheries sector are small-scale traders who buy and sell fresh produce locally while men predominate in exports of frozen and smoked fish and commercial fishing </a:t>
            </a:r>
            <a:endParaRPr lang="fr-CH" sz="1800" dirty="0"/>
          </a:p>
        </p:txBody>
      </p:sp>
    </p:spTree>
    <p:extLst>
      <p:ext uri="{BB962C8B-B14F-4D97-AF65-F5344CB8AC3E}">
        <p14:creationId xmlns:p14="http://schemas.microsoft.com/office/powerpoint/2010/main" val="789912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41453" y="801548"/>
            <a:ext cx="8229600" cy="1143000"/>
          </a:xfrm>
        </p:spPr>
        <p:txBody>
          <a:bodyPr/>
          <a:lstStyle/>
          <a:p>
            <a:r>
              <a:rPr lang="fr-CH" altLang="en-US" dirty="0" err="1"/>
              <a:t>Women</a:t>
            </a:r>
            <a:r>
              <a:rPr lang="fr-CH" altLang="en-US" dirty="0"/>
              <a:t> as </a:t>
            </a:r>
            <a:r>
              <a:rPr lang="fr-CH" altLang="en-US" dirty="0" err="1"/>
              <a:t>consumers</a:t>
            </a:r>
            <a:r>
              <a:rPr lang="fr-CH" altLang="en-US" dirty="0"/>
              <a:t> of </a:t>
            </a:r>
            <a:r>
              <a:rPr lang="fr-CH" altLang="en-US" dirty="0" err="1"/>
              <a:t>imported</a:t>
            </a:r>
            <a:r>
              <a:rPr lang="fr-CH" altLang="en-US" dirty="0"/>
              <a:t> </a:t>
            </a:r>
            <a:r>
              <a:rPr lang="fr-CH" altLang="en-US" dirty="0" err="1"/>
              <a:t>goods</a:t>
            </a:r>
            <a:br>
              <a:rPr lang="fr-CH" altLang="en-US" dirty="0"/>
            </a:br>
            <a:r>
              <a:rPr lang="fr-CH" altLang="en-US" dirty="0"/>
              <a:t>and </a:t>
            </a:r>
            <a:r>
              <a:rPr lang="fr-CH" altLang="en-US" dirty="0" err="1"/>
              <a:t>consumers</a:t>
            </a:r>
            <a:r>
              <a:rPr lang="fr-CH" altLang="en-US" dirty="0"/>
              <a:t> of public services</a:t>
            </a:r>
            <a:endParaRPr lang="en-US" altLang="en-US" dirty="0"/>
          </a:p>
        </p:txBody>
      </p:sp>
      <p:sp>
        <p:nvSpPr>
          <p:cNvPr id="8" name="Content Placeholder 2">
            <a:extLst>
              <a:ext uri="{FF2B5EF4-FFF2-40B4-BE49-F238E27FC236}">
                <a16:creationId xmlns:a16="http://schemas.microsoft.com/office/drawing/2014/main" id="{B9A69B69-2AC5-48A6-9EF1-E3012BB7420F}"/>
              </a:ext>
            </a:extLst>
          </p:cNvPr>
          <p:cNvSpPr>
            <a:spLocks noGrp="1"/>
          </p:cNvSpPr>
          <p:nvPr>
            <p:ph idx="1"/>
          </p:nvPr>
        </p:nvSpPr>
        <p:spPr>
          <a:xfrm>
            <a:off x="341453" y="1944548"/>
            <a:ext cx="8200663" cy="4780343"/>
          </a:xfrm>
        </p:spPr>
        <p:txBody>
          <a:bodyPr/>
          <a:lstStyle/>
          <a:p>
            <a:r>
              <a:rPr lang="en-US" altLang="en-US" sz="2000" dirty="0"/>
              <a:t>Women are more affected than men by changes in the relative price of basic consumption goods - an important component of their consumption basket</a:t>
            </a:r>
          </a:p>
          <a:p>
            <a:pPr lvl="1"/>
            <a:r>
              <a:rPr lang="en-US" altLang="en-US" sz="2000" dirty="0"/>
              <a:t>E.g. In Cape Verde, the elimination of tariffs on food products positively impacted the welfare of female-headed households who spend a larger share of their income on food</a:t>
            </a:r>
          </a:p>
          <a:p>
            <a:pPr lvl="1"/>
            <a:endParaRPr lang="en-US" altLang="en-US" sz="2000" dirty="0"/>
          </a:p>
          <a:p>
            <a:pPr lvl="0"/>
            <a:r>
              <a:rPr lang="en-US" altLang="en-US" sz="2000" dirty="0"/>
              <a:t>Reduced tariff revenues:</a:t>
            </a:r>
          </a:p>
          <a:p>
            <a:pPr lvl="1"/>
            <a:r>
              <a:rPr lang="en-US" sz="2000" dirty="0"/>
              <a:t>Reduced public spending on essential services (health/education) </a:t>
            </a:r>
            <a:r>
              <a:rPr lang="en-US" sz="2000" dirty="0">
                <a:sym typeface="Wingdings" panose="05000000000000000000" pitchFamily="2" charset="2"/>
              </a:rPr>
              <a:t> </a:t>
            </a:r>
            <a:r>
              <a:rPr lang="fr-CH" sz="2000" dirty="0" err="1"/>
              <a:t>Increased</a:t>
            </a:r>
            <a:r>
              <a:rPr lang="fr-CH" sz="2000" dirty="0"/>
              <a:t> </a:t>
            </a:r>
            <a:r>
              <a:rPr lang="fr-CH" sz="2000" dirty="0" err="1"/>
              <a:t>burden</a:t>
            </a:r>
            <a:r>
              <a:rPr lang="fr-CH" sz="2000" dirty="0"/>
              <a:t> on </a:t>
            </a:r>
            <a:r>
              <a:rPr lang="fr-CH" sz="2000" dirty="0" err="1"/>
              <a:t>women</a:t>
            </a:r>
            <a:endParaRPr lang="fr-CH" sz="2000" dirty="0"/>
          </a:p>
          <a:p>
            <a:endParaRPr lang="fr-CH" sz="2800" dirty="0"/>
          </a:p>
          <a:p>
            <a:endParaRPr lang="fr-CH" sz="2000"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AED2BE-C19A-4962-B8AD-27B82BF27F3B}"/>
              </a:ext>
            </a:extLst>
          </p:cNvPr>
          <p:cNvSpPr>
            <a:spLocks noGrp="1"/>
          </p:cNvSpPr>
          <p:nvPr>
            <p:ph idx="1"/>
          </p:nvPr>
        </p:nvSpPr>
        <p:spPr/>
        <p:txBody>
          <a:bodyPr/>
          <a:lstStyle/>
          <a:p>
            <a:endParaRPr lang="fr-CH"/>
          </a:p>
        </p:txBody>
      </p:sp>
      <p:pic>
        <p:nvPicPr>
          <p:cNvPr id="4" name="Picture 3">
            <a:extLst>
              <a:ext uri="{FF2B5EF4-FFF2-40B4-BE49-F238E27FC236}">
                <a16:creationId xmlns:a16="http://schemas.microsoft.com/office/drawing/2014/main" id="{0379D2E4-D0D1-417F-90C7-70FE1B848828}"/>
              </a:ext>
            </a:extLst>
          </p:cNvPr>
          <p:cNvPicPr>
            <a:picLocks noChangeAspect="1"/>
          </p:cNvPicPr>
          <p:nvPr/>
        </p:nvPicPr>
        <p:blipFill>
          <a:blip r:embed="rId2"/>
          <a:stretch>
            <a:fillRect/>
          </a:stretch>
        </p:blipFill>
        <p:spPr>
          <a:xfrm>
            <a:off x="246258" y="1319515"/>
            <a:ext cx="8651484" cy="4922396"/>
          </a:xfrm>
          <a:prstGeom prst="rect">
            <a:avLst/>
          </a:prstGeom>
        </p:spPr>
      </p:pic>
    </p:spTree>
    <p:extLst>
      <p:ext uri="{BB962C8B-B14F-4D97-AF65-F5344CB8AC3E}">
        <p14:creationId xmlns:p14="http://schemas.microsoft.com/office/powerpoint/2010/main" val="150350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3"/>
          <p:cNvSpPr>
            <a:spLocks noGrp="1"/>
          </p:cNvSpPr>
          <p:nvPr>
            <p:ph type="title"/>
          </p:nvPr>
        </p:nvSpPr>
        <p:spPr>
          <a:xfrm>
            <a:off x="612775" y="1214682"/>
            <a:ext cx="7902575" cy="647700"/>
          </a:xfrm>
        </p:spPr>
        <p:txBody>
          <a:bodyPr/>
          <a:lstStyle/>
          <a:p>
            <a:pPr algn="ctr"/>
            <a:r>
              <a:rPr lang="fr-CH" altLang="en-US" dirty="0"/>
              <a:t>The new global </a:t>
            </a:r>
            <a:r>
              <a:rPr lang="fr-CH" altLang="en-US" dirty="0" err="1"/>
              <a:t>frameworks</a:t>
            </a:r>
            <a:endParaRPr lang="en-US" altLang="en-US" dirty="0"/>
          </a:p>
        </p:txBody>
      </p:sp>
      <p:pic>
        <p:nvPicPr>
          <p:cNvPr id="1026" name="Picture 2" descr="Image result for agenda 2030 gif">
            <a:extLst>
              <a:ext uri="{FF2B5EF4-FFF2-40B4-BE49-F238E27FC236}">
                <a16:creationId xmlns:a16="http://schemas.microsoft.com/office/drawing/2014/main" id="{87F1740A-40EA-46F3-9DE4-D7D1BF098A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5118"/>
          <a:stretch/>
        </p:blipFill>
        <p:spPr bwMode="auto">
          <a:xfrm>
            <a:off x="1815733" y="2674327"/>
            <a:ext cx="5496658" cy="1818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22722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39775" y="528638"/>
            <a:ext cx="7772400" cy="882650"/>
          </a:xfrm>
        </p:spPr>
        <p:txBody>
          <a:bodyPr/>
          <a:lstStyle/>
          <a:p>
            <a:pPr eaLnBrk="1" hangingPunct="1"/>
            <a:r>
              <a:rPr lang="fr-CH" altLang="en-US" dirty="0"/>
              <a:t>The 2030 </a:t>
            </a:r>
            <a:r>
              <a:rPr lang="fr-CH" altLang="en-US" dirty="0" err="1"/>
              <a:t>Development</a:t>
            </a:r>
            <a:r>
              <a:rPr lang="fr-CH" altLang="en-US" dirty="0"/>
              <a:t> Agenda</a:t>
            </a:r>
            <a:endParaRPr lang="en-US" altLang="en-US" dirty="0"/>
          </a:p>
        </p:txBody>
      </p:sp>
      <p:sp>
        <p:nvSpPr>
          <p:cNvPr id="36867" name="Content Placeholder 2"/>
          <p:cNvSpPr>
            <a:spLocks noGrp="1"/>
          </p:cNvSpPr>
          <p:nvPr>
            <p:ph idx="1"/>
          </p:nvPr>
        </p:nvSpPr>
        <p:spPr>
          <a:xfrm>
            <a:off x="692150" y="1338511"/>
            <a:ext cx="7820025" cy="5400675"/>
          </a:xfrm>
        </p:spPr>
        <p:txBody>
          <a:bodyPr/>
          <a:lstStyle/>
          <a:p>
            <a:pPr eaLnBrk="1" hangingPunct="1"/>
            <a:r>
              <a:rPr lang="en-US" altLang="en-US" sz="1800" dirty="0"/>
              <a:t>Gender priorities included in a bolder manner (economic, political and social aspects) compared to MDG</a:t>
            </a:r>
          </a:p>
          <a:p>
            <a:pPr eaLnBrk="1" hangingPunct="1"/>
            <a:r>
              <a:rPr lang="en-US" altLang="en-US" sz="1800" dirty="0"/>
              <a:t>Gender-specific indicators are included throughout the SDGs</a:t>
            </a:r>
          </a:p>
        </p:txBody>
      </p:sp>
      <p:sp>
        <p:nvSpPr>
          <p:cNvPr id="36871" name="Rectangle 1"/>
          <p:cNvSpPr>
            <a:spLocks noChangeArrowheads="1"/>
          </p:cNvSpPr>
          <p:nvPr/>
        </p:nvSpPr>
        <p:spPr bwMode="auto">
          <a:xfrm>
            <a:off x="4719680" y="2437771"/>
            <a:ext cx="3925501" cy="177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15000"/>
              </a:lnSpc>
              <a:spcAft>
                <a:spcPts val="1000"/>
              </a:spcAft>
            </a:pPr>
            <a:r>
              <a:rPr lang="en-US" sz="1600" dirty="0">
                <a:latin typeface="Calibri" panose="020F0502020204030204" pitchFamily="34" charset="0"/>
                <a:ea typeface="+mn-ea"/>
              </a:rPr>
              <a:t>SDG 8 - decent work and economic growth </a:t>
            </a:r>
            <a:br>
              <a:rPr lang="en-US" sz="1600" dirty="0">
                <a:latin typeface="Calibri" panose="020F0502020204030204" pitchFamily="34" charset="0"/>
                <a:ea typeface="+mn-ea"/>
              </a:rPr>
            </a:br>
            <a:r>
              <a:rPr lang="en-US" sz="1600" dirty="0">
                <a:latin typeface="Calibri" panose="020F0502020204030204" pitchFamily="34" charset="0"/>
                <a:ea typeface="+mn-ea"/>
              </a:rPr>
              <a:t>SDG 11 - sustainable cities and communities </a:t>
            </a:r>
            <a:br>
              <a:rPr lang="en-US" sz="1600" dirty="0">
                <a:latin typeface="Calibri" panose="020F0502020204030204" pitchFamily="34" charset="0"/>
                <a:ea typeface="+mn-ea"/>
              </a:rPr>
            </a:br>
            <a:r>
              <a:rPr lang="en-US" sz="1600" dirty="0">
                <a:latin typeface="Calibri" panose="020F0502020204030204" pitchFamily="34" charset="0"/>
                <a:ea typeface="+mn-ea"/>
              </a:rPr>
              <a:t>SDG  13 - climate action </a:t>
            </a:r>
            <a:br>
              <a:rPr lang="en-US" sz="1600" dirty="0">
                <a:latin typeface="Calibri" panose="020F0502020204030204" pitchFamily="34" charset="0"/>
                <a:ea typeface="+mn-ea"/>
              </a:rPr>
            </a:br>
            <a:r>
              <a:rPr lang="en-US" altLang="en-US" sz="1600" dirty="0">
                <a:latin typeface="Calibri" panose="020F0502020204030204" pitchFamily="34" charset="0"/>
                <a:ea typeface="+mn-ea"/>
              </a:rPr>
              <a:t>SDG </a:t>
            </a:r>
            <a:r>
              <a:rPr lang="en-GB" altLang="en-US" sz="1600" dirty="0">
                <a:latin typeface="Calibri" panose="020F0502020204030204" pitchFamily="34" charset="0"/>
                <a:ea typeface="+mn-ea"/>
              </a:rPr>
              <a:t>16 - Promoting peaceful and inclusive societies</a:t>
            </a:r>
            <a:br>
              <a:rPr lang="en-US" sz="1600" dirty="0">
                <a:latin typeface="Calibri" panose="020F0502020204030204" pitchFamily="34" charset="0"/>
                <a:ea typeface="+mn-ea"/>
              </a:rPr>
            </a:br>
            <a:r>
              <a:rPr lang="en-US" sz="1600" dirty="0">
                <a:latin typeface="Calibri" panose="020F0502020204030204" pitchFamily="34" charset="0"/>
                <a:ea typeface="+mn-ea"/>
              </a:rPr>
              <a:t>SDG 17 - global partnership </a:t>
            </a:r>
            <a:endParaRPr lang="en-GB" altLang="en-US" sz="1600" dirty="0">
              <a:latin typeface="Calibri" panose="020F0502020204030204" pitchFamily="34" charset="0"/>
              <a:ea typeface="+mn-ea"/>
            </a:endParaRPr>
          </a:p>
        </p:txBody>
      </p:sp>
      <p:sp>
        <p:nvSpPr>
          <p:cNvPr id="36874" name="AutoShape 8" descr="Bildergebnis für equal png"/>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36875" name="AutoShape 10" descr="Bildergebnis für equal png"/>
          <p:cNvSpPr>
            <a:spLocks noChangeAspect="1" noChangeArrowheads="1"/>
          </p:cNvSpPr>
          <p:nvPr/>
        </p:nvSpPr>
        <p:spPr bwMode="auto">
          <a:xfrm>
            <a:off x="1524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 name="Rectangle 4">
            <a:extLst>
              <a:ext uri="{FF2B5EF4-FFF2-40B4-BE49-F238E27FC236}">
                <a16:creationId xmlns:a16="http://schemas.microsoft.com/office/drawing/2014/main" id="{636CEBDE-8B37-4503-9602-A6BDD2A706A5}"/>
              </a:ext>
            </a:extLst>
          </p:cNvPr>
          <p:cNvSpPr/>
          <p:nvPr/>
        </p:nvSpPr>
        <p:spPr>
          <a:xfrm>
            <a:off x="692150" y="4361307"/>
            <a:ext cx="3836811" cy="3046988"/>
          </a:xfrm>
          <a:prstGeom prst="rect">
            <a:avLst/>
          </a:prstGeom>
        </p:spPr>
        <p:txBody>
          <a:bodyPr wrap="square">
            <a:spAutoFit/>
          </a:bodyPr>
          <a:lstStyle/>
          <a:p>
            <a:pPr marL="285750" indent="-285750">
              <a:buFont typeface="Arial" panose="020B0604020202020204" pitchFamily="34" charset="0"/>
              <a:buChar char="•"/>
              <a:defRPr/>
            </a:pPr>
            <a:r>
              <a:rPr lang="en-US" sz="1600" dirty="0">
                <a:latin typeface="Calibri" panose="020F0502020204030204" pitchFamily="34" charset="0"/>
              </a:rPr>
              <a:t>No explicit link between GEWE and trade</a:t>
            </a:r>
          </a:p>
          <a:p>
            <a:pPr marL="285750" indent="-285750">
              <a:buFont typeface="Arial" panose="020B0604020202020204" pitchFamily="34" charset="0"/>
              <a:buChar char="•"/>
              <a:defRPr/>
            </a:pPr>
            <a:r>
              <a:rPr lang="en-US" sz="1600" dirty="0">
                <a:latin typeface="Calibri" panose="020F0502020204030204" pitchFamily="34" charset="0"/>
              </a:rPr>
              <a:t>SDG 17 does not address the links between trade and overarching objectives, such as GEWE</a:t>
            </a:r>
          </a:p>
          <a:p>
            <a:pPr marL="285750" indent="-285750">
              <a:buFont typeface="Arial" panose="020B0604020202020204" pitchFamily="34" charset="0"/>
              <a:buChar char="•"/>
              <a:defRPr/>
            </a:pPr>
            <a:r>
              <a:rPr lang="en-GB" altLang="en-US" sz="1600" dirty="0">
                <a:latin typeface="Calibri" panose="020F0502020204030204" pitchFamily="34" charset="0"/>
              </a:rPr>
              <a:t>Some SDGs are more "transformative" than others </a:t>
            </a:r>
          </a:p>
          <a:p>
            <a:pPr marL="285750" indent="-285750">
              <a:buFont typeface="Arial" panose="020B0604020202020204" pitchFamily="34" charset="0"/>
              <a:buChar char="•"/>
              <a:defRPr/>
            </a:pPr>
            <a:r>
              <a:rPr lang="en-GB" altLang="en-US" sz="1600" dirty="0">
                <a:latin typeface="Calibri" panose="020F0502020204030204" pitchFamily="34" charset="0"/>
              </a:rPr>
              <a:t>Some SDGs may benefit from more attention and more financing</a:t>
            </a:r>
            <a:endParaRPr lang="fr-CH" sz="1600" dirty="0">
              <a:latin typeface="Calibri" panose="020F0502020204030204" pitchFamily="34" charset="0"/>
            </a:endParaRPr>
          </a:p>
          <a:p>
            <a:pPr algn="ctr">
              <a:defRPr/>
            </a:pPr>
            <a:endParaRPr lang="en-US" sz="1600" dirty="0">
              <a:latin typeface="Calibri" panose="020F0502020204030204" pitchFamily="34" charset="0"/>
            </a:endParaRPr>
          </a:p>
          <a:p>
            <a:pPr algn="ctr">
              <a:defRPr/>
            </a:pPr>
            <a:endParaRPr lang="en-US" sz="1600" dirty="0">
              <a:latin typeface="Calibri" panose="020F0502020204030204" pitchFamily="34" charset="0"/>
            </a:endParaRPr>
          </a:p>
          <a:p>
            <a:pPr algn="ctr">
              <a:defRPr/>
            </a:pPr>
            <a:endParaRPr lang="en-US" sz="1600" dirty="0">
              <a:latin typeface="Calibri" panose="020F0502020204030204" pitchFamily="34" charset="0"/>
            </a:endParaRPr>
          </a:p>
        </p:txBody>
      </p:sp>
      <p:sp>
        <p:nvSpPr>
          <p:cNvPr id="7" name="Rounded Rectangle 5"/>
          <p:cNvSpPr/>
          <p:nvPr/>
        </p:nvSpPr>
        <p:spPr bwMode="auto">
          <a:xfrm>
            <a:off x="794179" y="2329936"/>
            <a:ext cx="3925501" cy="2031371"/>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defTabSz="711200">
              <a:lnSpc>
                <a:spcPct val="90000"/>
              </a:lnSpc>
              <a:spcAft>
                <a:spcPct val="35000"/>
              </a:spcAft>
              <a:defRPr/>
            </a:pPr>
            <a:r>
              <a:rPr lang="en-US" sz="1600" dirty="0">
                <a:solidFill>
                  <a:schemeClr val="tx1"/>
                </a:solidFill>
                <a:latin typeface="Calibri" panose="020F0502020204030204" pitchFamily="34" charset="0"/>
              </a:rPr>
              <a:t>SDG 1 - Ending poverty</a:t>
            </a:r>
          </a:p>
          <a:p>
            <a:pPr defTabSz="711200">
              <a:lnSpc>
                <a:spcPct val="90000"/>
              </a:lnSpc>
              <a:spcAft>
                <a:spcPct val="35000"/>
              </a:spcAft>
              <a:defRPr/>
            </a:pPr>
            <a:r>
              <a:rPr lang="en-US" sz="1600" dirty="0">
                <a:solidFill>
                  <a:schemeClr val="tx1"/>
                </a:solidFill>
                <a:latin typeface="Calibri" panose="020F0502020204030204" pitchFamily="34" charset="0"/>
              </a:rPr>
              <a:t>SDG 2 - Ending hunger</a:t>
            </a:r>
          </a:p>
          <a:p>
            <a:pPr defTabSz="711200">
              <a:lnSpc>
                <a:spcPct val="90000"/>
              </a:lnSpc>
              <a:spcAft>
                <a:spcPct val="35000"/>
              </a:spcAft>
              <a:defRPr/>
            </a:pPr>
            <a:r>
              <a:rPr lang="en-US" sz="1600" dirty="0">
                <a:solidFill>
                  <a:schemeClr val="tx1"/>
                </a:solidFill>
                <a:latin typeface="Calibri" panose="020F0502020204030204" pitchFamily="34" charset="0"/>
              </a:rPr>
              <a:t>SDG 3 - health and well-being</a:t>
            </a:r>
          </a:p>
          <a:p>
            <a:pPr defTabSz="711200">
              <a:lnSpc>
                <a:spcPct val="90000"/>
              </a:lnSpc>
              <a:spcAft>
                <a:spcPct val="35000"/>
              </a:spcAft>
              <a:defRPr/>
            </a:pPr>
            <a:r>
              <a:rPr lang="en-US" sz="1600" dirty="0">
                <a:solidFill>
                  <a:schemeClr val="tx1"/>
                </a:solidFill>
                <a:latin typeface="Calibri" panose="020F0502020204030204" pitchFamily="34" charset="0"/>
              </a:rPr>
              <a:t>SDG 4 - education</a:t>
            </a:r>
          </a:p>
          <a:p>
            <a:pPr defTabSz="711200">
              <a:lnSpc>
                <a:spcPct val="90000"/>
              </a:lnSpc>
              <a:spcAft>
                <a:spcPct val="35000"/>
              </a:spcAft>
              <a:defRPr/>
            </a:pPr>
            <a:r>
              <a:rPr lang="en-US" sz="1600" dirty="0">
                <a:solidFill>
                  <a:schemeClr val="tx1"/>
                </a:solidFill>
                <a:latin typeface="Calibri" panose="020F0502020204030204" pitchFamily="34" charset="0"/>
              </a:rPr>
              <a:t>SDG 5 - Achieving gender equality and empowering women</a:t>
            </a:r>
            <a:endParaRPr lang="en-GB" sz="1600" dirty="0">
              <a:solidFill>
                <a:schemeClr val="tx1"/>
              </a:solidFill>
              <a:latin typeface="Calibri" panose="020F0502020204030204" pitchFamily="34" charset="0"/>
            </a:endParaRPr>
          </a:p>
        </p:txBody>
      </p:sp>
      <p:pic>
        <p:nvPicPr>
          <p:cNvPr id="7170" name="Picture 2" descr="Image result for 2030 agenda gif">
            <a:extLst>
              <a:ext uri="{FF2B5EF4-FFF2-40B4-BE49-F238E27FC236}">
                <a16:creationId xmlns:a16="http://schemas.microsoft.com/office/drawing/2014/main" id="{D877F63D-B211-4B8B-A1EC-7C58995CE2F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9017" y="4918942"/>
            <a:ext cx="3186235" cy="16661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BD4DC8D-AA2D-4B99-94B0-C89E47C694CC}"/>
              </a:ext>
            </a:extLst>
          </p:cNvPr>
          <p:cNvSpPr/>
          <p:nvPr/>
        </p:nvSpPr>
        <p:spPr>
          <a:xfrm>
            <a:off x="3824654" y="5566352"/>
            <a:ext cx="580292" cy="9135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dirty="0"/>
          </a:p>
        </p:txBody>
      </p:sp>
      <p:sp>
        <p:nvSpPr>
          <p:cNvPr id="11" name="Rectangle 10">
            <a:extLst>
              <a:ext uri="{FF2B5EF4-FFF2-40B4-BE49-F238E27FC236}">
                <a16:creationId xmlns:a16="http://schemas.microsoft.com/office/drawing/2014/main" id="{1AF564F1-78DF-4EB5-A6D3-FAF6CA54BF07}"/>
              </a:ext>
            </a:extLst>
          </p:cNvPr>
          <p:cNvSpPr/>
          <p:nvPr/>
        </p:nvSpPr>
        <p:spPr>
          <a:xfrm>
            <a:off x="5448025" y="4943134"/>
            <a:ext cx="548238" cy="54422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H"/>
          </a:p>
        </p:txBody>
      </p:sp>
    </p:spTree>
    <p:custDataLst>
      <p:tags r:id="rId1"/>
    </p:custDataLst>
    <p:extLst>
      <p:ext uri="{BB962C8B-B14F-4D97-AF65-F5344CB8AC3E}">
        <p14:creationId xmlns:p14="http://schemas.microsoft.com/office/powerpoint/2010/main" val="3433617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5450" b="3535"/>
          <a:stretch/>
        </p:blipFill>
        <p:spPr>
          <a:xfrm>
            <a:off x="70338" y="1476470"/>
            <a:ext cx="2093350" cy="4335245"/>
          </a:xfrm>
          <a:prstGeom prst="rect">
            <a:avLst/>
          </a:prstGeom>
        </p:spPr>
      </p:pic>
      <p:sp>
        <p:nvSpPr>
          <p:cNvPr id="3" name="Rectangle 2">
            <a:extLst>
              <a:ext uri="{FF2B5EF4-FFF2-40B4-BE49-F238E27FC236}">
                <a16:creationId xmlns:a16="http://schemas.microsoft.com/office/drawing/2014/main" id="{27B5D3D2-D402-4CB8-A100-10FA7E2FEFA6}"/>
              </a:ext>
            </a:extLst>
          </p:cNvPr>
          <p:cNvSpPr/>
          <p:nvPr/>
        </p:nvSpPr>
        <p:spPr>
          <a:xfrm>
            <a:off x="2127139" y="1632283"/>
            <a:ext cx="6946523" cy="1323439"/>
          </a:xfrm>
          <a:prstGeom prst="rect">
            <a:avLst/>
          </a:prstGeom>
        </p:spPr>
        <p:txBody>
          <a:bodyPr wrap="square">
            <a:spAutoFit/>
          </a:bodyPr>
          <a:lstStyle/>
          <a:p>
            <a:pPr>
              <a:defRPr/>
            </a:pPr>
            <a:r>
              <a:rPr lang="en-GB" sz="2000" dirty="0"/>
              <a:t>Supports implementation of the 2030 Agenda; provides </a:t>
            </a:r>
            <a:r>
              <a:rPr lang="en-US" sz="2000" dirty="0"/>
              <a:t>global framework for financing sustainable development by aligning financing flows and policies with economic, social and environmental priorities</a:t>
            </a:r>
            <a:endParaRPr lang="en-GB" sz="2000" dirty="0"/>
          </a:p>
        </p:txBody>
      </p:sp>
      <p:sp>
        <p:nvSpPr>
          <p:cNvPr id="5" name="Rectangle 4">
            <a:extLst>
              <a:ext uri="{FF2B5EF4-FFF2-40B4-BE49-F238E27FC236}">
                <a16:creationId xmlns:a16="http://schemas.microsoft.com/office/drawing/2014/main" id="{21CCF9D0-D6EB-4D35-A789-B36289946148}"/>
              </a:ext>
            </a:extLst>
          </p:cNvPr>
          <p:cNvSpPr/>
          <p:nvPr/>
        </p:nvSpPr>
        <p:spPr>
          <a:xfrm>
            <a:off x="2127139" y="3389339"/>
            <a:ext cx="926857" cy="400110"/>
          </a:xfrm>
          <a:prstGeom prst="rect">
            <a:avLst/>
          </a:prstGeom>
        </p:spPr>
        <p:txBody>
          <a:bodyPr wrap="none">
            <a:spAutoFit/>
          </a:bodyPr>
          <a:lstStyle/>
          <a:p>
            <a:r>
              <a:rPr lang="en-GB" sz="2000" dirty="0"/>
              <a:t>GEWE</a:t>
            </a:r>
            <a:endParaRPr lang="fr-CH" sz="2000" dirty="0"/>
          </a:p>
        </p:txBody>
      </p:sp>
      <p:sp>
        <p:nvSpPr>
          <p:cNvPr id="6" name="Arrow: Chevron 5">
            <a:extLst>
              <a:ext uri="{FF2B5EF4-FFF2-40B4-BE49-F238E27FC236}">
                <a16:creationId xmlns:a16="http://schemas.microsoft.com/office/drawing/2014/main" id="{32991351-142A-4E72-89E6-4BF360C21EC7}"/>
              </a:ext>
            </a:extLst>
          </p:cNvPr>
          <p:cNvSpPr/>
          <p:nvPr/>
        </p:nvSpPr>
        <p:spPr>
          <a:xfrm>
            <a:off x="3199869" y="3433379"/>
            <a:ext cx="158262" cy="461665"/>
          </a:xfrm>
          <a:prstGeom prst="chevron">
            <a:avLst/>
          </a:prstGeom>
          <a:solidFill>
            <a:srgbClr val="186DE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solidFill>
                <a:schemeClr val="tx1"/>
              </a:solidFill>
            </a:endParaRPr>
          </a:p>
        </p:txBody>
      </p:sp>
      <p:sp>
        <p:nvSpPr>
          <p:cNvPr id="7" name="Rectangle 6">
            <a:extLst>
              <a:ext uri="{FF2B5EF4-FFF2-40B4-BE49-F238E27FC236}">
                <a16:creationId xmlns:a16="http://schemas.microsoft.com/office/drawing/2014/main" id="{654A1B34-9ABC-46CF-9394-75AE0FB69E50}"/>
              </a:ext>
            </a:extLst>
          </p:cNvPr>
          <p:cNvSpPr/>
          <p:nvPr/>
        </p:nvSpPr>
        <p:spPr>
          <a:xfrm>
            <a:off x="3438673" y="3254495"/>
            <a:ext cx="5705327" cy="707886"/>
          </a:xfrm>
          <a:prstGeom prst="rect">
            <a:avLst/>
          </a:prstGeom>
        </p:spPr>
        <p:txBody>
          <a:bodyPr wrap="square">
            <a:spAutoFit/>
          </a:bodyPr>
          <a:lstStyle/>
          <a:p>
            <a:pPr>
              <a:defRPr/>
            </a:pPr>
            <a:r>
              <a:rPr lang="en-GB" sz="2000" dirty="0"/>
              <a:t>essential to achieve sustained, inclusive  and equitable economic growth and sustainable development</a:t>
            </a:r>
          </a:p>
        </p:txBody>
      </p:sp>
      <p:sp>
        <p:nvSpPr>
          <p:cNvPr id="8" name="Rectangle 7">
            <a:extLst>
              <a:ext uri="{FF2B5EF4-FFF2-40B4-BE49-F238E27FC236}">
                <a16:creationId xmlns:a16="http://schemas.microsoft.com/office/drawing/2014/main" id="{C0EA7E41-973B-4245-A557-D0CCCD690275}"/>
              </a:ext>
            </a:extLst>
          </p:cNvPr>
          <p:cNvSpPr/>
          <p:nvPr/>
        </p:nvSpPr>
        <p:spPr>
          <a:xfrm>
            <a:off x="2020001" y="4744763"/>
            <a:ext cx="1770875" cy="707886"/>
          </a:xfrm>
          <a:prstGeom prst="rect">
            <a:avLst/>
          </a:prstGeom>
        </p:spPr>
        <p:txBody>
          <a:bodyPr wrap="square">
            <a:spAutoFit/>
          </a:bodyPr>
          <a:lstStyle/>
          <a:p>
            <a:pPr algn="ctr"/>
            <a:r>
              <a:rPr lang="en-GB" sz="2000" dirty="0"/>
              <a:t>International trade </a:t>
            </a:r>
            <a:endParaRPr lang="fr-CH" sz="2000" dirty="0"/>
          </a:p>
        </p:txBody>
      </p:sp>
      <p:sp>
        <p:nvSpPr>
          <p:cNvPr id="17" name="Arrow: Chevron 16">
            <a:extLst>
              <a:ext uri="{FF2B5EF4-FFF2-40B4-BE49-F238E27FC236}">
                <a16:creationId xmlns:a16="http://schemas.microsoft.com/office/drawing/2014/main" id="{DED57EA4-6D12-4B0D-B9EB-CE02BFC97379}"/>
              </a:ext>
            </a:extLst>
          </p:cNvPr>
          <p:cNvSpPr/>
          <p:nvPr/>
        </p:nvSpPr>
        <p:spPr>
          <a:xfrm>
            <a:off x="3744660" y="4880938"/>
            <a:ext cx="158262" cy="461665"/>
          </a:xfrm>
          <a:prstGeom prst="chevron">
            <a:avLst/>
          </a:prstGeom>
          <a:solidFill>
            <a:srgbClr val="68D7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solidFill>
                <a:schemeClr val="tx1"/>
              </a:solidFill>
            </a:endParaRPr>
          </a:p>
        </p:txBody>
      </p:sp>
      <p:sp>
        <p:nvSpPr>
          <p:cNvPr id="9" name="Rectangle 8">
            <a:extLst>
              <a:ext uri="{FF2B5EF4-FFF2-40B4-BE49-F238E27FC236}">
                <a16:creationId xmlns:a16="http://schemas.microsoft.com/office/drawing/2014/main" id="{CA463DD7-7374-428E-B0BB-C8B46F170195}"/>
              </a:ext>
            </a:extLst>
          </p:cNvPr>
          <p:cNvSpPr/>
          <p:nvPr/>
        </p:nvSpPr>
        <p:spPr>
          <a:xfrm>
            <a:off x="4014969" y="4326941"/>
            <a:ext cx="5129030" cy="1323439"/>
          </a:xfrm>
          <a:prstGeom prst="rect">
            <a:avLst/>
          </a:prstGeom>
        </p:spPr>
        <p:txBody>
          <a:bodyPr wrap="square">
            <a:spAutoFit/>
          </a:bodyPr>
          <a:lstStyle/>
          <a:p>
            <a:pPr>
              <a:defRPr/>
            </a:pPr>
            <a:r>
              <a:rPr lang="en-GB" sz="2000" dirty="0"/>
              <a:t>helps promote productive employment, decent work, GEWE, food security, SDGs </a:t>
            </a:r>
            <a:r>
              <a:rPr lang="en-GB" sz="2000" dirty="0">
                <a:solidFill>
                  <a:srgbClr val="00B0F0"/>
                </a:solidFill>
              </a:rPr>
              <a:t>IF</a:t>
            </a:r>
            <a:r>
              <a:rPr lang="en-GB" sz="2000" dirty="0"/>
              <a:t> appropriate supportive policies, infrastructure, educated workforce in place</a:t>
            </a:r>
          </a:p>
        </p:txBody>
      </p:sp>
      <p:sp>
        <p:nvSpPr>
          <p:cNvPr id="13" name="Title 1"/>
          <p:cNvSpPr txBox="1">
            <a:spLocks/>
          </p:cNvSpPr>
          <p:nvPr/>
        </p:nvSpPr>
        <p:spPr bwMode="auto">
          <a:xfrm>
            <a:off x="1604052" y="837115"/>
            <a:ext cx="6520041" cy="6821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4F91CD"/>
                </a:solidFill>
                <a:latin typeface="+mj-lt"/>
                <a:ea typeface="MS PGothic" pitchFamily="34" charset="-128"/>
                <a:cs typeface="+mj-cs"/>
              </a:defRPr>
            </a:lvl1pPr>
            <a:lvl2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5pPr>
            <a:lvl6pPr marL="4572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6pPr>
            <a:lvl7pPr marL="9144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7pPr>
            <a:lvl8pPr marL="13716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8pPr>
            <a:lvl9pPr marL="18288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9pPr>
          </a:lstStyle>
          <a:p>
            <a:r>
              <a:rPr lang="fr-CH" altLang="en-US" dirty="0"/>
              <a:t>The Addis </a:t>
            </a:r>
            <a:r>
              <a:rPr lang="fr-CH" altLang="en-US" dirty="0" err="1"/>
              <a:t>Ababa</a:t>
            </a:r>
            <a:r>
              <a:rPr lang="fr-CH" altLang="en-US" dirty="0"/>
              <a:t> Action Agenda</a:t>
            </a:r>
            <a:endParaRPr lang="fr-CH" kern="0" dirty="0"/>
          </a:p>
        </p:txBody>
      </p:sp>
    </p:spTree>
    <p:custDataLst>
      <p:tags r:id="rId1"/>
    </p:custDataLst>
    <p:extLst>
      <p:ext uri="{BB962C8B-B14F-4D97-AF65-F5344CB8AC3E}">
        <p14:creationId xmlns:p14="http://schemas.microsoft.com/office/powerpoint/2010/main" val="1983812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7C24-2316-427E-85F6-9F718657B108}"/>
              </a:ext>
            </a:extLst>
          </p:cNvPr>
          <p:cNvSpPr>
            <a:spLocks noGrp="1"/>
          </p:cNvSpPr>
          <p:nvPr>
            <p:ph type="title"/>
          </p:nvPr>
        </p:nvSpPr>
        <p:spPr>
          <a:xfrm>
            <a:off x="378069" y="898890"/>
            <a:ext cx="8229600" cy="1143000"/>
          </a:xfrm>
        </p:spPr>
        <p:txBody>
          <a:bodyPr/>
          <a:lstStyle/>
          <a:p>
            <a:r>
              <a:rPr lang="fr-CH" altLang="fr-FR" dirty="0"/>
              <a:t>How the Trade Community </a:t>
            </a:r>
            <a:r>
              <a:rPr lang="fr-CH" altLang="fr-FR" dirty="0" err="1"/>
              <a:t>is</a:t>
            </a:r>
            <a:r>
              <a:rPr lang="fr-CH" altLang="fr-FR" dirty="0"/>
              <a:t> </a:t>
            </a:r>
            <a:r>
              <a:rPr lang="fr-CH" altLang="fr-FR" dirty="0" err="1"/>
              <a:t>Addressing</a:t>
            </a:r>
            <a:r>
              <a:rPr lang="fr-CH" altLang="fr-FR" dirty="0"/>
              <a:t> </a:t>
            </a:r>
            <a:r>
              <a:rPr lang="fr-CH" altLang="fr-FR" dirty="0" err="1"/>
              <a:t>Gender</a:t>
            </a:r>
            <a:r>
              <a:rPr lang="fr-CH" altLang="fr-FR" dirty="0"/>
              <a:t> Issues</a:t>
            </a:r>
            <a:endParaRPr lang="fr-CH" dirty="0"/>
          </a:p>
        </p:txBody>
      </p:sp>
      <p:pic>
        <p:nvPicPr>
          <p:cNvPr id="4" name="Picture 3">
            <a:extLst>
              <a:ext uri="{FF2B5EF4-FFF2-40B4-BE49-F238E27FC236}">
                <a16:creationId xmlns:a16="http://schemas.microsoft.com/office/drawing/2014/main" id="{AD875FC8-DE71-4D82-B214-91B1EBF97A01}"/>
              </a:ext>
            </a:extLst>
          </p:cNvPr>
          <p:cNvPicPr>
            <a:picLocks noChangeAspect="1"/>
          </p:cNvPicPr>
          <p:nvPr/>
        </p:nvPicPr>
        <p:blipFill rotWithShape="1">
          <a:blip r:embed="rId2"/>
          <a:srcRect t="6584" b="18175"/>
          <a:stretch/>
        </p:blipFill>
        <p:spPr>
          <a:xfrm>
            <a:off x="0" y="2136531"/>
            <a:ext cx="9214337" cy="4299438"/>
          </a:xfrm>
          <a:prstGeom prst="rect">
            <a:avLst/>
          </a:prstGeom>
        </p:spPr>
      </p:pic>
    </p:spTree>
    <p:extLst>
      <p:ext uri="{BB962C8B-B14F-4D97-AF65-F5344CB8AC3E}">
        <p14:creationId xmlns:p14="http://schemas.microsoft.com/office/powerpoint/2010/main" val="420967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308015" y="2394208"/>
            <a:ext cx="8143846" cy="5128551"/>
            <a:chOff x="868269" y="1729449"/>
            <a:chExt cx="8143846" cy="5128551"/>
          </a:xfrm>
        </p:grpSpPr>
        <p:pic>
          <p:nvPicPr>
            <p:cNvPr id="22" name="Picture 21"/>
            <p:cNvPicPr>
              <a:picLocks noChangeAspect="1"/>
            </p:cNvPicPr>
            <p:nvPr/>
          </p:nvPicPr>
          <p:blipFill rotWithShape="1">
            <a:blip r:embed="rId4"/>
            <a:srcRect l="28552" r="23220"/>
            <a:stretch/>
          </p:blipFill>
          <p:spPr>
            <a:xfrm>
              <a:off x="868269" y="1729449"/>
              <a:ext cx="4423720" cy="4477762"/>
            </a:xfrm>
            <a:prstGeom prst="rect">
              <a:avLst/>
            </a:prstGeom>
          </p:spPr>
        </p:pic>
        <p:sp>
          <p:nvSpPr>
            <p:cNvPr id="23" name="Rectangle 22"/>
            <p:cNvSpPr/>
            <p:nvPr/>
          </p:nvSpPr>
          <p:spPr>
            <a:xfrm>
              <a:off x="7728438" y="6559061"/>
              <a:ext cx="1283677" cy="298939"/>
            </a:xfrm>
            <a:prstGeom prst="rect">
              <a:avLst/>
            </a:prstGeom>
            <a:solidFill>
              <a:schemeClr val="bg1"/>
            </a:solidFill>
            <a:ln>
              <a:noFill/>
            </a:ln>
            <a:effectLst>
              <a:outerShdw blurRad="40000" dist="23000" dir="5400000" rotWithShape="0">
                <a:srgbClr val="000000">
                  <a:alpha val="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grpSp>
        <p:nvGrpSpPr>
          <p:cNvPr id="2" name="Group 1"/>
          <p:cNvGrpSpPr/>
          <p:nvPr/>
        </p:nvGrpSpPr>
        <p:grpSpPr>
          <a:xfrm>
            <a:off x="7995146" y="2201585"/>
            <a:ext cx="1389512" cy="4680864"/>
            <a:chOff x="7622603" y="2177136"/>
            <a:chExt cx="1389512" cy="4680864"/>
          </a:xfrm>
        </p:grpSpPr>
        <p:pic>
          <p:nvPicPr>
            <p:cNvPr id="3" name="Picture 2"/>
            <p:cNvPicPr>
              <a:picLocks noChangeAspect="1"/>
            </p:cNvPicPr>
            <p:nvPr/>
          </p:nvPicPr>
          <p:blipFill rotWithShape="1">
            <a:blip r:embed="rId4"/>
            <a:srcRect l="87475" t="5162" b="71785"/>
            <a:stretch/>
          </p:blipFill>
          <p:spPr>
            <a:xfrm>
              <a:off x="7622603" y="2177136"/>
              <a:ext cx="1148854" cy="1032262"/>
            </a:xfrm>
            <a:prstGeom prst="rect">
              <a:avLst/>
            </a:prstGeom>
          </p:spPr>
        </p:pic>
        <p:sp>
          <p:nvSpPr>
            <p:cNvPr id="4" name="Rectangle 3"/>
            <p:cNvSpPr/>
            <p:nvPr/>
          </p:nvSpPr>
          <p:spPr>
            <a:xfrm>
              <a:off x="7728438" y="6559061"/>
              <a:ext cx="1283677" cy="298939"/>
            </a:xfrm>
            <a:prstGeom prst="rect">
              <a:avLst/>
            </a:prstGeom>
            <a:solidFill>
              <a:schemeClr val="bg1"/>
            </a:solidFill>
            <a:ln>
              <a:noFill/>
            </a:ln>
            <a:effectLst>
              <a:outerShdw blurRad="40000" dist="23000" dir="5400000" rotWithShape="0">
                <a:srgbClr val="000000">
                  <a:alpha val="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pic>
        <p:nvPicPr>
          <p:cNvPr id="5" name="Picture 4"/>
          <p:cNvPicPr>
            <a:picLocks noChangeAspect="1"/>
          </p:cNvPicPr>
          <p:nvPr/>
        </p:nvPicPr>
        <p:blipFill rotWithShape="1">
          <a:blip r:embed="rId4"/>
          <a:srcRect l="6114" t="35489" r="81492" b="39334"/>
          <a:stretch/>
        </p:blipFill>
        <p:spPr>
          <a:xfrm>
            <a:off x="7954074" y="5713083"/>
            <a:ext cx="1136822" cy="1127369"/>
          </a:xfrm>
          <a:prstGeom prst="rect">
            <a:avLst/>
          </a:prstGeom>
        </p:spPr>
      </p:pic>
      <p:pic>
        <p:nvPicPr>
          <p:cNvPr id="6" name="Picture 5"/>
          <p:cNvPicPr>
            <a:picLocks noChangeAspect="1"/>
          </p:cNvPicPr>
          <p:nvPr/>
        </p:nvPicPr>
        <p:blipFill>
          <a:blip r:embed="rId5"/>
          <a:stretch>
            <a:fillRect/>
          </a:stretch>
        </p:blipFill>
        <p:spPr>
          <a:xfrm>
            <a:off x="0" y="3241593"/>
            <a:ext cx="1165015" cy="1045526"/>
          </a:xfrm>
          <a:prstGeom prst="rect">
            <a:avLst/>
          </a:prstGeom>
        </p:spPr>
      </p:pic>
      <p:pic>
        <p:nvPicPr>
          <p:cNvPr id="7" name="Picture 6"/>
          <p:cNvPicPr>
            <a:picLocks noChangeAspect="1"/>
          </p:cNvPicPr>
          <p:nvPr/>
        </p:nvPicPr>
        <p:blipFill rotWithShape="1">
          <a:blip r:embed="rId4"/>
          <a:srcRect l="87475" t="35477" b="41067"/>
          <a:stretch/>
        </p:blipFill>
        <p:spPr>
          <a:xfrm>
            <a:off x="7990775" y="4530837"/>
            <a:ext cx="1148854" cy="1050324"/>
          </a:xfrm>
          <a:prstGeom prst="rect">
            <a:avLst/>
          </a:prstGeom>
        </p:spPr>
      </p:pic>
      <p:pic>
        <p:nvPicPr>
          <p:cNvPr id="8" name="Picture 7"/>
          <p:cNvPicPr>
            <a:picLocks noChangeAspect="1"/>
          </p:cNvPicPr>
          <p:nvPr/>
        </p:nvPicPr>
        <p:blipFill rotWithShape="1">
          <a:blip r:embed="rId4"/>
          <a:srcRect l="87475" t="66108" b="9844"/>
          <a:stretch/>
        </p:blipFill>
        <p:spPr>
          <a:xfrm>
            <a:off x="74465" y="2016180"/>
            <a:ext cx="1148854" cy="1076848"/>
          </a:xfrm>
          <a:prstGeom prst="rect">
            <a:avLst/>
          </a:prstGeom>
        </p:spPr>
      </p:pic>
      <p:pic>
        <p:nvPicPr>
          <p:cNvPr id="9" name="Picture 8"/>
          <p:cNvPicPr>
            <a:picLocks noChangeAspect="1"/>
          </p:cNvPicPr>
          <p:nvPr/>
        </p:nvPicPr>
        <p:blipFill rotWithShape="1">
          <a:blip r:embed="rId4"/>
          <a:srcRect l="6114" t="64783" r="81492" b="11867"/>
          <a:stretch/>
        </p:blipFill>
        <p:spPr>
          <a:xfrm>
            <a:off x="88040" y="4435685"/>
            <a:ext cx="1136822" cy="1045598"/>
          </a:xfrm>
          <a:prstGeom prst="rect">
            <a:avLst/>
          </a:prstGeom>
        </p:spPr>
      </p:pic>
      <p:pic>
        <p:nvPicPr>
          <p:cNvPr id="10" name="Picture 9"/>
          <p:cNvPicPr>
            <a:picLocks noChangeAspect="1"/>
          </p:cNvPicPr>
          <p:nvPr/>
        </p:nvPicPr>
        <p:blipFill rotWithShape="1">
          <a:blip r:embed="rId4"/>
          <a:srcRect l="6114" t="5898" r="81492" b="70250"/>
          <a:stretch/>
        </p:blipFill>
        <p:spPr>
          <a:xfrm>
            <a:off x="7966106" y="3306657"/>
            <a:ext cx="1136822" cy="1068014"/>
          </a:xfrm>
          <a:prstGeom prst="rect">
            <a:avLst/>
          </a:prstGeom>
        </p:spPr>
      </p:pic>
      <p:pic>
        <p:nvPicPr>
          <p:cNvPr id="11" name="Picture 10"/>
          <p:cNvPicPr>
            <a:picLocks noChangeAspect="1"/>
          </p:cNvPicPr>
          <p:nvPr/>
        </p:nvPicPr>
        <p:blipFill>
          <a:blip r:embed="rId6"/>
          <a:stretch>
            <a:fillRect/>
          </a:stretch>
        </p:blipFill>
        <p:spPr>
          <a:xfrm>
            <a:off x="74465" y="5581161"/>
            <a:ext cx="1143000" cy="1143000"/>
          </a:xfrm>
          <a:prstGeom prst="rect">
            <a:avLst/>
          </a:prstGeom>
        </p:spPr>
      </p:pic>
      <p:sp>
        <p:nvSpPr>
          <p:cNvPr id="12" name="Title 1"/>
          <p:cNvSpPr txBox="1">
            <a:spLocks/>
          </p:cNvSpPr>
          <p:nvPr/>
        </p:nvSpPr>
        <p:spPr>
          <a:xfrm>
            <a:off x="943453" y="1045578"/>
            <a:ext cx="8441205" cy="1143000"/>
          </a:xfrm>
          <a:prstGeom prst="rect">
            <a:avLst/>
          </a:prstGeom>
        </p:spPr>
        <p:txBody>
          <a:bodyPr/>
          <a:lstStyle>
            <a:lvl1pPr algn="l" rtl="0" eaLnBrk="0" fontAlgn="base" hangingPunct="0">
              <a:spcBef>
                <a:spcPct val="0"/>
              </a:spcBef>
              <a:spcAft>
                <a:spcPct val="0"/>
              </a:spcAft>
              <a:defRPr sz="2800" b="1">
                <a:solidFill>
                  <a:srgbClr val="4F91CD"/>
                </a:solidFill>
                <a:latin typeface="+mj-lt"/>
                <a:ea typeface="MS PGothic" pitchFamily="34" charset="-128"/>
                <a:cs typeface="+mj-cs"/>
              </a:defRPr>
            </a:lvl1pPr>
            <a:lvl2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5pPr>
            <a:lvl6pPr marL="4572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6pPr>
            <a:lvl7pPr marL="9144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7pPr>
            <a:lvl8pPr marL="13716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8pPr>
            <a:lvl9pPr marL="18288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9pPr>
          </a:lstStyle>
          <a:p>
            <a:r>
              <a:rPr lang="en-US" kern="0" dirty="0"/>
              <a:t>The many facets of inequality: Women…</a:t>
            </a:r>
          </a:p>
        </p:txBody>
      </p:sp>
      <p:sp>
        <p:nvSpPr>
          <p:cNvPr id="13" name="Rectangle: Rounded Corners 12"/>
          <p:cNvSpPr/>
          <p:nvPr/>
        </p:nvSpPr>
        <p:spPr>
          <a:xfrm>
            <a:off x="1097990" y="1947551"/>
            <a:ext cx="3065868" cy="1145476"/>
          </a:xfrm>
          <a:prstGeom prst="roundRect">
            <a:avLst/>
          </a:prstGeom>
          <a:solidFill>
            <a:srgbClr val="FCE2A7">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Are less like to have a job than men: in 2017 LFP rate of men 75%; women 50%</a:t>
            </a:r>
            <a:endParaRPr lang="fr-CH" sz="2000" dirty="0">
              <a:solidFill>
                <a:schemeClr val="accent4"/>
              </a:solidFill>
            </a:endParaRPr>
          </a:p>
        </p:txBody>
      </p:sp>
      <p:sp>
        <p:nvSpPr>
          <p:cNvPr id="14" name="Rectangle: Rounded Corners 13"/>
          <p:cNvSpPr/>
          <p:nvPr/>
        </p:nvSpPr>
        <p:spPr>
          <a:xfrm>
            <a:off x="1097990" y="3262499"/>
            <a:ext cx="2969605" cy="903955"/>
          </a:xfrm>
          <a:prstGeom prst="roundRect">
            <a:avLst/>
          </a:prstGeom>
          <a:solidFill>
            <a:schemeClr val="bg1">
              <a:lumMod val="85000"/>
              <a:alpha val="5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Work in fewer sectors</a:t>
            </a:r>
            <a:r>
              <a:rPr lang="en-US" altLang="en-US" sz="2000" baseline="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than men</a:t>
            </a:r>
            <a:endParaRPr lang="fr-CH" sz="2000" dirty="0">
              <a:solidFill>
                <a:schemeClr val="accent4"/>
              </a:solidFill>
            </a:endParaRPr>
          </a:p>
        </p:txBody>
      </p:sp>
      <p:sp>
        <p:nvSpPr>
          <p:cNvPr id="15" name="Rectangle: Rounded Corners 14"/>
          <p:cNvSpPr/>
          <p:nvPr/>
        </p:nvSpPr>
        <p:spPr>
          <a:xfrm>
            <a:off x="1097990" y="4530837"/>
            <a:ext cx="2969605" cy="903955"/>
          </a:xfrm>
          <a:prstGeom prst="roundRect">
            <a:avLst/>
          </a:prstGeom>
          <a:solidFill>
            <a:srgbClr val="BAF9AB">
              <a:alpha val="5568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Earn</a:t>
            </a:r>
            <a:r>
              <a:rPr lang="en-US" sz="2000" baseline="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less than men: on average 20% less</a:t>
            </a:r>
            <a:endParaRPr lang="fr-CH" sz="2000" dirty="0">
              <a:solidFill>
                <a:schemeClr val="accent4"/>
              </a:solidFill>
            </a:endParaRPr>
          </a:p>
        </p:txBody>
      </p:sp>
      <p:sp>
        <p:nvSpPr>
          <p:cNvPr id="16" name="Rectangle: Rounded Corners 15"/>
          <p:cNvSpPr/>
          <p:nvPr/>
        </p:nvSpPr>
        <p:spPr>
          <a:xfrm>
            <a:off x="1165015" y="5679555"/>
            <a:ext cx="2998843" cy="1095770"/>
          </a:xfrm>
          <a:prstGeom prst="roundRect">
            <a:avLst/>
          </a:prstGeom>
          <a:solidFill>
            <a:srgbClr val="84E6D2">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More likely to be</a:t>
            </a:r>
            <a:r>
              <a:rPr lang="en-US" sz="2000" baseline="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found in low-productive,</a:t>
            </a:r>
            <a:r>
              <a:rPr 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vulnerable and informal jobs</a:t>
            </a:r>
            <a:endParaRPr lang="fr-CH" sz="2000" dirty="0">
              <a:solidFill>
                <a:schemeClr val="accent4"/>
              </a:solidFill>
            </a:endParaRPr>
          </a:p>
        </p:txBody>
      </p:sp>
      <p:sp>
        <p:nvSpPr>
          <p:cNvPr id="17" name="Rectangle: Rounded Corners 16"/>
          <p:cNvSpPr/>
          <p:nvPr/>
        </p:nvSpPr>
        <p:spPr>
          <a:xfrm>
            <a:off x="5054607" y="2181168"/>
            <a:ext cx="2969605" cy="1533308"/>
          </a:xfrm>
          <a:prstGeom prst="roundRect">
            <a:avLst/>
          </a:prstGeom>
          <a:solidFill>
            <a:schemeClr val="accent6">
              <a:lumMod val="20000"/>
              <a:lumOff val="80000"/>
              <a:alpha val="5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Spend more time</a:t>
            </a:r>
            <a:r>
              <a:rPr lang="en-US" sz="2000" baseline="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on housework and care work and much less time on market than men</a:t>
            </a:r>
            <a:endParaRPr lang="fr-CH" sz="2000" dirty="0">
              <a:solidFill>
                <a:schemeClr val="accent4"/>
              </a:solidFill>
            </a:endParaRPr>
          </a:p>
        </p:txBody>
      </p:sp>
      <p:sp>
        <p:nvSpPr>
          <p:cNvPr id="18" name="Rectangle: Rounded Corners 17"/>
          <p:cNvSpPr/>
          <p:nvPr/>
        </p:nvSpPr>
        <p:spPr>
          <a:xfrm>
            <a:off x="4761723" y="2404687"/>
            <a:ext cx="3269878" cy="2645515"/>
          </a:xfrm>
          <a:prstGeom prst="roundRect">
            <a:avLst/>
          </a:prstGeom>
          <a:solidFill>
            <a:srgbClr val="F3B1F5">
              <a:alpha val="5568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Represent</a:t>
            </a:r>
            <a:r>
              <a:rPr lang="en-US" sz="2000" baseline="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 two-third (505 million) of adults who can not read or write (758 million). Young women aged 15-24 are making the strongest gains, but still lag behind young men</a:t>
            </a:r>
            <a:endParaRPr lang="fr-CH" sz="2000" dirty="0">
              <a:solidFill>
                <a:schemeClr val="accent4"/>
              </a:solidFill>
            </a:endParaRPr>
          </a:p>
        </p:txBody>
      </p:sp>
      <p:sp>
        <p:nvSpPr>
          <p:cNvPr id="19" name="Rectangle: Rounded Corners 18"/>
          <p:cNvSpPr/>
          <p:nvPr/>
        </p:nvSpPr>
        <p:spPr>
          <a:xfrm>
            <a:off x="5050009" y="4640846"/>
            <a:ext cx="2969605" cy="903955"/>
          </a:xfrm>
          <a:prstGeom prst="roundRect">
            <a:avLst/>
          </a:prstGeom>
          <a:solidFill>
            <a:srgbClr val="ACF4F8">
              <a:alpha val="5568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000" dirty="0">
                <a:solidFill>
                  <a:schemeClr val="accent4"/>
                </a:solidFill>
                <a:latin typeface="HelveticaNeueLT Std Med" panose="020B0604020202020204" pitchFamily="34" charset="0"/>
                <a:ea typeface="ＭＳ Ｐゴシック" panose="020B0600070205080204" pitchFamily="34" charset="-128"/>
                <a:cs typeface="Arial" panose="020B0604020202020204" pitchFamily="34" charset="0"/>
              </a:rPr>
              <a:t>Constitute 24% of the members of  parliaments</a:t>
            </a:r>
            <a:endParaRPr lang="fr-CH" sz="2000" dirty="0">
              <a:solidFill>
                <a:schemeClr val="accent4"/>
              </a:solidFill>
            </a:endParaRPr>
          </a:p>
        </p:txBody>
      </p:sp>
      <p:sp>
        <p:nvSpPr>
          <p:cNvPr id="20" name="Rectangle: Rounded Corners 19"/>
          <p:cNvSpPr/>
          <p:nvPr/>
        </p:nvSpPr>
        <p:spPr>
          <a:xfrm>
            <a:off x="5131376" y="5669125"/>
            <a:ext cx="2969605" cy="1142999"/>
          </a:xfrm>
          <a:prstGeom prst="roundRect">
            <a:avLst/>
          </a:prstGeom>
          <a:solidFill>
            <a:srgbClr val="FFC000">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Over 2.7 billion women are legally restricted from having the same choice of jobs as men</a:t>
            </a:r>
            <a:endParaRPr lang="fr-CH" sz="1800" dirty="0">
              <a:solidFill>
                <a:schemeClr val="tx1"/>
              </a:solidFill>
            </a:endParaRPr>
          </a:p>
        </p:txBody>
      </p:sp>
    </p:spTree>
    <p:custDataLst>
      <p:tags r:id="rId1"/>
    </p:custDataLst>
    <p:extLst>
      <p:ext uri="{BB962C8B-B14F-4D97-AF65-F5344CB8AC3E}">
        <p14:creationId xmlns:p14="http://schemas.microsoft.com/office/powerpoint/2010/main" val="1150151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9613-4B35-4485-807C-667ACF8FE41A}"/>
              </a:ext>
            </a:extLst>
          </p:cNvPr>
          <p:cNvSpPr>
            <a:spLocks noGrp="1"/>
          </p:cNvSpPr>
          <p:nvPr>
            <p:ph type="title"/>
          </p:nvPr>
        </p:nvSpPr>
        <p:spPr>
          <a:xfrm>
            <a:off x="351693" y="685800"/>
            <a:ext cx="8229600" cy="1143000"/>
          </a:xfrm>
        </p:spPr>
        <p:txBody>
          <a:bodyPr/>
          <a:lstStyle/>
          <a:p>
            <a:r>
              <a:rPr lang="en-US" dirty="0"/>
              <a:t>Trade Impact Group (IGC)</a:t>
            </a:r>
            <a:br>
              <a:rPr lang="fr-CH" dirty="0"/>
            </a:br>
            <a:endParaRPr lang="fr-CH" dirty="0"/>
          </a:p>
        </p:txBody>
      </p:sp>
      <p:sp>
        <p:nvSpPr>
          <p:cNvPr id="3" name="Content Placeholder 2">
            <a:extLst>
              <a:ext uri="{FF2B5EF4-FFF2-40B4-BE49-F238E27FC236}">
                <a16:creationId xmlns:a16="http://schemas.microsoft.com/office/drawing/2014/main" id="{0855C69D-4E53-499C-9B64-44B69678A4A3}"/>
              </a:ext>
            </a:extLst>
          </p:cNvPr>
          <p:cNvSpPr>
            <a:spLocks noGrp="1"/>
          </p:cNvSpPr>
          <p:nvPr>
            <p:ph idx="1"/>
          </p:nvPr>
        </p:nvSpPr>
        <p:spPr>
          <a:xfrm>
            <a:off x="246185" y="1336431"/>
            <a:ext cx="8229600" cy="1143000"/>
          </a:xfrm>
        </p:spPr>
        <p:txBody>
          <a:bodyPr/>
          <a:lstStyle/>
          <a:p>
            <a:r>
              <a:rPr lang="en-US" sz="2000" dirty="0"/>
              <a:t>Multi-stakeholder network within IGC - Permanent Missions, international </a:t>
            </a:r>
            <a:r>
              <a:rPr lang="en-US" sz="2000" dirty="0" err="1"/>
              <a:t>organisations</a:t>
            </a:r>
            <a:r>
              <a:rPr lang="en-US" sz="2000" dirty="0"/>
              <a:t>, civil society, the private sector, and academic research </a:t>
            </a:r>
            <a:r>
              <a:rPr lang="en-US" sz="2000" dirty="0" err="1"/>
              <a:t>centres</a:t>
            </a:r>
            <a:endParaRPr lang="en-US" sz="2000" dirty="0"/>
          </a:p>
          <a:p>
            <a:endParaRPr lang="en-US" sz="2000" dirty="0"/>
          </a:p>
          <a:p>
            <a:endParaRPr lang="fr-CH" sz="2000" dirty="0"/>
          </a:p>
          <a:p>
            <a:pPr lvl="1"/>
            <a:endParaRPr lang="fr-CH" sz="1800" dirty="0"/>
          </a:p>
          <a:p>
            <a:endParaRPr lang="fr-CH" sz="2000" dirty="0"/>
          </a:p>
        </p:txBody>
      </p:sp>
      <p:sp>
        <p:nvSpPr>
          <p:cNvPr id="5" name="TextBox 4">
            <a:extLst>
              <a:ext uri="{FF2B5EF4-FFF2-40B4-BE49-F238E27FC236}">
                <a16:creationId xmlns:a16="http://schemas.microsoft.com/office/drawing/2014/main" id="{7CA4883E-A021-43B0-B4B2-6F0D6A78F302}"/>
              </a:ext>
            </a:extLst>
          </p:cNvPr>
          <p:cNvSpPr txBox="1"/>
          <p:nvPr/>
        </p:nvSpPr>
        <p:spPr>
          <a:xfrm>
            <a:off x="624254" y="2778369"/>
            <a:ext cx="7385538" cy="2800767"/>
          </a:xfrm>
          <a:prstGeom prst="rect">
            <a:avLst/>
          </a:prstGeom>
          <a:solidFill>
            <a:schemeClr val="accent1"/>
          </a:solidFill>
        </p:spPr>
        <p:txBody>
          <a:bodyPr wrap="square" rtlCol="0">
            <a:spAutoFit/>
          </a:bodyPr>
          <a:lstStyle/>
          <a:p>
            <a:r>
              <a:rPr lang="en-US" sz="1600" b="1" dirty="0">
                <a:latin typeface="Calibri" panose="020F0502020204030204" pitchFamily="34" charset="0"/>
              </a:rPr>
              <a:t>International Gender Champions</a:t>
            </a:r>
          </a:p>
          <a:p>
            <a:pPr marL="285750" indent="-285750">
              <a:buFont typeface="Arial" panose="020B0604020202020204" pitchFamily="34" charset="0"/>
              <a:buChar char="•"/>
            </a:pPr>
            <a:r>
              <a:rPr lang="en-US" sz="1600" dirty="0">
                <a:latin typeface="Calibri" panose="020F0502020204030204" pitchFamily="34" charset="0"/>
              </a:rPr>
              <a:t>Leadership network of decision-makers committed to gender equality in their spheres of influence (launched in July 2015).</a:t>
            </a:r>
          </a:p>
          <a:p>
            <a:pPr marL="285750" indent="-285750">
              <a:buFont typeface="Arial" panose="020B0604020202020204" pitchFamily="34" charset="0"/>
              <a:buChar char="•"/>
            </a:pPr>
            <a:r>
              <a:rPr lang="en-US" sz="1600" dirty="0">
                <a:latin typeface="Calibri" panose="020F0502020204030204" pitchFamily="34" charset="0"/>
              </a:rPr>
              <a:t>205 active Champions - heads of International Organizations, Permanent Missions, and organizations from the civil society.</a:t>
            </a:r>
          </a:p>
          <a:p>
            <a:pPr marL="285750" indent="-285750">
              <a:buFont typeface="Arial" panose="020B0604020202020204" pitchFamily="34" charset="0"/>
              <a:buChar char="•"/>
            </a:pPr>
            <a:r>
              <a:rPr lang="en-US" sz="1600" dirty="0">
                <a:latin typeface="Calibri" panose="020F0502020204030204" pitchFamily="34" charset="0"/>
              </a:rPr>
              <a:t>Pledges of UNCTAD's SG: </a:t>
            </a:r>
          </a:p>
          <a:p>
            <a:pPr marL="742950" lvl="1" indent="-285750">
              <a:buFontTx/>
              <a:buChar char="-"/>
            </a:pPr>
            <a:r>
              <a:rPr lang="en-US" sz="1600" dirty="0">
                <a:latin typeface="Calibri" panose="020F0502020204030204" pitchFamily="34" charset="0"/>
              </a:rPr>
              <a:t>Panel Parity Pledge to no longer sit on single-sex panels</a:t>
            </a:r>
          </a:p>
          <a:p>
            <a:pPr marL="742950" lvl="1" indent="-285750">
              <a:buFontTx/>
              <a:buChar char="-"/>
            </a:pPr>
            <a:r>
              <a:rPr lang="en-US" sz="1600" dirty="0">
                <a:latin typeface="Calibri" panose="020F0502020204030204" pitchFamily="34" charset="0"/>
              </a:rPr>
              <a:t>Foster gender equality in UNCTAD’s recruitment and promotions (New UNCTAD Gender Parity Strategy just launched)</a:t>
            </a:r>
          </a:p>
          <a:p>
            <a:pPr marL="742950" lvl="1" indent="-285750">
              <a:buFontTx/>
              <a:buChar char="-"/>
            </a:pPr>
            <a:r>
              <a:rPr lang="en-US" sz="1600" dirty="0">
                <a:latin typeface="Calibri" panose="020F0502020204030204" pitchFamily="34" charset="0"/>
              </a:rPr>
              <a:t>Mainstream gender in all of UNCTAD’s flagship publications and in UNCTAD’s technical assistance </a:t>
            </a:r>
            <a:r>
              <a:rPr lang="en-US" sz="1600" dirty="0" err="1">
                <a:latin typeface="Calibri" panose="020F0502020204030204" pitchFamily="34" charset="0"/>
              </a:rPr>
              <a:t>programmes</a:t>
            </a:r>
            <a:endParaRPr lang="en-US" sz="1600" dirty="0">
              <a:latin typeface="Calibri" panose="020F0502020204030204" pitchFamily="34" charset="0"/>
            </a:endParaRPr>
          </a:p>
        </p:txBody>
      </p:sp>
    </p:spTree>
    <p:extLst>
      <p:ext uri="{BB962C8B-B14F-4D97-AF65-F5344CB8AC3E}">
        <p14:creationId xmlns:p14="http://schemas.microsoft.com/office/powerpoint/2010/main" val="3892901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6F0E-F1CF-4A37-A234-8E2CE5487C93}"/>
              </a:ext>
            </a:extLst>
          </p:cNvPr>
          <p:cNvSpPr>
            <a:spLocks noGrp="1"/>
          </p:cNvSpPr>
          <p:nvPr>
            <p:ph type="title"/>
          </p:nvPr>
        </p:nvSpPr>
        <p:spPr>
          <a:xfrm>
            <a:off x="457200" y="846137"/>
            <a:ext cx="8229600" cy="1143000"/>
          </a:xfrm>
        </p:spPr>
        <p:txBody>
          <a:bodyPr/>
          <a:lstStyle/>
          <a:p>
            <a:r>
              <a:rPr lang="fr-CH" sz="2400" dirty="0"/>
              <a:t>Buenos Aires </a:t>
            </a:r>
            <a:r>
              <a:rPr lang="en-US" sz="2400" dirty="0"/>
              <a:t>Declaration on Trade and Women's Economic Empowerment</a:t>
            </a:r>
            <a:endParaRPr lang="fr-CH" sz="2400" dirty="0"/>
          </a:p>
        </p:txBody>
      </p:sp>
      <p:sp>
        <p:nvSpPr>
          <p:cNvPr id="3" name="Content Placeholder 2">
            <a:extLst>
              <a:ext uri="{FF2B5EF4-FFF2-40B4-BE49-F238E27FC236}">
                <a16:creationId xmlns:a16="http://schemas.microsoft.com/office/drawing/2014/main" id="{BC63826C-A019-4622-BAB0-D268EC58225C}"/>
              </a:ext>
            </a:extLst>
          </p:cNvPr>
          <p:cNvSpPr>
            <a:spLocks noGrp="1"/>
          </p:cNvSpPr>
          <p:nvPr>
            <p:ph idx="1"/>
          </p:nvPr>
        </p:nvSpPr>
        <p:spPr>
          <a:xfrm>
            <a:off x="457200" y="2057399"/>
            <a:ext cx="8229600" cy="4525963"/>
          </a:xfrm>
        </p:spPr>
        <p:txBody>
          <a:bodyPr/>
          <a:lstStyle/>
          <a:p>
            <a:r>
              <a:rPr lang="en-US" sz="1800" dirty="0"/>
              <a:t>Declaration shows that collaboration through the International Gender Champions can have an impact far beyond the network</a:t>
            </a:r>
            <a:endParaRPr lang="en-US" sz="1800" b="1" dirty="0"/>
          </a:p>
          <a:p>
            <a:pPr lvl="1"/>
            <a:r>
              <a:rPr lang="en-US" sz="1600" dirty="0"/>
              <a:t>Led by ITC, the Permanent Representative of Sierra Leone, and the Permanent Representatives of Iceland</a:t>
            </a:r>
          </a:p>
          <a:p>
            <a:pPr lvl="1"/>
            <a:r>
              <a:rPr lang="en-US" sz="1600" dirty="0"/>
              <a:t>Joined by 121 members at MC11 in Buenos Aires</a:t>
            </a:r>
          </a:p>
          <a:p>
            <a:pPr lvl="1"/>
            <a:r>
              <a:rPr lang="en-US" sz="1600" dirty="0"/>
              <a:t>Acknowledges that: </a:t>
            </a:r>
          </a:p>
          <a:p>
            <a:pPr lvl="2"/>
            <a:r>
              <a:rPr lang="en-US" sz="1600" dirty="0"/>
              <a:t>inclusive trade policies contribute to advancing GEWE, which has a positive impact on economic growth;</a:t>
            </a:r>
          </a:p>
          <a:p>
            <a:pPr lvl="2"/>
            <a:r>
              <a:rPr lang="en-US" sz="1600" dirty="0"/>
              <a:t>there's need to develop evidence-based interventions that address the range of barriers that limit opportunities for women in the economy.</a:t>
            </a:r>
          </a:p>
          <a:p>
            <a:endParaRPr lang="en-US" sz="2000" dirty="0"/>
          </a:p>
          <a:p>
            <a:r>
              <a:rPr lang="en-US" sz="1800" dirty="0"/>
              <a:t>Series of seminars going forward to the next WTO Ministerial Conference in 2019 to support the implementation of the Declaration </a:t>
            </a:r>
          </a:p>
        </p:txBody>
      </p:sp>
    </p:spTree>
    <p:extLst>
      <p:ext uri="{BB962C8B-B14F-4D97-AF65-F5344CB8AC3E}">
        <p14:creationId xmlns:p14="http://schemas.microsoft.com/office/powerpoint/2010/main" val="249127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77102-6D6B-4A9D-8382-D8231040CF92}"/>
              </a:ext>
            </a:extLst>
          </p:cNvPr>
          <p:cNvSpPr>
            <a:spLocks noGrp="1"/>
          </p:cNvSpPr>
          <p:nvPr>
            <p:ph type="title"/>
          </p:nvPr>
        </p:nvSpPr>
        <p:spPr>
          <a:xfrm>
            <a:off x="369276" y="995606"/>
            <a:ext cx="8229600" cy="885947"/>
          </a:xfrm>
        </p:spPr>
        <p:txBody>
          <a:bodyPr/>
          <a:lstStyle/>
          <a:p>
            <a:r>
              <a:rPr lang="en-US" sz="2400" dirty="0"/>
              <a:t>Trade and Gender in trade agreements</a:t>
            </a:r>
            <a:br>
              <a:rPr lang="en-US" sz="2400" dirty="0"/>
            </a:br>
            <a:endParaRPr lang="fr-CH" sz="2400" dirty="0"/>
          </a:p>
        </p:txBody>
      </p:sp>
      <p:sp>
        <p:nvSpPr>
          <p:cNvPr id="3" name="Content Placeholder 2">
            <a:extLst>
              <a:ext uri="{FF2B5EF4-FFF2-40B4-BE49-F238E27FC236}">
                <a16:creationId xmlns:a16="http://schemas.microsoft.com/office/drawing/2014/main" id="{02FE9E95-E9D1-48FC-8581-79ECAECBA6FD}"/>
              </a:ext>
            </a:extLst>
          </p:cNvPr>
          <p:cNvSpPr>
            <a:spLocks noGrp="1"/>
          </p:cNvSpPr>
          <p:nvPr>
            <p:ph idx="1"/>
          </p:nvPr>
        </p:nvSpPr>
        <p:spPr>
          <a:xfrm>
            <a:off x="457200" y="1674579"/>
            <a:ext cx="8229600" cy="4879731"/>
          </a:xfrm>
        </p:spPr>
        <p:txBody>
          <a:bodyPr/>
          <a:lstStyle/>
          <a:p>
            <a:r>
              <a:rPr lang="en-US" sz="2000" dirty="0"/>
              <a:t>Trade and gender chapters of the</a:t>
            </a:r>
            <a:r>
              <a:rPr lang="en-US" sz="2000" b="1" dirty="0"/>
              <a:t> Chile-Uruguay FTA</a:t>
            </a:r>
            <a:r>
              <a:rPr lang="en-US" sz="2000" dirty="0"/>
              <a:t> and the </a:t>
            </a:r>
            <a:r>
              <a:rPr lang="en-US" sz="2000" b="1" dirty="0"/>
              <a:t>Canada-Chile FTA</a:t>
            </a:r>
          </a:p>
          <a:p>
            <a:pPr lvl="1"/>
            <a:r>
              <a:rPr lang="en-US" sz="1800" dirty="0" err="1"/>
              <a:t>Recognise</a:t>
            </a:r>
            <a:r>
              <a:rPr lang="en-US" sz="1800" dirty="0"/>
              <a:t> the importance of gender mainstreaming for achieving inclusive economic growth</a:t>
            </a:r>
          </a:p>
          <a:p>
            <a:pPr lvl="1"/>
            <a:r>
              <a:rPr lang="en-US" sz="1800" dirty="0"/>
              <a:t>Provisions for cooperation (e.g. skills enhancement, financial inclusion, agency and leadership, entrepreneurship, technology and innovation)</a:t>
            </a:r>
            <a:br>
              <a:rPr lang="en-US" sz="1800" dirty="0"/>
            </a:br>
            <a:endParaRPr lang="en-US" sz="1800" dirty="0"/>
          </a:p>
          <a:p>
            <a:r>
              <a:rPr lang="en-US" sz="2000" dirty="0"/>
              <a:t>Trade and gender chapters of the </a:t>
            </a:r>
            <a:r>
              <a:rPr lang="en-US" sz="2000" b="1" dirty="0"/>
              <a:t>Canada-Israel FTA</a:t>
            </a:r>
          </a:p>
          <a:p>
            <a:pPr lvl="1"/>
            <a:r>
              <a:rPr lang="en-US" sz="1800" dirty="0"/>
              <a:t>Chapter subject to the dispute settlement process.</a:t>
            </a:r>
          </a:p>
          <a:p>
            <a:pPr marL="457200" lvl="1" indent="0">
              <a:buNone/>
            </a:pPr>
            <a:endParaRPr lang="en-US" sz="1800" b="1" dirty="0"/>
          </a:p>
          <a:p>
            <a:r>
              <a:rPr lang="en-US" sz="2000" dirty="0"/>
              <a:t>EU Parliament resolution to include gender in trade agreements (e.g. provision under discussion for </a:t>
            </a:r>
            <a:r>
              <a:rPr lang="en-US" sz="2000" b="1" dirty="0"/>
              <a:t>Chile-EC </a:t>
            </a:r>
            <a:r>
              <a:rPr lang="en-US" sz="2000" dirty="0"/>
              <a:t>trade agreement)</a:t>
            </a:r>
          </a:p>
          <a:p>
            <a:pPr marL="457200" lvl="1" indent="0">
              <a:buNone/>
            </a:pPr>
            <a:endParaRPr lang="en-US" sz="1800" dirty="0"/>
          </a:p>
          <a:p>
            <a:pPr marL="457200" lvl="1" indent="0">
              <a:buNone/>
            </a:pPr>
            <a:endParaRPr lang="en-US" sz="1600" dirty="0"/>
          </a:p>
          <a:p>
            <a:endParaRPr lang="en-US" sz="1100" dirty="0"/>
          </a:p>
          <a:p>
            <a:endParaRPr lang="fr-CH" sz="1100" dirty="0"/>
          </a:p>
        </p:txBody>
      </p:sp>
    </p:spTree>
    <p:extLst>
      <p:ext uri="{BB962C8B-B14F-4D97-AF65-F5344CB8AC3E}">
        <p14:creationId xmlns:p14="http://schemas.microsoft.com/office/powerpoint/2010/main" val="4054778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1799-E17D-4013-8594-5F87EF4B3F44}"/>
              </a:ext>
            </a:extLst>
          </p:cNvPr>
          <p:cNvSpPr>
            <a:spLocks noGrp="1"/>
          </p:cNvSpPr>
          <p:nvPr>
            <p:ph type="title"/>
          </p:nvPr>
        </p:nvSpPr>
        <p:spPr>
          <a:xfrm>
            <a:off x="457200" y="1048360"/>
            <a:ext cx="8229600" cy="1143000"/>
          </a:xfrm>
        </p:spPr>
        <p:txBody>
          <a:bodyPr/>
          <a:lstStyle/>
          <a:p>
            <a:r>
              <a:rPr lang="en-US" dirty="0"/>
              <a:t>Th ex-ante gender impact assessment of trade reforms</a:t>
            </a:r>
            <a:br>
              <a:rPr lang="en-US" dirty="0"/>
            </a:br>
            <a:endParaRPr lang="fr-CH" dirty="0"/>
          </a:p>
        </p:txBody>
      </p:sp>
      <p:sp>
        <p:nvSpPr>
          <p:cNvPr id="3" name="Content Placeholder 2">
            <a:extLst>
              <a:ext uri="{FF2B5EF4-FFF2-40B4-BE49-F238E27FC236}">
                <a16:creationId xmlns:a16="http://schemas.microsoft.com/office/drawing/2014/main" id="{9D761B97-BCB7-4F07-8A54-C8E79F243F6C}"/>
              </a:ext>
            </a:extLst>
          </p:cNvPr>
          <p:cNvSpPr>
            <a:spLocks noGrp="1"/>
          </p:cNvSpPr>
          <p:nvPr>
            <p:ph idx="1"/>
          </p:nvPr>
        </p:nvSpPr>
        <p:spPr>
          <a:xfrm>
            <a:off x="457200" y="1874837"/>
            <a:ext cx="8229600" cy="4569925"/>
          </a:xfrm>
        </p:spPr>
        <p:txBody>
          <a:bodyPr/>
          <a:lstStyle/>
          <a:p>
            <a:r>
              <a:rPr lang="en-US" dirty="0"/>
              <a:t>Assessments prior to introducing new trade measures. UNCTAD developed a Trade and Gender Toolbox, a methodological approach for carrying out ex ante gender-impact assessments of trade reforms.</a:t>
            </a:r>
          </a:p>
          <a:p>
            <a:endParaRPr lang="en-US" dirty="0"/>
          </a:p>
          <a:p>
            <a:endParaRPr lang="en-US" dirty="0"/>
          </a:p>
          <a:p>
            <a:r>
              <a:rPr lang="en-US" dirty="0"/>
              <a:t>Higher demand for more comprehensive and gender-disaggregated data to better capture the trade-gender  nexus and formulate the right policies</a:t>
            </a:r>
            <a:endParaRPr lang="fr-CH" dirty="0"/>
          </a:p>
        </p:txBody>
      </p:sp>
      <p:sp>
        <p:nvSpPr>
          <p:cNvPr id="4" name="Title 1">
            <a:extLst>
              <a:ext uri="{FF2B5EF4-FFF2-40B4-BE49-F238E27FC236}">
                <a16:creationId xmlns:a16="http://schemas.microsoft.com/office/drawing/2014/main" id="{C93E4755-0E60-4420-BDC3-648838537F78}"/>
              </a:ext>
            </a:extLst>
          </p:cNvPr>
          <p:cNvSpPr txBox="1">
            <a:spLocks/>
          </p:cNvSpPr>
          <p:nvPr/>
        </p:nvSpPr>
        <p:spPr bwMode="auto">
          <a:xfrm>
            <a:off x="378069" y="3495553"/>
            <a:ext cx="8229600" cy="64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4F91CD"/>
                </a:solidFill>
                <a:latin typeface="+mj-lt"/>
                <a:ea typeface="MS PGothic" pitchFamily="34" charset="-128"/>
                <a:cs typeface="+mj-cs"/>
              </a:defRPr>
            </a:lvl1pPr>
            <a:lvl2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2pPr>
            <a:lvl3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3pPr>
            <a:lvl4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4pPr>
            <a:lvl5pPr algn="l" rtl="0" eaLnBrk="0" fontAlgn="base" hangingPunct="0">
              <a:spcBef>
                <a:spcPct val="0"/>
              </a:spcBef>
              <a:spcAft>
                <a:spcPct val="0"/>
              </a:spcAft>
              <a:defRPr sz="2800" b="1">
                <a:solidFill>
                  <a:srgbClr val="4F91CD"/>
                </a:solidFill>
                <a:latin typeface="Eurostile LT Std Bold" charset="0"/>
                <a:ea typeface="MS PGothic" pitchFamily="34" charset="-128"/>
                <a:cs typeface="Arial" charset="0"/>
              </a:defRPr>
            </a:lvl5pPr>
            <a:lvl6pPr marL="4572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6pPr>
            <a:lvl7pPr marL="9144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7pPr>
            <a:lvl8pPr marL="13716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8pPr>
            <a:lvl9pPr marL="1828800" algn="l" rtl="0" eaLnBrk="1" fontAlgn="base" hangingPunct="1">
              <a:spcBef>
                <a:spcPct val="0"/>
              </a:spcBef>
              <a:spcAft>
                <a:spcPct val="0"/>
              </a:spcAft>
              <a:defRPr sz="2800" b="1">
                <a:solidFill>
                  <a:srgbClr val="4F91CD"/>
                </a:solidFill>
                <a:latin typeface="Eurostile LT Std Bold" charset="0"/>
                <a:ea typeface="ＭＳ Ｐゴシック" charset="0"/>
                <a:cs typeface="Arial" charset="0"/>
              </a:defRPr>
            </a:lvl9pPr>
          </a:lstStyle>
          <a:p>
            <a:r>
              <a:rPr lang="en-US" kern="0" dirty="0"/>
              <a:t>Gender data</a:t>
            </a:r>
            <a:endParaRPr lang="fr-CH" kern="0" dirty="0"/>
          </a:p>
        </p:txBody>
      </p:sp>
    </p:spTree>
    <p:extLst>
      <p:ext uri="{BB962C8B-B14F-4D97-AF65-F5344CB8AC3E}">
        <p14:creationId xmlns:p14="http://schemas.microsoft.com/office/powerpoint/2010/main" val="3461581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57054" y="718159"/>
            <a:ext cx="8266112" cy="931863"/>
          </a:xfrm>
        </p:spPr>
        <p:txBody>
          <a:bodyPr/>
          <a:lstStyle/>
          <a:p>
            <a:r>
              <a:rPr lang="fr-CH" altLang="en-US"/>
              <a:t>Summary</a:t>
            </a:r>
            <a:endParaRPr lang="en-US" altLang="en-US"/>
          </a:p>
        </p:txBody>
      </p:sp>
      <p:pic>
        <p:nvPicPr>
          <p:cNvPr id="6148" name="Picture 4" descr="http://cdn1.slidebazaar.com/wp-content/uploads/2015/11/3D-Bar-Block-Infographics.png">
            <a:extLst>
              <a:ext uri="{FF2B5EF4-FFF2-40B4-BE49-F238E27FC236}">
                <a16:creationId xmlns:a16="http://schemas.microsoft.com/office/drawing/2014/main" id="{090C6583-52C9-4212-B77F-4166256256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442" t="14187" r="5017" b="5807"/>
          <a:stretch/>
        </p:blipFill>
        <p:spPr bwMode="auto">
          <a:xfrm>
            <a:off x="2235169" y="1656006"/>
            <a:ext cx="4798677" cy="44489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EA4DBE3D-DD05-411B-B132-38536EF8B1CB}"/>
              </a:ext>
            </a:extLst>
          </p:cNvPr>
          <p:cNvSpPr/>
          <p:nvPr/>
        </p:nvSpPr>
        <p:spPr>
          <a:xfrm>
            <a:off x="0" y="1855177"/>
            <a:ext cx="2145323" cy="1776046"/>
          </a:xfrm>
          <a:prstGeom prst="roundRect">
            <a:avLst/>
          </a:prstGeom>
          <a:solidFill>
            <a:srgbClr val="486527">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solidFill>
                <a:schemeClr val="tx1"/>
              </a:solidFill>
            </a:endParaRPr>
          </a:p>
        </p:txBody>
      </p:sp>
      <p:sp>
        <p:nvSpPr>
          <p:cNvPr id="14" name="Rectangle: Rounded Corners 13">
            <a:extLst>
              <a:ext uri="{FF2B5EF4-FFF2-40B4-BE49-F238E27FC236}">
                <a16:creationId xmlns:a16="http://schemas.microsoft.com/office/drawing/2014/main" id="{091E19D5-0100-481B-BBF2-4CBD646C0288}"/>
              </a:ext>
            </a:extLst>
          </p:cNvPr>
          <p:cNvSpPr/>
          <p:nvPr/>
        </p:nvSpPr>
        <p:spPr>
          <a:xfrm>
            <a:off x="79132" y="4235205"/>
            <a:ext cx="2913184" cy="2529131"/>
          </a:xfrm>
          <a:prstGeom prst="roundRect">
            <a:avLst/>
          </a:prstGeom>
          <a:solidFill>
            <a:srgbClr val="8B5905">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5" name="Rectangle: Rounded Corners 14">
            <a:extLst>
              <a:ext uri="{FF2B5EF4-FFF2-40B4-BE49-F238E27FC236}">
                <a16:creationId xmlns:a16="http://schemas.microsoft.com/office/drawing/2014/main" id="{AA215CF5-8AB1-44AB-BA4F-DD8DA3CBECC8}"/>
              </a:ext>
            </a:extLst>
          </p:cNvPr>
          <p:cNvSpPr/>
          <p:nvPr/>
        </p:nvSpPr>
        <p:spPr>
          <a:xfrm>
            <a:off x="6695893" y="1752599"/>
            <a:ext cx="2314300" cy="2307859"/>
          </a:xfrm>
          <a:prstGeom prst="roundRect">
            <a:avLst/>
          </a:prstGeom>
          <a:solidFill>
            <a:srgbClr val="105483">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lgn="ctr" eaLnBrk="1" hangingPunct="1">
              <a:spcBef>
                <a:spcPct val="20000"/>
              </a:spcBef>
              <a:buClr>
                <a:srgbClr val="CDB87E"/>
              </a:buClr>
            </a:pPr>
            <a:r>
              <a:rPr lang="fr-CH" altLang="en-US" sz="2000" dirty="0">
                <a:solidFill>
                  <a:srgbClr val="000000"/>
                </a:solidFill>
                <a:ea typeface="MS PGothic" panose="020B0600070205080204" pitchFamily="34" charset="-128"/>
              </a:rPr>
              <a:t>Trade &amp; </a:t>
            </a:r>
            <a:r>
              <a:rPr lang="fr-CH" altLang="en-US" sz="2000" dirty="0" err="1">
                <a:solidFill>
                  <a:srgbClr val="000000"/>
                </a:solidFill>
                <a:ea typeface="MS PGothic" panose="020B0600070205080204" pitchFamily="34" charset="-128"/>
              </a:rPr>
              <a:t>gender</a:t>
            </a:r>
            <a:r>
              <a:rPr lang="fr-CH" altLang="en-US" sz="2000" dirty="0">
                <a:solidFill>
                  <a:srgbClr val="000000"/>
                </a:solidFill>
                <a:ea typeface="MS PGothic" panose="020B0600070205080204" pitchFamily="34" charset="-128"/>
              </a:rPr>
              <a:t> issues in the 2030 Agenda and the AAAA</a:t>
            </a:r>
            <a:endParaRPr lang="en-US" altLang="en-US" sz="2000" kern="0" dirty="0">
              <a:solidFill>
                <a:srgbClr val="000000"/>
              </a:solidFill>
              <a:ea typeface="MS PGothic" pitchFamily="34" charset="-128"/>
            </a:endParaRPr>
          </a:p>
        </p:txBody>
      </p:sp>
      <p:sp>
        <p:nvSpPr>
          <p:cNvPr id="16" name="Rectangle: Rounded Corners 15">
            <a:extLst>
              <a:ext uri="{FF2B5EF4-FFF2-40B4-BE49-F238E27FC236}">
                <a16:creationId xmlns:a16="http://schemas.microsoft.com/office/drawing/2014/main" id="{DD668840-058B-4946-8CAF-7447B2A6D28A}"/>
              </a:ext>
            </a:extLst>
          </p:cNvPr>
          <p:cNvSpPr/>
          <p:nvPr/>
        </p:nvSpPr>
        <p:spPr>
          <a:xfrm>
            <a:off x="6864870" y="4328868"/>
            <a:ext cx="2145323" cy="2224331"/>
          </a:xfrm>
          <a:prstGeom prst="roundRect">
            <a:avLst/>
          </a:prstGeom>
          <a:solidFill>
            <a:srgbClr val="F4394A">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dirty="0">
                <a:solidFill>
                  <a:schemeClr val="tx1"/>
                </a:solidFill>
              </a:rPr>
              <a:t>New initiatives by the </a:t>
            </a:r>
            <a:r>
              <a:rPr lang="fr-CH" sz="1800" dirty="0" err="1">
                <a:solidFill>
                  <a:schemeClr val="tx1"/>
                </a:solidFill>
              </a:rPr>
              <a:t>trade</a:t>
            </a:r>
            <a:r>
              <a:rPr lang="fr-CH" sz="1800" dirty="0">
                <a:solidFill>
                  <a:schemeClr val="tx1"/>
                </a:solidFill>
              </a:rPr>
              <a:t> </a:t>
            </a:r>
            <a:r>
              <a:rPr lang="fr-CH" sz="1800" dirty="0" err="1">
                <a:solidFill>
                  <a:schemeClr val="tx1"/>
                </a:solidFill>
              </a:rPr>
              <a:t>community</a:t>
            </a:r>
            <a:endParaRPr lang="fr-CH" sz="1800" dirty="0">
              <a:solidFill>
                <a:schemeClr val="tx1"/>
              </a:solidFill>
            </a:endParaRPr>
          </a:p>
        </p:txBody>
      </p:sp>
      <p:sp>
        <p:nvSpPr>
          <p:cNvPr id="9" name="Rectangle 8">
            <a:extLst>
              <a:ext uri="{FF2B5EF4-FFF2-40B4-BE49-F238E27FC236}">
                <a16:creationId xmlns:a16="http://schemas.microsoft.com/office/drawing/2014/main" id="{B0B9E220-680F-4E7E-B0FE-116CFCE21EA1}"/>
              </a:ext>
            </a:extLst>
          </p:cNvPr>
          <p:cNvSpPr/>
          <p:nvPr/>
        </p:nvSpPr>
        <p:spPr>
          <a:xfrm>
            <a:off x="79610" y="1897430"/>
            <a:ext cx="2065713" cy="1631216"/>
          </a:xfrm>
          <a:prstGeom prst="rect">
            <a:avLst/>
          </a:prstGeom>
        </p:spPr>
        <p:txBody>
          <a:bodyPr wrap="square">
            <a:spAutoFit/>
          </a:bodyPr>
          <a:lstStyle/>
          <a:p>
            <a:pPr eaLnBrk="1" hangingPunct="1"/>
            <a:r>
              <a:rPr lang="en-US" altLang="en-US" sz="2000" dirty="0">
                <a:latin typeface="+mn-lt"/>
              </a:rPr>
              <a:t>Gender inequalities are pervasive in society and in the economy</a:t>
            </a:r>
          </a:p>
        </p:txBody>
      </p:sp>
      <p:sp>
        <p:nvSpPr>
          <p:cNvPr id="11" name="Rectangle 10">
            <a:extLst>
              <a:ext uri="{FF2B5EF4-FFF2-40B4-BE49-F238E27FC236}">
                <a16:creationId xmlns:a16="http://schemas.microsoft.com/office/drawing/2014/main" id="{0FA0030B-DC04-4710-BC89-06033C8ACCE2}"/>
              </a:ext>
            </a:extLst>
          </p:cNvPr>
          <p:cNvSpPr/>
          <p:nvPr/>
        </p:nvSpPr>
        <p:spPr>
          <a:xfrm>
            <a:off x="79132" y="4337782"/>
            <a:ext cx="3068514" cy="1846659"/>
          </a:xfrm>
          <a:prstGeom prst="rect">
            <a:avLst/>
          </a:prstGeom>
        </p:spPr>
        <p:txBody>
          <a:bodyPr wrap="square">
            <a:spAutoFit/>
          </a:bodyPr>
          <a:lstStyle/>
          <a:p>
            <a:pPr eaLnBrk="1" hangingPunct="1"/>
            <a:r>
              <a:rPr lang="en-US" altLang="en-US" sz="1900" dirty="0">
                <a:latin typeface="+mn-lt"/>
              </a:rPr>
              <a:t>The two sides of the trade &amp; gender nexus: from gender inequality to trade performance and from trade to gender equality</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idx="4294967295"/>
          </p:nvPr>
        </p:nvSpPr>
        <p:spPr>
          <a:xfrm>
            <a:off x="351692" y="826477"/>
            <a:ext cx="7174523" cy="1055077"/>
          </a:xfrm>
        </p:spPr>
        <p:txBody>
          <a:bodyPr>
            <a:normAutofit fontScale="90000"/>
          </a:bodyPr>
          <a:lstStyle/>
          <a:p>
            <a:pPr eaLnBrk="1" hangingPunct="1"/>
            <a:br>
              <a:rPr lang="fr-CH" altLang="en-US" sz="4246"/>
            </a:br>
            <a:br>
              <a:rPr lang="en-US" altLang="en-US" sz="4246"/>
            </a:br>
            <a:endParaRPr lang="en-US" altLang="en-US" sz="4246"/>
          </a:p>
        </p:txBody>
      </p:sp>
      <p:sp>
        <p:nvSpPr>
          <p:cNvPr id="112642" name="Title 1"/>
          <p:cNvSpPr txBox="1">
            <a:spLocks/>
          </p:cNvSpPr>
          <p:nvPr/>
        </p:nvSpPr>
        <p:spPr bwMode="auto">
          <a:xfrm>
            <a:off x="461709" y="1881554"/>
            <a:ext cx="7596554" cy="1055077"/>
          </a:xfrm>
          <a:prstGeom prst="rect">
            <a:avLst/>
          </a:prstGeom>
          <a:noFill/>
          <a:ln w="9525">
            <a:noFill/>
            <a:miter lim="800000"/>
            <a:headEnd/>
            <a:tailEnd/>
          </a:ln>
        </p:spPr>
        <p:txBody>
          <a:bodyPr anchor="ctr"/>
          <a:lstStyle/>
          <a:p>
            <a:pPr algn="ctr" eaLnBrk="0" hangingPunct="0"/>
            <a:br>
              <a:rPr lang="fr-CH" altLang="en-US" sz="2585" b="1" dirty="0">
                <a:solidFill>
                  <a:srgbClr val="4F91CD"/>
                </a:solidFill>
                <a:latin typeface="Eurostile LT Std Bold" pitchFamily="34" charset="0"/>
              </a:rPr>
            </a:br>
            <a:br>
              <a:rPr lang="fr-CH" altLang="en-US" sz="2585" b="1" dirty="0">
                <a:solidFill>
                  <a:srgbClr val="4F91CD"/>
                </a:solidFill>
                <a:latin typeface="Eurostile LT Std Bold" pitchFamily="34" charset="0"/>
              </a:rPr>
            </a:br>
            <a:endParaRPr lang="fr-CH" altLang="en-US" sz="2585" b="1" dirty="0">
              <a:solidFill>
                <a:srgbClr val="4F91CD"/>
              </a:solidFill>
              <a:latin typeface="Eurostile LT Std Bold" pitchFamily="34" charset="0"/>
            </a:endParaRPr>
          </a:p>
          <a:p>
            <a:pPr algn="ctr" eaLnBrk="0" hangingPunct="0"/>
            <a:endParaRPr lang="fr-CH" altLang="en-US" sz="2585" b="1" dirty="0">
              <a:solidFill>
                <a:srgbClr val="4F91CD"/>
              </a:solidFill>
              <a:latin typeface="Eurostile LT Std Bold" pitchFamily="34" charset="0"/>
            </a:endParaRPr>
          </a:p>
          <a:p>
            <a:pPr algn="ctr" eaLnBrk="0" hangingPunct="0"/>
            <a:endParaRPr lang="fr-CH" altLang="en-US" sz="2585" b="1" dirty="0">
              <a:solidFill>
                <a:srgbClr val="4F91CD"/>
              </a:solidFill>
              <a:latin typeface="Eurostile LT Std Bold" pitchFamily="34" charset="0"/>
            </a:endParaRPr>
          </a:p>
          <a:p>
            <a:pPr algn="ctr"/>
            <a:r>
              <a:rPr lang="en-GB" altLang="en-US" sz="2585" b="1" dirty="0">
                <a:latin typeface="Eurostile LT Std Bold" pitchFamily="34" charset="0"/>
              </a:rPr>
              <a:t>Thank you for your attention</a:t>
            </a:r>
          </a:p>
          <a:p>
            <a:pPr algn="ctr" eaLnBrk="0" hangingPunct="0"/>
            <a:endParaRPr lang="en-GB" altLang="en-US" sz="2585" b="1" dirty="0">
              <a:latin typeface="Eurostile LT Std Bold" pitchFamily="34" charset="0"/>
            </a:endParaRPr>
          </a:p>
          <a:p>
            <a:pPr algn="ctr" eaLnBrk="0" hangingPunct="0"/>
            <a:r>
              <a:rPr lang="en-GB" altLang="en-US" sz="2585" b="1" dirty="0">
                <a:latin typeface="Eurostile LT Std Bold" pitchFamily="34" charset="0"/>
                <a:hlinkClick r:id="rId4"/>
              </a:rPr>
              <a:t>https://UNCTAD.org/gender</a:t>
            </a:r>
            <a:endParaRPr lang="en-GB" altLang="en-US" sz="2585" b="1" dirty="0">
              <a:latin typeface="Eurostile LT Std Bold" pitchFamily="34" charset="0"/>
            </a:endParaRPr>
          </a:p>
          <a:p>
            <a:pPr algn="ctr" eaLnBrk="0" hangingPunct="0"/>
            <a:endParaRPr lang="en-US" altLang="en-US" sz="2585" b="1" dirty="0">
              <a:latin typeface="Eurostile LT Std Bold" pitchFamily="34" charset="0"/>
            </a:endParaRPr>
          </a:p>
          <a:p>
            <a:pPr algn="ctr" eaLnBrk="0" hangingPunct="0"/>
            <a:r>
              <a:rPr lang="en-US" altLang="en-US" sz="2585" b="1" dirty="0">
                <a:latin typeface="Eurostile LT Std Bold" pitchFamily="34" charset="0"/>
                <a:hlinkClick r:id="rId5"/>
              </a:rPr>
              <a:t>gender@un.org</a:t>
            </a:r>
            <a:endParaRPr lang="en-US" altLang="en-US" sz="2585" b="1" dirty="0">
              <a:latin typeface="Eurostile LT Std Bold" pitchFamily="34" charset="0"/>
            </a:endParaRPr>
          </a:p>
          <a:p>
            <a:pPr algn="ctr" eaLnBrk="0" hangingPunct="0"/>
            <a:endParaRPr lang="en-US" altLang="en-US" sz="2585" b="1" dirty="0">
              <a:latin typeface="Eurostile LT Std Bold" pitchFamily="34" charset="0"/>
            </a:endParaRPr>
          </a:p>
          <a:p>
            <a:pPr algn="ctr"/>
            <a:r>
              <a:rPr lang="en-GB" altLang="en-US" sz="2585" b="1" dirty="0">
                <a:latin typeface="Eurostile LT Std Bold" pitchFamily="34" charset="0"/>
                <a:hlinkClick r:id="rId6"/>
              </a:rPr>
              <a:t>https://twitter.com/unctadgender</a:t>
            </a:r>
            <a:endParaRPr lang="en-GB" altLang="en-US" sz="2585" b="1" dirty="0">
              <a:latin typeface="Eurostile LT Std Bold" pitchFamily="34" charset="0"/>
            </a:endParaRPr>
          </a:p>
          <a:p>
            <a:pPr algn="ctr"/>
            <a:endParaRPr lang="en-US" altLang="en-US" sz="2585" b="1" dirty="0">
              <a:latin typeface="Eurostile LT Std Bold" pitchFamily="34" charset="0"/>
            </a:endParaRPr>
          </a:p>
          <a:p>
            <a:pPr algn="ctr" eaLnBrk="0" hangingPunct="0"/>
            <a:endParaRPr lang="en-US" altLang="en-US" sz="2585" b="1" dirty="0">
              <a:latin typeface="Eurostile LT Std Bold" pitchFamily="34" charset="0"/>
            </a:endParaRPr>
          </a:p>
          <a:p>
            <a:pPr algn="ctr" eaLnBrk="0" hangingPunct="0"/>
            <a:endParaRPr lang="en-GB" altLang="en-US" sz="2585" b="1" dirty="0">
              <a:latin typeface="Eurostile LT Std Bold" pitchFamily="34" charset="0"/>
            </a:endParaRPr>
          </a:p>
        </p:txBody>
      </p:sp>
      <p:sp>
        <p:nvSpPr>
          <p:cNvPr id="112643" name="Title 1"/>
          <p:cNvSpPr txBox="1">
            <a:spLocks/>
          </p:cNvSpPr>
          <p:nvPr/>
        </p:nvSpPr>
        <p:spPr bwMode="auto">
          <a:xfrm>
            <a:off x="179453" y="3979083"/>
            <a:ext cx="6506308" cy="597877"/>
          </a:xfrm>
          <a:prstGeom prst="rect">
            <a:avLst/>
          </a:prstGeom>
          <a:noFill/>
          <a:ln w="9525">
            <a:noFill/>
            <a:miter lim="800000"/>
            <a:headEnd/>
            <a:tailEnd/>
          </a:ln>
        </p:spPr>
        <p:txBody>
          <a:bodyPr anchor="ctr"/>
          <a:lstStyle/>
          <a:p>
            <a:pPr algn="ctr" eaLnBrk="0" hangingPunct="0"/>
            <a:endParaRPr lang="en-US" altLang="en-US" sz="2585" b="1" dirty="0">
              <a:latin typeface="Eurostile LT Std Bold" pitchFamily="34" charset="0"/>
            </a:endParaRPr>
          </a:p>
        </p:txBody>
      </p:sp>
      <p:sp>
        <p:nvSpPr>
          <p:cNvPr id="112644" name="Title 1"/>
          <p:cNvSpPr txBox="1">
            <a:spLocks/>
          </p:cNvSpPr>
          <p:nvPr/>
        </p:nvSpPr>
        <p:spPr bwMode="auto">
          <a:xfrm>
            <a:off x="805963" y="6002217"/>
            <a:ext cx="2999643" cy="565638"/>
          </a:xfrm>
          <a:prstGeom prst="rect">
            <a:avLst/>
          </a:prstGeom>
          <a:noFill/>
          <a:ln w="9525">
            <a:noFill/>
            <a:miter lim="800000"/>
            <a:headEnd/>
            <a:tailEnd/>
          </a:ln>
        </p:spPr>
        <p:txBody>
          <a:bodyPr anchor="ctr"/>
          <a:lstStyle/>
          <a:p>
            <a:pPr eaLnBrk="0" hangingPunct="0"/>
            <a:r>
              <a:rPr lang="fr-CH" altLang="en-US" sz="2215" b="1" i="1" dirty="0" err="1">
                <a:solidFill>
                  <a:srgbClr val="4F91CD"/>
                </a:solidFill>
                <a:latin typeface="Eurostile LT Std Bold" pitchFamily="34" charset="0"/>
              </a:rPr>
              <a:t>Prosperity</a:t>
            </a:r>
            <a:r>
              <a:rPr lang="fr-CH" altLang="en-US" sz="2215" b="1" i="1" dirty="0">
                <a:solidFill>
                  <a:srgbClr val="4F91CD"/>
                </a:solidFill>
                <a:latin typeface="Eurostile LT Std Bold" pitchFamily="34" charset="0"/>
              </a:rPr>
              <a:t> for all</a:t>
            </a:r>
            <a:endParaRPr lang="en-GB" altLang="en-US" sz="2215" b="1" i="1" dirty="0">
              <a:solidFill>
                <a:srgbClr val="4F91CD"/>
              </a:solidFill>
              <a:latin typeface="Eurostile LT Std Bold" pitchFamily="34" charset="0"/>
            </a:endParaRPr>
          </a:p>
        </p:txBody>
      </p:sp>
      <p:pic>
        <p:nvPicPr>
          <p:cNvPr id="112645" name="Picture 6"/>
          <p:cNvPicPr>
            <a:picLocks noChangeAspect="1"/>
          </p:cNvPicPr>
          <p:nvPr/>
        </p:nvPicPr>
        <p:blipFill>
          <a:blip r:embed="rId7"/>
          <a:srcRect/>
          <a:stretch>
            <a:fillRect/>
          </a:stretch>
        </p:blipFill>
        <p:spPr bwMode="auto">
          <a:xfrm>
            <a:off x="7129097" y="4806463"/>
            <a:ext cx="1663211" cy="1663212"/>
          </a:xfrm>
          <a:prstGeom prst="rect">
            <a:avLst/>
          </a:prstGeom>
          <a:noFill/>
          <a:ln w="9525">
            <a:noFill/>
            <a:miter lim="800000"/>
            <a:headEnd/>
            <a:tailEnd/>
          </a:ln>
        </p:spPr>
      </p:pic>
      <p:sp>
        <p:nvSpPr>
          <p:cNvPr id="112646" name="Rectangle 2"/>
          <p:cNvSpPr>
            <a:spLocks noChangeArrowheads="1"/>
          </p:cNvSpPr>
          <p:nvPr/>
        </p:nvSpPr>
        <p:spPr bwMode="auto">
          <a:xfrm>
            <a:off x="351692" y="826477"/>
            <a:ext cx="7174523" cy="1055077"/>
          </a:xfrm>
          <a:prstGeom prst="rect">
            <a:avLst/>
          </a:prstGeom>
          <a:noFill/>
          <a:ln w="9525">
            <a:noFill/>
            <a:miter lim="800000"/>
            <a:headEnd/>
            <a:tailEnd/>
          </a:ln>
        </p:spPr>
        <p:txBody>
          <a:bodyPr anchor="ctr"/>
          <a:lstStyle/>
          <a:p>
            <a:br>
              <a:rPr lang="fr-CH" altLang="en-US" sz="4246" b="1">
                <a:solidFill>
                  <a:srgbClr val="4F91CD"/>
                </a:solidFill>
                <a:latin typeface="Eurostile LT Std Bold" pitchFamily="34" charset="0"/>
              </a:rPr>
            </a:br>
            <a:br>
              <a:rPr lang="en-US" altLang="en-US" sz="4246" b="1">
                <a:solidFill>
                  <a:srgbClr val="4F91CD"/>
                </a:solidFill>
                <a:latin typeface="Eurostile LT Std Bold" pitchFamily="34" charset="0"/>
              </a:rPr>
            </a:br>
            <a:endParaRPr lang="en-US" altLang="en-US" sz="4246" b="1">
              <a:solidFill>
                <a:srgbClr val="4F91CD"/>
              </a:solidFill>
              <a:latin typeface="Eurostile LT Std Bold" pitchFamily="34" charset="0"/>
            </a:endParaRPr>
          </a:p>
        </p:txBody>
      </p:sp>
    </p:spTree>
    <p:custDataLst>
      <p:tags r:id="rId1"/>
    </p:custDataLst>
    <p:extLst>
      <p:ext uri="{BB962C8B-B14F-4D97-AF65-F5344CB8AC3E}">
        <p14:creationId xmlns:p14="http://schemas.microsoft.com/office/powerpoint/2010/main" val="3135704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32171" y="910952"/>
            <a:ext cx="7772400" cy="635000"/>
          </a:xfrm>
        </p:spPr>
        <p:txBody>
          <a:bodyPr/>
          <a:lstStyle/>
          <a:p>
            <a:pPr algn="ctr"/>
            <a:br>
              <a:rPr lang="fr-CH" altLang="en-US" sz="2400" dirty="0"/>
            </a:br>
            <a:r>
              <a:rPr lang="fr-CH" altLang="en-US" sz="2200" dirty="0" err="1"/>
              <a:t>Women</a:t>
            </a:r>
            <a:r>
              <a:rPr lang="fr-CH" altLang="en-US" sz="2200" dirty="0"/>
              <a:t> are </a:t>
            </a:r>
            <a:r>
              <a:rPr lang="fr-CH" altLang="en-US" sz="2200" dirty="0" err="1"/>
              <a:t>less</a:t>
            </a:r>
            <a:r>
              <a:rPr lang="fr-CH" altLang="en-US" sz="2200" dirty="0"/>
              <a:t> </a:t>
            </a:r>
            <a:r>
              <a:rPr lang="fr-CH" altLang="en-US" sz="2200" dirty="0" err="1"/>
              <a:t>likely</a:t>
            </a:r>
            <a:r>
              <a:rPr lang="fr-CH" altLang="en-US" sz="2200" dirty="0"/>
              <a:t> to have a job </a:t>
            </a:r>
            <a:r>
              <a:rPr lang="fr-CH" altLang="en-US" sz="2200" dirty="0" err="1"/>
              <a:t>than</a:t>
            </a:r>
            <a:r>
              <a:rPr lang="fr-CH" altLang="en-US" sz="2200" dirty="0"/>
              <a:t> men: </a:t>
            </a:r>
            <a:r>
              <a:rPr lang="fr-CH" altLang="en-US" sz="2200" dirty="0" err="1"/>
              <a:t>Unemployment</a:t>
            </a:r>
            <a:r>
              <a:rPr lang="fr-CH" altLang="en-US" sz="2200" dirty="0"/>
              <a:t> rates by </a:t>
            </a:r>
            <a:r>
              <a:rPr lang="fr-CH" altLang="en-US" sz="2200" dirty="0" err="1"/>
              <a:t>sex</a:t>
            </a:r>
            <a:r>
              <a:rPr lang="fr-CH" altLang="en-US" sz="2200" dirty="0"/>
              <a:t> and by </a:t>
            </a:r>
            <a:r>
              <a:rPr lang="fr-CH" altLang="en-US" sz="2200" dirty="0" err="1"/>
              <a:t>region</a:t>
            </a:r>
            <a:br>
              <a:rPr lang="fr-CH" altLang="en-US" sz="2400" dirty="0"/>
            </a:br>
            <a:endParaRPr lang="en-US" altLang="en-US" sz="2400" dirty="0"/>
          </a:p>
        </p:txBody>
      </p:sp>
      <p:sp>
        <p:nvSpPr>
          <p:cNvPr id="11267" name="Rectangle 3"/>
          <p:cNvSpPr>
            <a:spLocks noGrp="1" noChangeArrowheads="1"/>
          </p:cNvSpPr>
          <p:nvPr>
            <p:ph idx="1"/>
          </p:nvPr>
        </p:nvSpPr>
        <p:spPr>
          <a:xfrm>
            <a:off x="754674" y="1545952"/>
            <a:ext cx="7720376" cy="5499281"/>
          </a:xfrm>
        </p:spPr>
        <p:txBody>
          <a:bodyPr/>
          <a:lstStyle/>
          <a:p>
            <a:pPr>
              <a:buFontTx/>
              <a:buNone/>
            </a:pPr>
            <a:endParaRPr lang="fr-CH" altLang="en-US" sz="2000" i="1" dirty="0"/>
          </a:p>
          <a:p>
            <a:pPr>
              <a:buFontTx/>
              <a:buNone/>
            </a:pPr>
            <a:endParaRPr lang="fr-CH" altLang="en-US" sz="2000" i="1" dirty="0"/>
          </a:p>
          <a:p>
            <a:pPr>
              <a:buFontTx/>
              <a:buNone/>
            </a:pPr>
            <a:endParaRPr lang="fr-CH" altLang="en-US" sz="2000" i="1" dirty="0"/>
          </a:p>
          <a:p>
            <a:pPr>
              <a:buFontTx/>
              <a:buNone/>
            </a:pPr>
            <a:endParaRPr lang="fr-CH" altLang="en-US" sz="2000" i="1" dirty="0"/>
          </a:p>
          <a:p>
            <a:pPr>
              <a:buFontTx/>
              <a:buNone/>
            </a:pPr>
            <a:endParaRPr lang="fr-CH" altLang="en-US" sz="2000" i="1" dirty="0"/>
          </a:p>
          <a:p>
            <a:pPr>
              <a:buFontTx/>
              <a:buNone/>
            </a:pPr>
            <a:endParaRPr lang="fr-CH" altLang="en-US" sz="2000" i="1" dirty="0"/>
          </a:p>
          <a:p>
            <a:pPr>
              <a:buFontTx/>
              <a:buNone/>
            </a:pPr>
            <a:endParaRPr lang="fr-CH" altLang="en-US" sz="2000" i="1" dirty="0"/>
          </a:p>
          <a:p>
            <a:pPr>
              <a:buFontTx/>
              <a:buNone/>
            </a:pPr>
            <a:endParaRPr lang="fr-CH" altLang="en-US" sz="2000" i="1" dirty="0"/>
          </a:p>
          <a:p>
            <a:pPr>
              <a:buFontTx/>
              <a:buNone/>
            </a:pPr>
            <a:endParaRPr lang="fr-CH" altLang="en-US" sz="2000" i="1" dirty="0"/>
          </a:p>
          <a:p>
            <a:pPr>
              <a:buFontTx/>
              <a:buNone/>
            </a:pPr>
            <a:endParaRPr lang="fr-CH" altLang="en-US" sz="2000" i="1" dirty="0"/>
          </a:p>
          <a:p>
            <a:pPr>
              <a:buFontTx/>
              <a:buNone/>
            </a:pPr>
            <a:endParaRPr lang="fr-CH" altLang="en-US" sz="2000" i="1" dirty="0"/>
          </a:p>
          <a:p>
            <a:pPr>
              <a:buFontTx/>
              <a:buNone/>
            </a:pPr>
            <a:br>
              <a:rPr lang="fr-CH" altLang="en-US" sz="2000" i="1" dirty="0"/>
            </a:br>
            <a:r>
              <a:rPr lang="fr-CH" altLang="en-US" sz="2000" i="1" dirty="0" err="1"/>
              <a:t>Why</a:t>
            </a:r>
            <a:r>
              <a:rPr lang="fr-CH" altLang="en-US" sz="2000" i="1" dirty="0"/>
              <a:t>?</a:t>
            </a:r>
            <a:r>
              <a:rPr lang="fr-CH" altLang="en-US" sz="2000" dirty="0"/>
              <a:t> </a:t>
            </a:r>
            <a:r>
              <a:rPr lang="fr-CH" altLang="en-US" sz="2000" dirty="0" err="1"/>
              <a:t>Temporary</a:t>
            </a:r>
            <a:r>
              <a:rPr lang="fr-CH" altLang="en-US" sz="2000" dirty="0"/>
              <a:t> </a:t>
            </a:r>
            <a:r>
              <a:rPr lang="fr-CH" altLang="en-US" sz="2000" dirty="0" err="1"/>
              <a:t>contracts</a:t>
            </a:r>
            <a:r>
              <a:rPr lang="fr-CH" altLang="en-US" sz="2000" dirty="0"/>
              <a:t>; </a:t>
            </a:r>
            <a:r>
              <a:rPr lang="fr-CH" altLang="en-US" sz="2000" dirty="0" err="1"/>
              <a:t>educational</a:t>
            </a:r>
            <a:r>
              <a:rPr lang="fr-CH" altLang="en-US" sz="1200" dirty="0"/>
              <a:t> </a:t>
            </a:r>
            <a:r>
              <a:rPr lang="fr-CH" altLang="en-US" sz="2000" dirty="0" err="1"/>
              <a:t>attainment</a:t>
            </a:r>
            <a:r>
              <a:rPr lang="fr-CH" altLang="en-US" sz="2000" dirty="0"/>
              <a:t>; labour </a:t>
            </a:r>
            <a:r>
              <a:rPr lang="fr-CH" altLang="en-US" sz="2000" dirty="0" err="1"/>
              <a:t>market</a:t>
            </a:r>
            <a:r>
              <a:rPr lang="fr-CH" altLang="en-US" sz="2000" dirty="0"/>
              <a:t> </a:t>
            </a:r>
            <a:r>
              <a:rPr lang="fr-CH" altLang="en-US" sz="2000" dirty="0" err="1"/>
              <a:t>segregation</a:t>
            </a:r>
            <a:r>
              <a:rPr lang="fr-CH" altLang="en-US" sz="2000" dirty="0"/>
              <a:t>; </a:t>
            </a:r>
            <a:r>
              <a:rPr lang="fr-CH" altLang="en-US" sz="2000" dirty="0" err="1"/>
              <a:t>household</a:t>
            </a:r>
            <a:r>
              <a:rPr lang="fr-CH" altLang="en-US" sz="2000" dirty="0"/>
              <a:t> </a:t>
            </a:r>
            <a:r>
              <a:rPr lang="fr-CH" altLang="en-US" sz="2000" dirty="0" err="1"/>
              <a:t>chores</a:t>
            </a:r>
            <a:endParaRPr lang="fr-CH" altLang="en-US" sz="2000" dirty="0"/>
          </a:p>
          <a:p>
            <a:pPr>
              <a:buFontTx/>
              <a:buNone/>
            </a:pPr>
            <a:r>
              <a:rPr lang="fr-CH" altLang="en-US" sz="1200" dirty="0"/>
              <a:t>Source: ILO, Global </a:t>
            </a:r>
            <a:r>
              <a:rPr lang="fr-CH" altLang="en-US" sz="1200" dirty="0" err="1"/>
              <a:t>Employment</a:t>
            </a:r>
            <a:r>
              <a:rPr lang="fr-CH" altLang="en-US" sz="1200" dirty="0"/>
              <a:t> Trends for </a:t>
            </a:r>
            <a:r>
              <a:rPr lang="fr-CH" altLang="en-US" sz="1200" dirty="0" err="1"/>
              <a:t>Women</a:t>
            </a:r>
            <a:r>
              <a:rPr lang="fr-CH" altLang="en-US" sz="1200" dirty="0"/>
              <a:t>, 2016</a:t>
            </a:r>
            <a:endParaRPr lang="en-US" altLang="en-US" sz="1200" dirty="0"/>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 y="1735138"/>
            <a:ext cx="90582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463" y="417513"/>
            <a:ext cx="809148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8738" y="0"/>
            <a:ext cx="59991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74663" y="371475"/>
            <a:ext cx="8229600" cy="1143000"/>
          </a:xfrm>
        </p:spPr>
        <p:txBody>
          <a:bodyPr/>
          <a:lstStyle/>
          <a:p>
            <a:r>
              <a:rPr lang="fr-CH" altLang="en-US"/>
              <a:t>Labour market segregation</a:t>
            </a:r>
            <a:endParaRPr lang="en-US" altLang="en-US"/>
          </a:p>
        </p:txBody>
      </p:sp>
      <p:sp>
        <p:nvSpPr>
          <p:cNvPr id="13315" name="Rectangle 3"/>
          <p:cNvSpPr>
            <a:spLocks noGrp="1" noChangeArrowheads="1"/>
          </p:cNvSpPr>
          <p:nvPr>
            <p:ph idx="1"/>
          </p:nvPr>
        </p:nvSpPr>
        <p:spPr>
          <a:xfrm>
            <a:off x="804252" y="1155581"/>
            <a:ext cx="8251825" cy="1214853"/>
          </a:xfrm>
        </p:spPr>
        <p:txBody>
          <a:bodyPr/>
          <a:lstStyle/>
          <a:p>
            <a:pPr>
              <a:lnSpc>
                <a:spcPct val="90000"/>
              </a:lnSpc>
              <a:buFontTx/>
              <a:buNone/>
            </a:pPr>
            <a:endParaRPr lang="en-US" altLang="en-US" dirty="0"/>
          </a:p>
          <a:p>
            <a:pPr>
              <a:lnSpc>
                <a:spcPct val="90000"/>
              </a:lnSpc>
              <a:buFontTx/>
              <a:buNone/>
            </a:pPr>
            <a:r>
              <a:rPr lang="en-US" altLang="en-US" dirty="0"/>
              <a:t>	Men and women work in different sectors &amp; occupations, often according to social norms</a:t>
            </a:r>
            <a:endParaRPr lang="en-US" altLang="en-US" dirty="0">
              <a:sym typeface="Wingdings" panose="05000000000000000000" pitchFamily="2" charset="2"/>
            </a:endParaRPr>
          </a:p>
        </p:txBody>
      </p:sp>
      <p:sp>
        <p:nvSpPr>
          <p:cNvPr id="3" name="Rectangle 2">
            <a:extLst>
              <a:ext uri="{FF2B5EF4-FFF2-40B4-BE49-F238E27FC236}">
                <a16:creationId xmlns:a16="http://schemas.microsoft.com/office/drawing/2014/main" id="{3D4359F9-EC28-4F43-949B-790170AB8D4C}"/>
              </a:ext>
            </a:extLst>
          </p:cNvPr>
          <p:cNvSpPr/>
          <p:nvPr/>
        </p:nvSpPr>
        <p:spPr>
          <a:xfrm>
            <a:off x="0" y="2427235"/>
            <a:ext cx="4572000" cy="1089529"/>
          </a:xfrm>
          <a:prstGeom prst="rect">
            <a:avLst/>
          </a:prstGeom>
          <a:solidFill>
            <a:srgbClr val="BB1850">
              <a:alpha val="66000"/>
            </a:srgbClr>
          </a:solidFill>
        </p:spPr>
        <p:txBody>
          <a:bodyPr>
            <a:spAutoFit/>
          </a:bodyPr>
          <a:lstStyle/>
          <a:p>
            <a:pPr lvl="1">
              <a:lnSpc>
                <a:spcPct val="90000"/>
              </a:lnSpc>
            </a:pPr>
            <a:r>
              <a:rPr lang="en-US" altLang="en-US" dirty="0"/>
              <a:t>It limits the extent to which women benefit from and can contribute to economic growth</a:t>
            </a:r>
          </a:p>
        </p:txBody>
      </p:sp>
      <p:sp>
        <p:nvSpPr>
          <p:cNvPr id="4" name="Rectangle 3">
            <a:extLst>
              <a:ext uri="{FF2B5EF4-FFF2-40B4-BE49-F238E27FC236}">
                <a16:creationId xmlns:a16="http://schemas.microsoft.com/office/drawing/2014/main" id="{E958D93D-E700-4933-A7EC-06E39060BF38}"/>
              </a:ext>
            </a:extLst>
          </p:cNvPr>
          <p:cNvSpPr/>
          <p:nvPr/>
        </p:nvSpPr>
        <p:spPr>
          <a:xfrm>
            <a:off x="3956539" y="3573565"/>
            <a:ext cx="5099538" cy="1421928"/>
          </a:xfrm>
          <a:prstGeom prst="rect">
            <a:avLst/>
          </a:prstGeom>
          <a:solidFill>
            <a:srgbClr val="486527">
              <a:alpha val="70000"/>
            </a:srgbClr>
          </a:solidFill>
        </p:spPr>
        <p:txBody>
          <a:bodyPr wrap="square">
            <a:spAutoFit/>
          </a:bodyPr>
          <a:lstStyle/>
          <a:p>
            <a:pPr lvl="1">
              <a:lnSpc>
                <a:spcPct val="90000"/>
              </a:lnSpc>
            </a:pPr>
            <a:r>
              <a:rPr lang="en-US" altLang="en-US" dirty="0"/>
              <a:t>It prevents the efficient allocation of </a:t>
            </a:r>
            <a:r>
              <a:rPr lang="en-US" altLang="en-US" dirty="0" err="1"/>
              <a:t>labour</a:t>
            </a:r>
            <a:r>
              <a:rPr lang="en-US" altLang="en-US" dirty="0"/>
              <a:t> with negative consequences for productivity &amp; income distribution</a:t>
            </a:r>
          </a:p>
        </p:txBody>
      </p:sp>
      <p:sp>
        <p:nvSpPr>
          <p:cNvPr id="5" name="Rectangle 4">
            <a:extLst>
              <a:ext uri="{FF2B5EF4-FFF2-40B4-BE49-F238E27FC236}">
                <a16:creationId xmlns:a16="http://schemas.microsoft.com/office/drawing/2014/main" id="{0D5AF62E-FF0D-420D-8F0A-B26F2CA632DD}"/>
              </a:ext>
            </a:extLst>
          </p:cNvPr>
          <p:cNvSpPr/>
          <p:nvPr/>
        </p:nvSpPr>
        <p:spPr>
          <a:xfrm>
            <a:off x="4026877" y="5866225"/>
            <a:ext cx="5029200" cy="757130"/>
          </a:xfrm>
          <a:prstGeom prst="rect">
            <a:avLst/>
          </a:prstGeom>
          <a:solidFill>
            <a:srgbClr val="7030A0">
              <a:alpha val="70000"/>
            </a:srgbClr>
          </a:solidFill>
        </p:spPr>
        <p:txBody>
          <a:bodyPr wrap="square">
            <a:spAutoFit/>
          </a:bodyPr>
          <a:lstStyle/>
          <a:p>
            <a:pPr lvl="1">
              <a:lnSpc>
                <a:spcPct val="90000"/>
              </a:lnSpc>
            </a:pPr>
            <a:r>
              <a:rPr lang="en-US" altLang="en-US" dirty="0"/>
              <a:t>It reduces the ability of </a:t>
            </a:r>
            <a:r>
              <a:rPr lang="en-US" altLang="en-US" dirty="0" err="1"/>
              <a:t>labour</a:t>
            </a:r>
            <a:r>
              <a:rPr lang="en-US" altLang="en-US" dirty="0"/>
              <a:t> markets to respond to shocks</a:t>
            </a:r>
          </a:p>
        </p:txBody>
      </p:sp>
      <p:sp>
        <p:nvSpPr>
          <p:cNvPr id="6" name="Rectangle 5">
            <a:extLst>
              <a:ext uri="{FF2B5EF4-FFF2-40B4-BE49-F238E27FC236}">
                <a16:creationId xmlns:a16="http://schemas.microsoft.com/office/drawing/2014/main" id="{16403FDB-4B7B-4D08-82F9-1647264D88C6}"/>
              </a:ext>
            </a:extLst>
          </p:cNvPr>
          <p:cNvSpPr/>
          <p:nvPr/>
        </p:nvSpPr>
        <p:spPr>
          <a:xfrm>
            <a:off x="0" y="5052294"/>
            <a:ext cx="4572000" cy="757130"/>
          </a:xfrm>
          <a:prstGeom prst="rect">
            <a:avLst/>
          </a:prstGeom>
          <a:solidFill>
            <a:srgbClr val="FF9900">
              <a:alpha val="68000"/>
            </a:srgbClr>
          </a:solidFill>
        </p:spPr>
        <p:txBody>
          <a:bodyPr>
            <a:spAutoFit/>
          </a:bodyPr>
          <a:lstStyle/>
          <a:p>
            <a:pPr lvl="1">
              <a:lnSpc>
                <a:spcPct val="90000"/>
              </a:lnSpc>
            </a:pPr>
            <a:r>
              <a:rPr lang="en-US" altLang="en-US" dirty="0"/>
              <a:t>It contributes significantly to gender wage gaps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0213" y="704850"/>
            <a:ext cx="8229600" cy="1143000"/>
          </a:xfrm>
        </p:spPr>
        <p:txBody>
          <a:bodyPr/>
          <a:lstStyle/>
          <a:p>
            <a:pPr algn="ctr"/>
            <a:r>
              <a:rPr lang="en-US" altLang="en-US"/>
              <a:t>Which kind of employment do women have?</a:t>
            </a:r>
            <a:endParaRPr lang="en-US" altLang="en-US" sz="2000"/>
          </a:p>
        </p:txBody>
      </p:sp>
      <p:graphicFrame>
        <p:nvGraphicFramePr>
          <p:cNvPr id="5" name="Chart 4"/>
          <p:cNvGraphicFramePr>
            <a:graphicFrameLocks/>
          </p:cNvGraphicFramePr>
          <p:nvPr/>
        </p:nvGraphicFramePr>
        <p:xfrm>
          <a:off x="4590874" y="1661756"/>
          <a:ext cx="3587003" cy="2043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310661" y="1661756"/>
          <a:ext cx="3798277" cy="2074985"/>
        </p:xfrm>
        <a:graphic>
          <a:graphicData uri="http://schemas.openxmlformats.org/drawingml/2006/chart">
            <c:chart xmlns:c="http://schemas.openxmlformats.org/drawingml/2006/chart" xmlns:r="http://schemas.openxmlformats.org/officeDocument/2006/relationships" r:id="rId4"/>
          </a:graphicData>
        </a:graphic>
      </p:graphicFrame>
      <p:sp>
        <p:nvSpPr>
          <p:cNvPr id="14341" name="Rectangle 8"/>
          <p:cNvSpPr>
            <a:spLocks noChangeArrowheads="1"/>
          </p:cNvSpPr>
          <p:nvPr/>
        </p:nvSpPr>
        <p:spPr bwMode="auto">
          <a:xfrm>
            <a:off x="885825" y="6338888"/>
            <a:ext cx="1323975" cy="24606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CDB87E"/>
              </a:buClr>
              <a:buChar char="•"/>
              <a:defRPr sz="2400">
                <a:solidFill>
                  <a:schemeClr val="tx1"/>
                </a:solidFill>
                <a:latin typeface="HelveticaNeueLT Std Med" pitchFamily="34" charset="0"/>
                <a:ea typeface="MS PGothic" panose="020B0600070205080204" pitchFamily="34" charset="-128"/>
                <a:cs typeface="Arial" panose="020B0604020202020204" pitchFamily="34" charset="0"/>
              </a:defRPr>
            </a:lvl1pPr>
            <a:lvl2pPr marL="742950" indent="-285750">
              <a:spcBef>
                <a:spcPct val="20000"/>
              </a:spcBef>
              <a:buClr>
                <a:srgbClr val="CDB87E"/>
              </a:buClr>
              <a:buChar char="–"/>
              <a:defRPr sz="2200">
                <a:solidFill>
                  <a:schemeClr val="tx1"/>
                </a:solidFill>
                <a:latin typeface="HelveticaNeueLT Std Med" pitchFamily="34" charset="0"/>
                <a:ea typeface="MS PGothic" panose="020B0600070205080204" pitchFamily="34" charset="-128"/>
                <a:cs typeface="Arial" panose="020B0604020202020204" pitchFamily="34" charset="0"/>
              </a:defRPr>
            </a:lvl2pPr>
            <a:lvl3pPr marL="1143000" indent="-228600">
              <a:spcBef>
                <a:spcPct val="20000"/>
              </a:spcBef>
              <a:buClr>
                <a:srgbClr val="CDB87E"/>
              </a:buClr>
              <a:buChar char="•"/>
              <a:defRPr sz="2200">
                <a:solidFill>
                  <a:schemeClr val="tx1"/>
                </a:solidFill>
                <a:latin typeface="HelveticaNeueLT Std Med" pitchFamily="34" charset="0"/>
                <a:ea typeface="MS PGothic" panose="020B0600070205080204" pitchFamily="34" charset="-128"/>
                <a:cs typeface="Arial" panose="020B0604020202020204" pitchFamily="34" charset="0"/>
              </a:defRPr>
            </a:lvl3pPr>
            <a:lvl4pPr marL="1600200" indent="-228600">
              <a:spcBef>
                <a:spcPct val="20000"/>
              </a:spcBef>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4pPr>
            <a:lvl5pPr marL="2057400" indent="-228600">
              <a:spcBef>
                <a:spcPct val="20000"/>
              </a:spcBef>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MS PGothic" panose="020B0600070205080204" pitchFamily="34" charset="-128"/>
                <a:cs typeface="Arial" panose="020B0604020202020204" pitchFamily="34" charset="0"/>
              </a:defRPr>
            </a:lvl9pPr>
          </a:lstStyle>
          <a:p>
            <a:pPr eaLnBrk="1" hangingPunct="1">
              <a:spcBef>
                <a:spcPct val="0"/>
              </a:spcBef>
              <a:buClrTx/>
              <a:buFontTx/>
              <a:buNone/>
            </a:pPr>
            <a:r>
              <a:rPr lang="en-US" altLang="en-US" sz="1000" i="1">
                <a:solidFill>
                  <a:srgbClr val="333333"/>
                </a:solidFill>
                <a:latin typeface="Verdana" panose="020B0604030504040204" pitchFamily="34" charset="0"/>
                <a:ea typeface="宋体" panose="02010600030101010101" pitchFamily="2" charset="-122"/>
              </a:rPr>
              <a:t>Source:</a:t>
            </a:r>
            <a:r>
              <a:rPr lang="en-US" altLang="en-US" sz="1000">
                <a:solidFill>
                  <a:srgbClr val="333333"/>
                </a:solidFill>
                <a:latin typeface="Verdana" panose="020B0604030504040204" pitchFamily="34" charset="0"/>
                <a:ea typeface="宋体" panose="02010600030101010101" pitchFamily="2" charset="-122"/>
              </a:rPr>
              <a:t> </a:t>
            </a:r>
            <a:r>
              <a:rPr lang="en-GB" altLang="en-US" sz="1000">
                <a:latin typeface="Times New Roman" panose="02020603050405020304" pitchFamily="18" charset="0"/>
              </a:rPr>
              <a:t>ILO (2012)</a:t>
            </a:r>
            <a:endParaRPr lang="en-US" altLang="en-US" sz="1000">
              <a:latin typeface="Times New Roman" panose="02020603050405020304" pitchFamily="18" charset="0"/>
            </a:endParaRPr>
          </a:p>
        </p:txBody>
      </p:sp>
      <p:pic>
        <p:nvPicPr>
          <p:cNvPr id="1434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1150" y="4087813"/>
            <a:ext cx="3584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91050" y="4027488"/>
            <a:ext cx="3681413"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20700"/>
            <a:ext cx="8229600" cy="1143000"/>
          </a:xfrm>
        </p:spPr>
        <p:txBody>
          <a:bodyPr/>
          <a:lstStyle/>
          <a:p>
            <a:r>
              <a:rPr lang="fr-CH" altLang="en-US"/>
              <a:t>Unpaid work and time poverty</a:t>
            </a:r>
            <a:endParaRPr lang="en-US" altLang="en-US"/>
          </a:p>
        </p:txBody>
      </p:sp>
      <p:sp>
        <p:nvSpPr>
          <p:cNvPr id="15363" name="Rectangle 3"/>
          <p:cNvSpPr>
            <a:spLocks noGrp="1" noChangeArrowheads="1"/>
          </p:cNvSpPr>
          <p:nvPr>
            <p:ph idx="1"/>
          </p:nvPr>
        </p:nvSpPr>
        <p:spPr/>
        <p:txBody>
          <a:bodyPr/>
          <a:lstStyle/>
          <a:p>
            <a:r>
              <a:rPr lang="en-US" altLang="en-US" dirty="0"/>
              <a:t>In </a:t>
            </a:r>
            <a:r>
              <a:rPr lang="en-US" altLang="en-US" b="1" dirty="0"/>
              <a:t>all</a:t>
            </a:r>
            <a:r>
              <a:rPr lang="en-US" altLang="en-US" dirty="0"/>
              <a:t> countries, women do the bulk of unpaid work and are the main providers of care to children, the elderly and the sick</a:t>
            </a:r>
          </a:p>
          <a:p>
            <a:endParaRPr lang="en-US" altLang="en-US" dirty="0"/>
          </a:p>
          <a:p>
            <a:pPr lvl="1"/>
            <a:endParaRPr lang="en-US" altLang="en-US" dirty="0"/>
          </a:p>
          <a:p>
            <a:pPr lvl="1"/>
            <a:r>
              <a:rPr lang="en-US" altLang="en-US" dirty="0"/>
              <a:t>Difficulties in entering or maintaining formal, waged </a:t>
            </a:r>
            <a:r>
              <a:rPr lang="en-US" altLang="en-US" dirty="0" err="1"/>
              <a:t>labour</a:t>
            </a:r>
            <a:endParaRPr lang="en-US" altLang="en-US" dirty="0"/>
          </a:p>
          <a:p>
            <a:pPr lvl="1"/>
            <a:r>
              <a:rPr lang="en-US" altLang="en-US" dirty="0"/>
              <a:t>Women assigned to low-paid, low status jobs, such as home-based work</a:t>
            </a:r>
          </a:p>
          <a:p>
            <a:pPr lvl="1"/>
            <a:r>
              <a:rPr lang="en-US" altLang="en-US" dirty="0"/>
              <a:t>Limited opportunities to gain new skills</a:t>
            </a:r>
          </a:p>
          <a:p>
            <a:pPr lvl="1"/>
            <a:r>
              <a:rPr lang="en-US" altLang="en-US" dirty="0"/>
              <a:t>Double burden </a:t>
            </a:r>
            <a:r>
              <a:rPr lang="en-US" altLang="en-US" dirty="0">
                <a:sym typeface="Wingdings" panose="05000000000000000000" pitchFamily="2" charset="2"/>
              </a:rPr>
              <a:t> care work critical to the survival of the economy and society</a:t>
            </a:r>
            <a:endParaRPr lang="en-US" altLang="en-US" dirty="0"/>
          </a:p>
          <a:p>
            <a:endParaRPr lang="en-US" altLang="en-US" dirty="0"/>
          </a:p>
        </p:txBody>
      </p:sp>
      <p:sp>
        <p:nvSpPr>
          <p:cNvPr id="2" name="Rectangle 1">
            <a:extLst>
              <a:ext uri="{FF2B5EF4-FFF2-40B4-BE49-F238E27FC236}">
                <a16:creationId xmlns:a16="http://schemas.microsoft.com/office/drawing/2014/main" id="{E33D9F69-B9B7-4EAE-AD13-2858B48A6414}"/>
              </a:ext>
            </a:extLst>
          </p:cNvPr>
          <p:cNvSpPr/>
          <p:nvPr/>
        </p:nvSpPr>
        <p:spPr>
          <a:xfrm>
            <a:off x="3546417" y="3042139"/>
            <a:ext cx="2051165" cy="461665"/>
          </a:xfrm>
          <a:prstGeom prst="rect">
            <a:avLst/>
          </a:prstGeom>
          <a:solidFill>
            <a:srgbClr val="F7C851"/>
          </a:solidFill>
        </p:spPr>
        <p:txBody>
          <a:bodyPr wrap="square">
            <a:spAutoFit/>
          </a:bodyPr>
          <a:lstStyle/>
          <a:p>
            <a:r>
              <a:rPr lang="en-US" altLang="en-US" dirty="0">
                <a:latin typeface="+mn-lt"/>
                <a:sym typeface="Wingdings" panose="05000000000000000000" pitchFamily="2" charset="2"/>
              </a:rPr>
              <a:t>time poverty</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266825"/>
            <a:ext cx="73628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NCTAD">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2DF6EDAEB33A41825B8BA4FD14C4E3" ma:contentTypeVersion="0" ma:contentTypeDescription="Create a new document." ma:contentTypeScope="" ma:versionID="7cfb753a9b2969c1d96a34ae0b7a766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20EA77-C5FA-4EEA-94B4-73E954DAE33D}">
  <ds:schemaRef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900A92-1738-4A0B-8980-BFFA42C08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740CB7A-8194-4BA5-B461-81010BBE34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UNCTAD</Template>
  <TotalTime>13531</TotalTime>
  <Words>2431</Words>
  <Application>Microsoft Office PowerPoint</Application>
  <PresentationFormat>On-screen Show (4:3)</PresentationFormat>
  <Paragraphs>315</Paragraphs>
  <Slides>35</Slides>
  <Notes>16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35</vt:i4>
      </vt:variant>
    </vt:vector>
  </HeadingPairs>
  <TitlesOfParts>
    <vt:vector size="50" baseType="lpstr">
      <vt:lpstr>MS PGothic</vt:lpstr>
      <vt:lpstr>MS PGothic</vt:lpstr>
      <vt:lpstr>宋体</vt:lpstr>
      <vt:lpstr>宋体</vt:lpstr>
      <vt:lpstr>Arial</vt:lpstr>
      <vt:lpstr>Calibri</vt:lpstr>
      <vt:lpstr>Eurostile LT Std Bold</vt:lpstr>
      <vt:lpstr>HelveticaNeueLT Std Med</vt:lpstr>
      <vt:lpstr>Times New Roman</vt:lpstr>
      <vt:lpstr>Verdana</vt:lpstr>
      <vt:lpstr>Wingdings</vt:lpstr>
      <vt:lpstr>UNCTAD</vt:lpstr>
      <vt:lpstr>Default Design</vt:lpstr>
      <vt:lpstr>2_Default Design</vt:lpstr>
      <vt:lpstr>3_Default Design</vt:lpstr>
      <vt:lpstr>  Gender and trade within the  2030 Agenda for Sustainable Development  Geneva, 2nd November 2018  Trade, Gender and Development Programme Division on International Trade and Commodities (DITC)    </vt:lpstr>
      <vt:lpstr>PowerPoint Presentation</vt:lpstr>
      <vt:lpstr>PowerPoint Presentation</vt:lpstr>
      <vt:lpstr> Women are less likely to have a job than men: Unemployment rates by sex and by region </vt:lpstr>
      <vt:lpstr>PowerPoint Presentation</vt:lpstr>
      <vt:lpstr>Labour market segregation</vt:lpstr>
      <vt:lpstr>Which kind of employment do women have?</vt:lpstr>
      <vt:lpstr>Unpaid work and time poverty</vt:lpstr>
      <vt:lpstr>PowerPoint Presentation</vt:lpstr>
      <vt:lpstr>The Gender Wage Gap</vt:lpstr>
      <vt:lpstr>PowerPoint Presentation</vt:lpstr>
      <vt:lpstr>PowerPoint Presentation</vt:lpstr>
      <vt:lpstr>The Trade and Gender Nexus</vt:lpstr>
      <vt:lpstr>Two-way relationship </vt:lpstr>
      <vt:lpstr>PowerPoint Presentation</vt:lpstr>
      <vt:lpstr>a. Gender inequalities as a growth strategy</vt:lpstr>
      <vt:lpstr>An example</vt:lpstr>
      <vt:lpstr> b. Gender inequality as a burden on countries' competitiveness </vt:lpstr>
      <vt:lpstr>PowerPoint Presentation</vt:lpstr>
      <vt:lpstr>2. Trade  impacts on gender inequalities      Trade may impact women  in the various dimensions  of their lives:     </vt:lpstr>
      <vt:lpstr>Women as wage workers</vt:lpstr>
      <vt:lpstr>An example</vt:lpstr>
      <vt:lpstr>Women as producers and traders</vt:lpstr>
      <vt:lpstr>Women as consumers of imported goods and consumers of public services</vt:lpstr>
      <vt:lpstr>PowerPoint Presentation</vt:lpstr>
      <vt:lpstr>The new global frameworks</vt:lpstr>
      <vt:lpstr>The 2030 Development Agenda</vt:lpstr>
      <vt:lpstr>PowerPoint Presentation</vt:lpstr>
      <vt:lpstr>How the Trade Community is Addressing Gender Issues</vt:lpstr>
      <vt:lpstr>Trade Impact Group (IGC) </vt:lpstr>
      <vt:lpstr>Buenos Aires Declaration on Trade and Women's Economic Empowerment</vt:lpstr>
      <vt:lpstr>Trade and Gender in trade agreements </vt:lpstr>
      <vt:lpstr>Th ex-ante gender impact assessment of trade reforms </vt:lpstr>
      <vt:lpstr>Summary</vt:lpstr>
      <vt:lpstr>  </vt:lpstr>
    </vt:vector>
  </TitlesOfParts>
  <Company>Unctad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DPAIS</dc:creator>
  <cp:lastModifiedBy>Mariangela Linoci</cp:lastModifiedBy>
  <cp:revision>346</cp:revision>
  <cp:lastPrinted>2018-10-30T18:31:24Z</cp:lastPrinted>
  <dcterms:created xsi:type="dcterms:W3CDTF">2002-11-27T10:17:52Z</dcterms:created>
  <dcterms:modified xsi:type="dcterms:W3CDTF">2018-11-01T16:47:27Z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594EE9C5-7FC0-44C0-AD90-86212A71BD69</vt:lpwstr>
  </property>
  <property fmtid="{D5CDD505-2E9C-101B-9397-08002B2CF9AE}" pid="3" name="ArticulatePath">
    <vt:lpwstr>ShortCourseOct2017_Simonetta</vt:lpwstr>
  </property>
</Properties>
</file>