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4" r:id="rId2"/>
    <p:sldMasterId id="2147483676" r:id="rId3"/>
  </p:sldMasterIdLst>
  <p:notesMasterIdLst>
    <p:notesMasterId r:id="rId22"/>
  </p:notesMasterIdLst>
  <p:sldIdLst>
    <p:sldId id="351" r:id="rId4"/>
    <p:sldId id="406" r:id="rId5"/>
    <p:sldId id="386" r:id="rId6"/>
    <p:sldId id="387" r:id="rId7"/>
    <p:sldId id="391" r:id="rId8"/>
    <p:sldId id="405" r:id="rId9"/>
    <p:sldId id="389" r:id="rId10"/>
    <p:sldId id="395" r:id="rId11"/>
    <p:sldId id="396" r:id="rId12"/>
    <p:sldId id="398" r:id="rId13"/>
    <p:sldId id="397" r:id="rId14"/>
    <p:sldId id="399" r:id="rId15"/>
    <p:sldId id="400" r:id="rId16"/>
    <p:sldId id="401" r:id="rId17"/>
    <p:sldId id="402" r:id="rId18"/>
    <p:sldId id="403" r:id="rId19"/>
    <p:sldId id="404" r:id="rId20"/>
    <p:sldId id="390" r:id="rId21"/>
  </p:sldIdLst>
  <p:sldSz cx="9144000" cy="6858000" type="screen4x3"/>
  <p:notesSz cx="6858000" cy="9144000"/>
  <p:defaultTextStyle>
    <a:defPPr>
      <a:defRPr lang="en-GB"/>
    </a:defPPr>
    <a:lvl1pPr algn="l" rtl="0" fontAlgn="base">
      <a:spcBef>
        <a:spcPct val="0"/>
      </a:spcBef>
      <a:spcAft>
        <a:spcPct val="0"/>
      </a:spcAft>
      <a:defRPr b="1" kern="1200">
        <a:solidFill>
          <a:schemeClr val="tx1"/>
        </a:solidFill>
        <a:latin typeface="Calibri" pitchFamily="34" charset="0"/>
        <a:ea typeface="MS PGothic" pitchFamily="34" charset="-128"/>
        <a:cs typeface="Arial" pitchFamily="34" charset="0"/>
      </a:defRPr>
    </a:lvl1pPr>
    <a:lvl2pPr marL="457200" algn="l" rtl="0" fontAlgn="base">
      <a:spcBef>
        <a:spcPct val="0"/>
      </a:spcBef>
      <a:spcAft>
        <a:spcPct val="0"/>
      </a:spcAft>
      <a:defRPr b="1" kern="1200">
        <a:solidFill>
          <a:schemeClr val="tx1"/>
        </a:solidFill>
        <a:latin typeface="Calibri" pitchFamily="34" charset="0"/>
        <a:ea typeface="MS PGothic" pitchFamily="34" charset="-128"/>
        <a:cs typeface="Arial" pitchFamily="34" charset="0"/>
      </a:defRPr>
    </a:lvl2pPr>
    <a:lvl3pPr marL="914400" algn="l" rtl="0" fontAlgn="base">
      <a:spcBef>
        <a:spcPct val="0"/>
      </a:spcBef>
      <a:spcAft>
        <a:spcPct val="0"/>
      </a:spcAft>
      <a:defRPr b="1" kern="1200">
        <a:solidFill>
          <a:schemeClr val="tx1"/>
        </a:solidFill>
        <a:latin typeface="Calibri" pitchFamily="34" charset="0"/>
        <a:ea typeface="MS PGothic" pitchFamily="34" charset="-128"/>
        <a:cs typeface="Arial" pitchFamily="34" charset="0"/>
      </a:defRPr>
    </a:lvl3pPr>
    <a:lvl4pPr marL="1371600" algn="l" rtl="0" fontAlgn="base">
      <a:spcBef>
        <a:spcPct val="0"/>
      </a:spcBef>
      <a:spcAft>
        <a:spcPct val="0"/>
      </a:spcAft>
      <a:defRPr b="1" kern="1200">
        <a:solidFill>
          <a:schemeClr val="tx1"/>
        </a:solidFill>
        <a:latin typeface="Calibri" pitchFamily="34" charset="0"/>
        <a:ea typeface="MS PGothic" pitchFamily="34" charset="-128"/>
        <a:cs typeface="Arial" pitchFamily="34" charset="0"/>
      </a:defRPr>
    </a:lvl4pPr>
    <a:lvl5pPr marL="1828800" algn="l" rtl="0" fontAlgn="base">
      <a:spcBef>
        <a:spcPct val="0"/>
      </a:spcBef>
      <a:spcAft>
        <a:spcPct val="0"/>
      </a:spcAft>
      <a:defRPr b="1" kern="1200">
        <a:solidFill>
          <a:schemeClr val="tx1"/>
        </a:solidFill>
        <a:latin typeface="Calibri" pitchFamily="34" charset="0"/>
        <a:ea typeface="MS PGothic" pitchFamily="34" charset="-128"/>
        <a:cs typeface="Arial" pitchFamily="34" charset="0"/>
      </a:defRPr>
    </a:lvl5pPr>
    <a:lvl6pPr marL="2286000" algn="l" defTabSz="914400" rtl="0" eaLnBrk="1" latinLnBrk="0" hangingPunct="1">
      <a:defRPr b="1" kern="1200">
        <a:solidFill>
          <a:schemeClr val="tx1"/>
        </a:solidFill>
        <a:latin typeface="Calibri" pitchFamily="34" charset="0"/>
        <a:ea typeface="MS PGothic" pitchFamily="34" charset="-128"/>
        <a:cs typeface="Arial" pitchFamily="34" charset="0"/>
      </a:defRPr>
    </a:lvl6pPr>
    <a:lvl7pPr marL="2743200" algn="l" defTabSz="914400" rtl="0" eaLnBrk="1" latinLnBrk="0" hangingPunct="1">
      <a:defRPr b="1" kern="1200">
        <a:solidFill>
          <a:schemeClr val="tx1"/>
        </a:solidFill>
        <a:latin typeface="Calibri" pitchFamily="34" charset="0"/>
        <a:ea typeface="MS PGothic" pitchFamily="34" charset="-128"/>
        <a:cs typeface="Arial" pitchFamily="34" charset="0"/>
      </a:defRPr>
    </a:lvl7pPr>
    <a:lvl8pPr marL="3200400" algn="l" defTabSz="914400" rtl="0" eaLnBrk="1" latinLnBrk="0" hangingPunct="1">
      <a:defRPr b="1" kern="1200">
        <a:solidFill>
          <a:schemeClr val="tx1"/>
        </a:solidFill>
        <a:latin typeface="Calibri" pitchFamily="34" charset="0"/>
        <a:ea typeface="MS PGothic" pitchFamily="34" charset="-128"/>
        <a:cs typeface="Arial" pitchFamily="34" charset="0"/>
      </a:defRPr>
    </a:lvl8pPr>
    <a:lvl9pPr marL="3657600" algn="l" defTabSz="914400" rtl="0" eaLnBrk="1" latinLnBrk="0" hangingPunct="1">
      <a:defRPr b="1" kern="1200">
        <a:solidFill>
          <a:schemeClr val="tx1"/>
        </a:solidFill>
        <a:latin typeface="Calibri" pitchFamily="34" charset="0"/>
        <a:ea typeface="MS PGothic" pitchFamily="34" charset="-128"/>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A8A8EA"/>
    <a:srgbClr val="B4D0EA"/>
    <a:srgbClr val="FFFF00"/>
    <a:srgbClr val="F6A8A8"/>
    <a:srgbClr val="9AC0E2"/>
    <a:srgbClr val="AD1313"/>
    <a:srgbClr val="275A89"/>
    <a:srgbClr val="1C4162"/>
    <a:srgbClr val="4F9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93" autoAdjust="0"/>
    <p:restoredTop sz="79131" autoAdjust="0"/>
  </p:normalViewPr>
  <p:slideViewPr>
    <p:cSldViewPr>
      <p:cViewPr varScale="1">
        <p:scale>
          <a:sx n="85" d="100"/>
          <a:sy n="85" d="100"/>
        </p:scale>
        <p:origin x="188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defRPr>
            </a:lvl1pPr>
          </a:lstStyle>
          <a:p>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34" charset="0"/>
              </a:defRPr>
            </a:lvl1pPr>
          </a:lstStyle>
          <a:p>
            <a:fld id="{A91B6807-5E1D-44A1-8476-3671EB1143BB}" type="datetimeFigureOut">
              <a:rPr lang="en-GB"/>
              <a:pPr/>
              <a:t>08/12/2017</a:t>
            </a:fld>
            <a:endParaRPr lang="en-GB"/>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pitchFamily="34" charset="0"/>
              </a:defRPr>
            </a:lvl1pPr>
          </a:lstStyle>
          <a:p>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itchFamily="34" charset="0"/>
              </a:defRPr>
            </a:lvl1pPr>
          </a:lstStyle>
          <a:p>
            <a:fld id="{F5500AC3-4D87-44C2-9CE6-E761A7BA349D}" type="slidenum">
              <a:rPr lang="en-GB"/>
              <a:pPr/>
              <a:t>‹#›</a:t>
            </a:fld>
            <a:endParaRPr lang="en-GB"/>
          </a:p>
        </p:txBody>
      </p:sp>
    </p:spTree>
    <p:extLst>
      <p:ext uri="{BB962C8B-B14F-4D97-AF65-F5344CB8AC3E}">
        <p14:creationId xmlns:p14="http://schemas.microsoft.com/office/powerpoint/2010/main" val="4203678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060B19C-B8D1-4CF8-84FC-1C4D01FA4BA2}" type="slidenum">
              <a:rPr lang="en-GB"/>
              <a:pPr/>
              <a:t>1</a:t>
            </a:fld>
            <a:endParaRPr lang="en-GB"/>
          </a:p>
        </p:txBody>
      </p:sp>
      <p:sp>
        <p:nvSpPr>
          <p:cNvPr id="23555" name="Rectangle 2"/>
          <p:cNvSpPr>
            <a:spLocks noGrp="1" noRot="1" noChangeAspect="1" noChangeArrowheads="1" noTextEdit="1"/>
          </p:cNvSpPr>
          <p:nvPr>
            <p:ph type="sldImg"/>
          </p:nvPr>
        </p:nvSpPr>
        <p:spPr>
          <a:ln/>
        </p:spPr>
      </p:sp>
      <p:sp>
        <p:nvSpPr>
          <p:cNvPr id="23556" name="Text Box 3"/>
          <p:cNvSpPr>
            <a:spLocks noGrp="1" noChangeArrowheads="1"/>
          </p:cNvSpPr>
          <p:nvPr>
            <p:ph type="body" idx="1"/>
          </p:nvPr>
        </p:nvSpPr>
        <p:spPr>
          <a:xfrm>
            <a:off x="685800" y="4343400"/>
            <a:ext cx="5486400" cy="4114800"/>
          </a:xfrm>
          <a:noFill/>
          <a:ln/>
        </p:spPr>
        <p:txBody>
          <a:bodyPr anchor="ct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dirty="0"/>
          </a:p>
        </p:txBody>
      </p:sp>
      <p:sp>
        <p:nvSpPr>
          <p:cNvPr id="3" name="Date Placeholder 2"/>
          <p:cNvSpPr>
            <a:spLocks noGrp="1"/>
          </p:cNvSpPr>
          <p:nvPr>
            <p:ph type="dt" idx="1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dirty="0"/>
          </a:p>
        </p:txBody>
      </p:sp>
      <p:sp>
        <p:nvSpPr>
          <p:cNvPr id="3" name="Date Placeholder 2"/>
          <p:cNvSpPr>
            <a:spLocks noGrp="1"/>
          </p:cNvSpPr>
          <p:nvPr>
            <p:ph type="dt" idx="1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0" dirty="0"/>
          </a:p>
        </p:txBody>
      </p:sp>
      <p:sp>
        <p:nvSpPr>
          <p:cNvPr id="3" name="Date Placeholder 2"/>
          <p:cNvSpPr>
            <a:spLocks noGrp="1"/>
          </p:cNvSpPr>
          <p:nvPr>
            <p:ph type="dt" idx="1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0" dirty="0"/>
          </a:p>
        </p:txBody>
      </p:sp>
      <p:sp>
        <p:nvSpPr>
          <p:cNvPr id="3" name="Date Placeholder 2"/>
          <p:cNvSpPr>
            <a:spLocks noGrp="1"/>
          </p:cNvSpPr>
          <p:nvPr>
            <p:ph type="dt" idx="1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500AC3-4D87-44C2-9CE6-E761A7BA349D}" type="slidenum">
              <a:rPr lang="en-GB" smtClean="0"/>
              <a:pPr/>
              <a:t>18</a:t>
            </a:fld>
            <a:endParaRPr lang="en-GB"/>
          </a:p>
        </p:txBody>
      </p:sp>
    </p:spTree>
    <p:extLst>
      <p:ext uri="{BB962C8B-B14F-4D97-AF65-F5344CB8AC3E}">
        <p14:creationId xmlns:p14="http://schemas.microsoft.com/office/powerpoint/2010/main" val="4093676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sldNum" sz="quarter" idx="10"/>
          </p:nvPr>
        </p:nvSpPr>
        <p:spPr>
          <a:ln/>
        </p:spPr>
        <p:txBody>
          <a:bodyPr/>
          <a:lstStyle>
            <a:lvl1pPr>
              <a:defRPr/>
            </a:lvl1pPr>
          </a:lstStyle>
          <a:p>
            <a:fld id="{9421F907-B0A6-4C33-82DD-C1D881E95F04}" type="slidenum">
              <a:rPr lang="en-US"/>
              <a:pPr/>
              <a:t>‹#›</a:t>
            </a:fld>
            <a:endParaRPr lang="en-US"/>
          </a:p>
        </p:txBody>
      </p:sp>
    </p:spTree>
    <p:extLst>
      <p:ext uri="{BB962C8B-B14F-4D97-AF65-F5344CB8AC3E}">
        <p14:creationId xmlns:p14="http://schemas.microsoft.com/office/powerpoint/2010/main" val="601744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DF982395-1CBB-4AE2-B1C9-5107E65EE3FB}" type="slidenum">
              <a:rPr lang="en-US"/>
              <a:pPr/>
              <a:t>‹#›</a:t>
            </a:fld>
            <a:endParaRPr lang="en-US"/>
          </a:p>
        </p:txBody>
      </p:sp>
    </p:spTree>
    <p:extLst>
      <p:ext uri="{BB962C8B-B14F-4D97-AF65-F5344CB8AC3E}">
        <p14:creationId xmlns:p14="http://schemas.microsoft.com/office/powerpoint/2010/main" val="335226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B2802522-796E-4641-9A4D-43F312623FF9}" type="slidenum">
              <a:rPr lang="en-US"/>
              <a:pPr/>
              <a:t>‹#›</a:t>
            </a:fld>
            <a:endParaRPr lang="en-US"/>
          </a:p>
        </p:txBody>
      </p:sp>
    </p:spTree>
    <p:extLst>
      <p:ext uri="{BB962C8B-B14F-4D97-AF65-F5344CB8AC3E}">
        <p14:creationId xmlns:p14="http://schemas.microsoft.com/office/powerpoint/2010/main" val="3250703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2" name="Picture 4" descr="PAGE F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934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994889-CE6D-401F-983E-39E42EE5214B}" type="datetimeFigureOut">
              <a:rPr lang="en-US" smtClean="0">
                <a:solidFill>
                  <a:prstClr val="black">
                    <a:lumMod val="75000"/>
                    <a:lumOff val="25000"/>
                  </a:prstClr>
                </a:solidFill>
              </a:rPr>
              <a:pPr/>
              <a:t>12/8/2017</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E3270C24-2681-4549-9CF4-5E14319F4C58}"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853140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994889-CE6D-401F-983E-39E42EE5214B}" type="datetimeFigureOut">
              <a:rPr lang="en-US" smtClean="0">
                <a:solidFill>
                  <a:prstClr val="black">
                    <a:lumMod val="75000"/>
                    <a:lumOff val="25000"/>
                  </a:prstClr>
                </a:solidFill>
              </a:rPr>
              <a:pPr/>
              <a:t>12/8/2017</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E3270C24-2681-4549-9CF4-5E14319F4C58}" type="slidenum">
              <a:rPr lang="en-US" smtClean="0">
                <a:solidFill>
                  <a:prstClr val="black">
                    <a:lumMod val="75000"/>
                    <a:lumOff val="25000"/>
                  </a:prstClr>
                </a:solidFill>
              </a:rPr>
              <a:pPr/>
              <a:t>‹#›</a:t>
            </a:fld>
            <a:endParaRPr lang="en-US">
              <a:solidFill>
                <a:prstClr val="black">
                  <a:lumMod val="75000"/>
                  <a:lumOff val="25000"/>
                </a:prstClr>
              </a:solidFill>
            </a:endParaRPr>
          </a:p>
        </p:txBody>
      </p:sp>
      <p:sp>
        <p:nvSpPr>
          <p:cNvPr id="7" name="Title 1"/>
          <p:cNvSpPr>
            <a:spLocks noGrp="1"/>
          </p:cNvSpPr>
          <p:nvPr>
            <p:ph type="title"/>
          </p:nvPr>
        </p:nvSpPr>
        <p:spPr>
          <a:xfrm>
            <a:off x="457200" y="280886"/>
            <a:ext cx="8229600" cy="709714"/>
          </a:xfrm>
        </p:spPr>
        <p:txBody>
          <a:bodyPr>
            <a:normAutofit/>
          </a:bodyPr>
          <a:lstStyle>
            <a:lvl1pPr algn="l">
              <a:defRPr sz="3200" b="0"/>
            </a:lvl1pPr>
          </a:lstStyle>
          <a:p>
            <a:r>
              <a:rPr lang="en-US"/>
              <a:t>Click to edit Master title style</a:t>
            </a:r>
          </a:p>
        </p:txBody>
      </p:sp>
    </p:spTree>
    <p:extLst>
      <p:ext uri="{BB962C8B-B14F-4D97-AF65-F5344CB8AC3E}">
        <p14:creationId xmlns:p14="http://schemas.microsoft.com/office/powerpoint/2010/main" val="3013191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994889-CE6D-401F-983E-39E42EE5214B}" type="datetimeFigureOut">
              <a:rPr lang="en-US" smtClean="0">
                <a:solidFill>
                  <a:prstClr val="black">
                    <a:lumMod val="75000"/>
                    <a:lumOff val="25000"/>
                  </a:prstClr>
                </a:solidFill>
              </a:rPr>
              <a:pPr/>
              <a:t>12/8/2017</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E3270C24-2681-4549-9CF4-5E14319F4C58}"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576521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994889-CE6D-401F-983E-39E42EE5214B}" type="datetimeFigureOut">
              <a:rPr lang="en-US" smtClean="0">
                <a:solidFill>
                  <a:prstClr val="black">
                    <a:lumMod val="75000"/>
                    <a:lumOff val="25000"/>
                  </a:prstClr>
                </a:solidFill>
              </a:rPr>
              <a:pPr/>
              <a:t>12/8/2017</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E3270C24-2681-4549-9CF4-5E14319F4C58}"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183999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994889-CE6D-401F-983E-39E42EE5214B}" type="datetimeFigureOut">
              <a:rPr lang="en-US" smtClean="0">
                <a:solidFill>
                  <a:prstClr val="black">
                    <a:lumMod val="75000"/>
                    <a:lumOff val="25000"/>
                  </a:prstClr>
                </a:solidFill>
              </a:rPr>
              <a:pPr/>
              <a:t>12/8/2017</a:t>
            </a:fld>
            <a:endParaRPr lang="en-US">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E3270C24-2681-4549-9CF4-5E14319F4C58}"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181878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80886"/>
            <a:ext cx="8229600" cy="709714"/>
          </a:xfrm>
        </p:spPr>
        <p:txBody>
          <a:bodyPr>
            <a:normAutofit/>
          </a:bodyPr>
          <a:lstStyle>
            <a:lvl1pPr algn="l">
              <a:defRPr sz="3200" b="0"/>
            </a:lvl1pPr>
          </a:lstStyle>
          <a:p>
            <a:r>
              <a:rPr lang="en-US"/>
              <a:t>Click to edit Master title style</a:t>
            </a:r>
          </a:p>
        </p:txBody>
      </p:sp>
      <p:sp>
        <p:nvSpPr>
          <p:cNvPr id="3" name="Date Placeholder 2"/>
          <p:cNvSpPr>
            <a:spLocks noGrp="1"/>
          </p:cNvSpPr>
          <p:nvPr>
            <p:ph type="dt" sz="half" idx="10"/>
          </p:nvPr>
        </p:nvSpPr>
        <p:spPr/>
        <p:txBody>
          <a:bodyPr/>
          <a:lstStyle/>
          <a:p>
            <a:fld id="{DC994889-CE6D-401F-983E-39E42EE5214B}" type="datetimeFigureOut">
              <a:rPr lang="en-US" smtClean="0">
                <a:solidFill>
                  <a:prstClr val="black">
                    <a:lumMod val="75000"/>
                    <a:lumOff val="25000"/>
                  </a:prstClr>
                </a:solidFill>
              </a:rPr>
              <a:pPr/>
              <a:t>12/8/2017</a:t>
            </a:fld>
            <a:endParaRPr lang="en-US">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en-US">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fld id="{E3270C24-2681-4549-9CF4-5E14319F4C58}"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749111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94889-CE6D-401F-983E-39E42EE5214B}" type="datetimeFigureOut">
              <a:rPr lang="en-US" smtClean="0">
                <a:solidFill>
                  <a:prstClr val="black">
                    <a:lumMod val="75000"/>
                    <a:lumOff val="25000"/>
                  </a:prstClr>
                </a:solidFill>
              </a:rPr>
              <a:pPr/>
              <a:t>12/8/2017</a:t>
            </a:fld>
            <a:endParaRPr lang="en-US">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US">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fld id="{E3270C24-2681-4549-9CF4-5E14319F4C58}"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18353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067F10C9-4B26-484F-9FA3-2D9D4CA7E7F2}" type="slidenum">
              <a:rPr lang="en-US"/>
              <a:pPr/>
              <a:t>‹#›</a:t>
            </a:fld>
            <a:endParaRPr lang="en-US"/>
          </a:p>
        </p:txBody>
      </p:sp>
    </p:spTree>
    <p:extLst>
      <p:ext uri="{BB962C8B-B14F-4D97-AF65-F5344CB8AC3E}">
        <p14:creationId xmlns:p14="http://schemas.microsoft.com/office/powerpoint/2010/main" val="2173935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994889-CE6D-401F-983E-39E42EE5214B}" type="datetimeFigureOut">
              <a:rPr lang="en-US" smtClean="0">
                <a:solidFill>
                  <a:prstClr val="black">
                    <a:lumMod val="75000"/>
                    <a:lumOff val="25000"/>
                  </a:prstClr>
                </a:solidFill>
              </a:rPr>
              <a:pPr/>
              <a:t>12/8/2017</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E3270C24-2681-4549-9CF4-5E14319F4C58}"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40575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994889-CE6D-401F-983E-39E42EE5214B}" type="datetimeFigureOut">
              <a:rPr lang="en-US" smtClean="0">
                <a:solidFill>
                  <a:prstClr val="black">
                    <a:lumMod val="75000"/>
                    <a:lumOff val="25000"/>
                  </a:prstClr>
                </a:solidFill>
              </a:rPr>
              <a:pPr/>
              <a:t>12/8/2017</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E3270C24-2681-4549-9CF4-5E14319F4C58}"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175399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994889-CE6D-401F-983E-39E42EE5214B}" type="datetimeFigureOut">
              <a:rPr lang="en-US" smtClean="0">
                <a:solidFill>
                  <a:prstClr val="black">
                    <a:lumMod val="75000"/>
                    <a:lumOff val="25000"/>
                  </a:prstClr>
                </a:solidFill>
              </a:rPr>
              <a:pPr/>
              <a:t>12/8/2017</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E3270C24-2681-4549-9CF4-5E14319F4C58}"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139341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994889-CE6D-401F-983E-39E42EE5214B}" type="datetimeFigureOut">
              <a:rPr lang="en-US" smtClean="0">
                <a:solidFill>
                  <a:prstClr val="black">
                    <a:lumMod val="75000"/>
                    <a:lumOff val="25000"/>
                  </a:prstClr>
                </a:solidFill>
              </a:rPr>
              <a:pPr/>
              <a:t>12/8/2017</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E3270C24-2681-4549-9CF4-5E14319F4C58}"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625177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994889-CE6D-401F-983E-39E42EE5214B}" type="datetimeFigureOut">
              <a:rPr lang="en-US" smtClean="0">
                <a:solidFill>
                  <a:prstClr val="black">
                    <a:lumMod val="75000"/>
                    <a:lumOff val="25000"/>
                  </a:prstClr>
                </a:solidFill>
              </a:rPr>
              <a:pPr/>
              <a:t>12/8/2017</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E3270C24-2681-4549-9CF4-5E14319F4C58}"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958202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994889-CE6D-401F-983E-39E42EE5214B}" type="datetimeFigureOut">
              <a:rPr lang="en-US" smtClean="0">
                <a:solidFill>
                  <a:prstClr val="black">
                    <a:lumMod val="75000"/>
                    <a:lumOff val="25000"/>
                  </a:prstClr>
                </a:solidFill>
              </a:rPr>
              <a:pPr/>
              <a:t>12/8/2017</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E3270C24-2681-4549-9CF4-5E14319F4C58}" type="slidenum">
              <a:rPr lang="en-US" smtClean="0">
                <a:solidFill>
                  <a:prstClr val="black">
                    <a:lumMod val="75000"/>
                    <a:lumOff val="25000"/>
                  </a:prstClr>
                </a:solidFill>
              </a:rPr>
              <a:pPr/>
              <a:t>‹#›</a:t>
            </a:fld>
            <a:endParaRPr lang="en-US">
              <a:solidFill>
                <a:prstClr val="black">
                  <a:lumMod val="75000"/>
                  <a:lumOff val="25000"/>
                </a:prstClr>
              </a:solidFill>
            </a:endParaRPr>
          </a:p>
        </p:txBody>
      </p:sp>
      <p:sp>
        <p:nvSpPr>
          <p:cNvPr id="7" name="Title 1"/>
          <p:cNvSpPr>
            <a:spLocks noGrp="1"/>
          </p:cNvSpPr>
          <p:nvPr>
            <p:ph type="title"/>
          </p:nvPr>
        </p:nvSpPr>
        <p:spPr>
          <a:xfrm>
            <a:off x="457200" y="280886"/>
            <a:ext cx="8229600" cy="709714"/>
          </a:xfrm>
        </p:spPr>
        <p:txBody>
          <a:bodyPr>
            <a:normAutofit/>
          </a:bodyPr>
          <a:lstStyle>
            <a:lvl1pPr algn="l">
              <a:defRPr sz="3200" b="0"/>
            </a:lvl1pPr>
          </a:lstStyle>
          <a:p>
            <a:r>
              <a:rPr lang="en-US"/>
              <a:t>Click to edit Master title style</a:t>
            </a:r>
          </a:p>
        </p:txBody>
      </p:sp>
    </p:spTree>
    <p:extLst>
      <p:ext uri="{BB962C8B-B14F-4D97-AF65-F5344CB8AC3E}">
        <p14:creationId xmlns:p14="http://schemas.microsoft.com/office/powerpoint/2010/main" val="4178407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994889-CE6D-401F-983E-39E42EE5214B}" type="datetimeFigureOut">
              <a:rPr lang="en-US" smtClean="0">
                <a:solidFill>
                  <a:prstClr val="black">
                    <a:lumMod val="75000"/>
                    <a:lumOff val="25000"/>
                  </a:prstClr>
                </a:solidFill>
              </a:rPr>
              <a:pPr/>
              <a:t>12/8/2017</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E3270C24-2681-4549-9CF4-5E14319F4C58}"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691782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994889-CE6D-401F-983E-39E42EE5214B}" type="datetimeFigureOut">
              <a:rPr lang="en-US" smtClean="0">
                <a:solidFill>
                  <a:prstClr val="black">
                    <a:lumMod val="75000"/>
                    <a:lumOff val="25000"/>
                  </a:prstClr>
                </a:solidFill>
              </a:rPr>
              <a:pPr/>
              <a:t>12/8/2017</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E3270C24-2681-4549-9CF4-5E14319F4C58}"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027318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994889-CE6D-401F-983E-39E42EE5214B}" type="datetimeFigureOut">
              <a:rPr lang="en-US" smtClean="0">
                <a:solidFill>
                  <a:prstClr val="black">
                    <a:lumMod val="75000"/>
                    <a:lumOff val="25000"/>
                  </a:prstClr>
                </a:solidFill>
              </a:rPr>
              <a:pPr/>
              <a:t>12/8/2017</a:t>
            </a:fld>
            <a:endParaRPr lang="en-US">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E3270C24-2681-4549-9CF4-5E14319F4C58}"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295697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80886"/>
            <a:ext cx="8229600" cy="709714"/>
          </a:xfrm>
        </p:spPr>
        <p:txBody>
          <a:bodyPr>
            <a:normAutofit/>
          </a:bodyPr>
          <a:lstStyle>
            <a:lvl1pPr algn="l">
              <a:defRPr sz="3200" b="0"/>
            </a:lvl1pPr>
          </a:lstStyle>
          <a:p>
            <a:r>
              <a:rPr lang="en-US"/>
              <a:t>Click to edit Master title style</a:t>
            </a:r>
          </a:p>
        </p:txBody>
      </p:sp>
      <p:sp>
        <p:nvSpPr>
          <p:cNvPr id="3" name="Date Placeholder 2"/>
          <p:cNvSpPr>
            <a:spLocks noGrp="1"/>
          </p:cNvSpPr>
          <p:nvPr>
            <p:ph type="dt" sz="half" idx="10"/>
          </p:nvPr>
        </p:nvSpPr>
        <p:spPr/>
        <p:txBody>
          <a:bodyPr/>
          <a:lstStyle/>
          <a:p>
            <a:fld id="{DC994889-CE6D-401F-983E-39E42EE5214B}" type="datetimeFigureOut">
              <a:rPr lang="en-US" smtClean="0">
                <a:solidFill>
                  <a:prstClr val="black">
                    <a:lumMod val="75000"/>
                    <a:lumOff val="25000"/>
                  </a:prstClr>
                </a:solidFill>
              </a:rPr>
              <a:pPr/>
              <a:t>12/8/2017</a:t>
            </a:fld>
            <a:endParaRPr lang="en-US">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en-US">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fld id="{E3270C24-2681-4549-9CF4-5E14319F4C58}"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445103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FC404A24-1B31-47BF-A27D-C4C592559642}" type="slidenum">
              <a:rPr lang="en-US"/>
              <a:pPr/>
              <a:t>‹#›</a:t>
            </a:fld>
            <a:endParaRPr lang="en-US"/>
          </a:p>
        </p:txBody>
      </p:sp>
    </p:spTree>
    <p:extLst>
      <p:ext uri="{BB962C8B-B14F-4D97-AF65-F5344CB8AC3E}">
        <p14:creationId xmlns:p14="http://schemas.microsoft.com/office/powerpoint/2010/main" val="3137021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94889-CE6D-401F-983E-39E42EE5214B}" type="datetimeFigureOut">
              <a:rPr lang="en-US" smtClean="0">
                <a:solidFill>
                  <a:prstClr val="black">
                    <a:lumMod val="75000"/>
                    <a:lumOff val="25000"/>
                  </a:prstClr>
                </a:solidFill>
              </a:rPr>
              <a:pPr/>
              <a:t>12/8/2017</a:t>
            </a:fld>
            <a:endParaRPr lang="en-US">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US">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fld id="{E3270C24-2681-4549-9CF4-5E14319F4C58}"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731474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994889-CE6D-401F-983E-39E42EE5214B}" type="datetimeFigureOut">
              <a:rPr lang="en-US" smtClean="0">
                <a:solidFill>
                  <a:prstClr val="black">
                    <a:lumMod val="75000"/>
                    <a:lumOff val="25000"/>
                  </a:prstClr>
                </a:solidFill>
              </a:rPr>
              <a:pPr/>
              <a:t>12/8/2017</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E3270C24-2681-4549-9CF4-5E14319F4C58}"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96667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994889-CE6D-401F-983E-39E42EE5214B}" type="datetimeFigureOut">
              <a:rPr lang="en-US" smtClean="0">
                <a:solidFill>
                  <a:prstClr val="black">
                    <a:lumMod val="75000"/>
                    <a:lumOff val="25000"/>
                  </a:prstClr>
                </a:solidFill>
              </a:rPr>
              <a:pPr/>
              <a:t>12/8/2017</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E3270C24-2681-4549-9CF4-5E14319F4C58}"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836553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994889-CE6D-401F-983E-39E42EE5214B}" type="datetimeFigureOut">
              <a:rPr lang="en-US" smtClean="0">
                <a:solidFill>
                  <a:prstClr val="black">
                    <a:lumMod val="75000"/>
                    <a:lumOff val="25000"/>
                  </a:prstClr>
                </a:solidFill>
              </a:rPr>
              <a:pPr/>
              <a:t>12/8/2017</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E3270C24-2681-4549-9CF4-5E14319F4C58}"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562357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994889-CE6D-401F-983E-39E42EE5214B}" type="datetimeFigureOut">
              <a:rPr lang="en-US" smtClean="0">
                <a:solidFill>
                  <a:prstClr val="black">
                    <a:lumMod val="75000"/>
                    <a:lumOff val="25000"/>
                  </a:prstClr>
                </a:solidFill>
              </a:rPr>
              <a:pPr/>
              <a:t>12/8/2017</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E3270C24-2681-4549-9CF4-5E14319F4C58}"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9861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fld id="{AB3DFA9B-0BE5-4FDC-900F-2AFBC6FA2F75}" type="slidenum">
              <a:rPr lang="en-US"/>
              <a:pPr/>
              <a:t>‹#›</a:t>
            </a:fld>
            <a:endParaRPr lang="en-US"/>
          </a:p>
        </p:txBody>
      </p:sp>
    </p:spTree>
    <p:extLst>
      <p:ext uri="{BB962C8B-B14F-4D97-AF65-F5344CB8AC3E}">
        <p14:creationId xmlns:p14="http://schemas.microsoft.com/office/powerpoint/2010/main" val="1148785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fld id="{C2D36BA3-0EDC-4D3B-9AE1-8D63A5B635C0}" type="slidenum">
              <a:rPr lang="en-US"/>
              <a:pPr/>
              <a:t>‹#›</a:t>
            </a:fld>
            <a:endParaRPr lang="en-US"/>
          </a:p>
        </p:txBody>
      </p:sp>
    </p:spTree>
    <p:extLst>
      <p:ext uri="{BB962C8B-B14F-4D97-AF65-F5344CB8AC3E}">
        <p14:creationId xmlns:p14="http://schemas.microsoft.com/office/powerpoint/2010/main" val="347146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338CE6A8-904B-4208-A604-C1CD26DFA1E6}" type="slidenum">
              <a:rPr lang="en-US"/>
              <a:pPr/>
              <a:t>‹#›</a:t>
            </a:fld>
            <a:endParaRPr lang="en-US"/>
          </a:p>
        </p:txBody>
      </p:sp>
    </p:spTree>
    <p:extLst>
      <p:ext uri="{BB962C8B-B14F-4D97-AF65-F5344CB8AC3E}">
        <p14:creationId xmlns:p14="http://schemas.microsoft.com/office/powerpoint/2010/main" val="3359032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F5296E95-D208-4F50-A80A-8FC5FD30F049}" type="slidenum">
              <a:rPr lang="en-US"/>
              <a:pPr/>
              <a:t>‹#›</a:t>
            </a:fld>
            <a:endParaRPr lang="en-US"/>
          </a:p>
        </p:txBody>
      </p:sp>
    </p:spTree>
    <p:extLst>
      <p:ext uri="{BB962C8B-B14F-4D97-AF65-F5344CB8AC3E}">
        <p14:creationId xmlns:p14="http://schemas.microsoft.com/office/powerpoint/2010/main" val="228275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15870554-E641-46A9-9E01-65F01FC90C55}" type="slidenum">
              <a:rPr lang="en-US"/>
              <a:pPr/>
              <a:t>‹#›</a:t>
            </a:fld>
            <a:endParaRPr lang="en-US"/>
          </a:p>
        </p:txBody>
      </p:sp>
    </p:spTree>
    <p:extLst>
      <p:ext uri="{BB962C8B-B14F-4D97-AF65-F5344CB8AC3E}">
        <p14:creationId xmlns:p14="http://schemas.microsoft.com/office/powerpoint/2010/main" val="120086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CAC7C968-8AA2-4F19-9C84-E341E00EC66B}" type="slidenum">
              <a:rPr lang="en-US"/>
              <a:pPr/>
              <a:t>‹#›</a:t>
            </a:fld>
            <a:endParaRPr lang="en-US"/>
          </a:p>
        </p:txBody>
      </p:sp>
    </p:spTree>
    <p:extLst>
      <p:ext uri="{BB962C8B-B14F-4D97-AF65-F5344CB8AC3E}">
        <p14:creationId xmlns:p14="http://schemas.microsoft.com/office/powerpoint/2010/main" val="2669919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[SLIDE TITLE]</a:t>
            </a:r>
          </a:p>
        </p:txBody>
      </p:sp>
      <p:sp>
        <p:nvSpPr>
          <p:cNvPr id="7373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3733" name="Rectangle 5"/>
          <p:cNvSpPr>
            <a:spLocks noGrp="1" noChangeArrowheads="1"/>
          </p:cNvSpPr>
          <p:nvPr>
            <p:ph type="sldNum" sz="quarter" idx="4"/>
          </p:nvPr>
        </p:nvSpPr>
        <p:spPr bwMode="auto">
          <a:xfrm>
            <a:off x="539750" y="6569075"/>
            <a:ext cx="820737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600" b="0">
                <a:solidFill>
                  <a:srgbClr val="4F91CD"/>
                </a:solidFill>
              </a:defRPr>
            </a:lvl1pPr>
          </a:lstStyle>
          <a:p>
            <a:fld id="{59E37CB6-5417-4767-BE2B-6C5B2635FA7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63" r:id="rId12"/>
  </p:sldLayoutIdLst>
  <p:txStyles>
    <p:titleStyle>
      <a:lvl1pPr algn="l" rtl="0" eaLnBrk="0" fontAlgn="base" hangingPunct="0">
        <a:spcBef>
          <a:spcPct val="0"/>
        </a:spcBef>
        <a:spcAft>
          <a:spcPct val="0"/>
        </a:spcAft>
        <a:defRPr sz="2800" b="1">
          <a:solidFill>
            <a:srgbClr val="4F91CD"/>
          </a:solidFill>
          <a:latin typeface="+mj-lt"/>
          <a:ea typeface="+mj-ea"/>
          <a:cs typeface="+mj-cs"/>
        </a:defRPr>
      </a:lvl1pPr>
      <a:lvl2pPr algn="l" rtl="0" eaLnBrk="0" fontAlgn="base" hangingPunct="0">
        <a:spcBef>
          <a:spcPct val="0"/>
        </a:spcBef>
        <a:spcAft>
          <a:spcPct val="0"/>
        </a:spcAft>
        <a:defRPr sz="2800" b="1">
          <a:solidFill>
            <a:srgbClr val="4F91CD"/>
          </a:solidFill>
          <a:latin typeface="Calibri" pitchFamily="34" charset="0"/>
          <a:ea typeface="MS PGothic" pitchFamily="34" charset="-128"/>
          <a:cs typeface="Arial" charset="0"/>
        </a:defRPr>
      </a:lvl2pPr>
      <a:lvl3pPr algn="l" rtl="0" eaLnBrk="0" fontAlgn="base" hangingPunct="0">
        <a:spcBef>
          <a:spcPct val="0"/>
        </a:spcBef>
        <a:spcAft>
          <a:spcPct val="0"/>
        </a:spcAft>
        <a:defRPr sz="2800" b="1">
          <a:solidFill>
            <a:srgbClr val="4F91CD"/>
          </a:solidFill>
          <a:latin typeface="Calibri" pitchFamily="34" charset="0"/>
          <a:ea typeface="MS PGothic" pitchFamily="34" charset="-128"/>
          <a:cs typeface="Arial" charset="0"/>
        </a:defRPr>
      </a:lvl3pPr>
      <a:lvl4pPr algn="l" rtl="0" eaLnBrk="0" fontAlgn="base" hangingPunct="0">
        <a:spcBef>
          <a:spcPct val="0"/>
        </a:spcBef>
        <a:spcAft>
          <a:spcPct val="0"/>
        </a:spcAft>
        <a:defRPr sz="2800" b="1">
          <a:solidFill>
            <a:srgbClr val="4F91CD"/>
          </a:solidFill>
          <a:latin typeface="Calibri" pitchFamily="34" charset="0"/>
          <a:ea typeface="MS PGothic" pitchFamily="34" charset="-128"/>
          <a:cs typeface="Arial" charset="0"/>
        </a:defRPr>
      </a:lvl4pPr>
      <a:lvl5pPr algn="l" rtl="0" eaLnBrk="0" fontAlgn="base" hangingPunct="0">
        <a:spcBef>
          <a:spcPct val="0"/>
        </a:spcBef>
        <a:spcAft>
          <a:spcPct val="0"/>
        </a:spcAft>
        <a:defRPr sz="2800" b="1">
          <a:solidFill>
            <a:srgbClr val="4F91CD"/>
          </a:solidFill>
          <a:latin typeface="Calibri" pitchFamily="34" charset="0"/>
          <a:ea typeface="MS PGothic" pitchFamily="34" charset="-128"/>
          <a:cs typeface="Arial" charset="0"/>
        </a:defRPr>
      </a:lvl5pPr>
      <a:lvl6pPr marL="457200" algn="l" rtl="0" fontAlgn="base">
        <a:spcBef>
          <a:spcPct val="0"/>
        </a:spcBef>
        <a:spcAft>
          <a:spcPct val="0"/>
        </a:spcAft>
        <a:defRPr sz="2800" b="1">
          <a:solidFill>
            <a:srgbClr val="4F91CD"/>
          </a:solidFill>
          <a:latin typeface="Calibri" pitchFamily="34" charset="0"/>
          <a:ea typeface="MS PGothic" pitchFamily="34" charset="-128"/>
          <a:cs typeface="Arial" charset="0"/>
        </a:defRPr>
      </a:lvl6pPr>
      <a:lvl7pPr marL="914400" algn="l" rtl="0" fontAlgn="base">
        <a:spcBef>
          <a:spcPct val="0"/>
        </a:spcBef>
        <a:spcAft>
          <a:spcPct val="0"/>
        </a:spcAft>
        <a:defRPr sz="2800" b="1">
          <a:solidFill>
            <a:srgbClr val="4F91CD"/>
          </a:solidFill>
          <a:latin typeface="Calibri" pitchFamily="34" charset="0"/>
          <a:ea typeface="MS PGothic" pitchFamily="34" charset="-128"/>
          <a:cs typeface="Arial" charset="0"/>
        </a:defRPr>
      </a:lvl7pPr>
      <a:lvl8pPr marL="1371600" algn="l" rtl="0" fontAlgn="base">
        <a:spcBef>
          <a:spcPct val="0"/>
        </a:spcBef>
        <a:spcAft>
          <a:spcPct val="0"/>
        </a:spcAft>
        <a:defRPr sz="2800" b="1">
          <a:solidFill>
            <a:srgbClr val="4F91CD"/>
          </a:solidFill>
          <a:latin typeface="Calibri" pitchFamily="34" charset="0"/>
          <a:ea typeface="MS PGothic" pitchFamily="34" charset="-128"/>
          <a:cs typeface="Arial" charset="0"/>
        </a:defRPr>
      </a:lvl8pPr>
      <a:lvl9pPr marL="1828800" algn="l" rtl="0" fontAlgn="base">
        <a:spcBef>
          <a:spcPct val="0"/>
        </a:spcBef>
        <a:spcAft>
          <a:spcPct val="0"/>
        </a:spcAft>
        <a:defRPr sz="2800" b="1">
          <a:solidFill>
            <a:srgbClr val="4F91CD"/>
          </a:solidFill>
          <a:latin typeface="Calibri" pitchFamily="34" charset="0"/>
          <a:ea typeface="MS PGothic" pitchFamily="34" charset="-128"/>
          <a:cs typeface="Arial" charset="0"/>
        </a:defRPr>
      </a:lvl9pPr>
    </p:titleStyle>
    <p:bodyStyle>
      <a:lvl1pPr marL="342900" indent="-342900" algn="l" rtl="0" eaLnBrk="0" fontAlgn="base" hangingPunct="0">
        <a:spcBef>
          <a:spcPct val="20000"/>
        </a:spcBef>
        <a:spcAft>
          <a:spcPct val="0"/>
        </a:spcAft>
        <a:buClr>
          <a:srgbClr val="CDB87E"/>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mn-lt"/>
          <a:ea typeface="+mn-ea"/>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mn-lt"/>
          <a:ea typeface="+mn-ea"/>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mn-lt"/>
          <a:ea typeface="+mn-ea"/>
          <a:cs typeface="+mn-cs"/>
        </a:defRPr>
      </a:lvl5pPr>
      <a:lvl6pPr marL="2514600" indent="-228600" algn="l" rtl="0" fontAlgn="base">
        <a:spcBef>
          <a:spcPct val="20000"/>
        </a:spcBef>
        <a:spcAft>
          <a:spcPct val="0"/>
        </a:spcAft>
        <a:buClr>
          <a:srgbClr val="CDB87E"/>
        </a:buClr>
        <a:buChar char="»"/>
        <a:defRPr sz="2000">
          <a:solidFill>
            <a:schemeClr val="tx1"/>
          </a:solidFill>
          <a:latin typeface="+mn-lt"/>
          <a:ea typeface="+mn-ea"/>
          <a:cs typeface="+mn-cs"/>
        </a:defRPr>
      </a:lvl6pPr>
      <a:lvl7pPr marL="2971800" indent="-228600" algn="l" rtl="0" fontAlgn="base">
        <a:spcBef>
          <a:spcPct val="20000"/>
        </a:spcBef>
        <a:spcAft>
          <a:spcPct val="0"/>
        </a:spcAft>
        <a:buClr>
          <a:srgbClr val="CDB87E"/>
        </a:buClr>
        <a:buChar char="»"/>
        <a:defRPr sz="2000">
          <a:solidFill>
            <a:schemeClr val="tx1"/>
          </a:solidFill>
          <a:latin typeface="+mn-lt"/>
          <a:ea typeface="+mn-ea"/>
          <a:cs typeface="+mn-cs"/>
        </a:defRPr>
      </a:lvl7pPr>
      <a:lvl8pPr marL="3429000" indent="-228600" algn="l" rtl="0" fontAlgn="base">
        <a:spcBef>
          <a:spcPct val="20000"/>
        </a:spcBef>
        <a:spcAft>
          <a:spcPct val="0"/>
        </a:spcAft>
        <a:buClr>
          <a:srgbClr val="CDB87E"/>
        </a:buClr>
        <a:buChar char="»"/>
        <a:defRPr sz="2000">
          <a:solidFill>
            <a:schemeClr val="tx1"/>
          </a:solidFill>
          <a:latin typeface="+mn-lt"/>
          <a:ea typeface="+mn-ea"/>
          <a:cs typeface="+mn-cs"/>
        </a:defRPr>
      </a:lvl8pPr>
      <a:lvl9pPr marL="3886200" indent="-228600" algn="l" rtl="0" fontAlgn="base">
        <a:spcBef>
          <a:spcPct val="20000"/>
        </a:spcBef>
        <a:spcAft>
          <a:spcPct val="0"/>
        </a:spcAft>
        <a:buClr>
          <a:srgbClr val="CDB87E"/>
        </a:buClr>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1">
                <a:lumMod val="95000"/>
              </a:schemeClr>
            </a:gs>
            <a:gs pos="100000">
              <a:schemeClr val="tx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75000"/>
                    <a:lumOff val="25000"/>
                  </a:schemeClr>
                </a:solidFill>
              </a:defRPr>
            </a:lvl1pPr>
          </a:lstStyle>
          <a:p>
            <a:pPr fontAlgn="auto">
              <a:spcBef>
                <a:spcPts val="0"/>
              </a:spcBef>
              <a:spcAft>
                <a:spcPts val="0"/>
              </a:spcAft>
            </a:pPr>
            <a:fld id="{DC994889-CE6D-401F-983E-39E42EE5214B}" type="datetimeFigureOut">
              <a:rPr lang="en-US" b="0" smtClean="0">
                <a:solidFill>
                  <a:prstClr val="black">
                    <a:lumMod val="75000"/>
                    <a:lumOff val="25000"/>
                  </a:prstClr>
                </a:solidFill>
                <a:latin typeface="Calibri"/>
                <a:ea typeface="+mn-ea"/>
                <a:cs typeface="+mn-cs"/>
              </a:rPr>
              <a:pPr fontAlgn="auto">
                <a:spcBef>
                  <a:spcPts val="0"/>
                </a:spcBef>
                <a:spcAft>
                  <a:spcPts val="0"/>
                </a:spcAft>
              </a:pPr>
              <a:t>12/8/2017</a:t>
            </a:fld>
            <a:endParaRPr lang="en-US" b="0">
              <a:solidFill>
                <a:prstClr val="black">
                  <a:lumMod val="75000"/>
                  <a:lumOff val="2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75000"/>
                    <a:lumOff val="25000"/>
                  </a:schemeClr>
                </a:solidFill>
              </a:defRPr>
            </a:lvl1pPr>
          </a:lstStyle>
          <a:p>
            <a:pPr fontAlgn="auto">
              <a:spcBef>
                <a:spcPts val="0"/>
              </a:spcBef>
              <a:spcAft>
                <a:spcPts val="0"/>
              </a:spcAft>
            </a:pPr>
            <a:endParaRPr lang="en-US" b="0">
              <a:solidFill>
                <a:prstClr val="black">
                  <a:lumMod val="75000"/>
                  <a:lumOff val="2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75000"/>
                    <a:lumOff val="25000"/>
                  </a:schemeClr>
                </a:solidFill>
              </a:defRPr>
            </a:lvl1pPr>
          </a:lstStyle>
          <a:p>
            <a:pPr fontAlgn="auto">
              <a:spcBef>
                <a:spcPts val="0"/>
              </a:spcBef>
              <a:spcAft>
                <a:spcPts val="0"/>
              </a:spcAft>
            </a:pPr>
            <a:fld id="{E3270C24-2681-4549-9CF4-5E14319F4C58}" type="slidenum">
              <a:rPr lang="en-US" b="0" smtClean="0">
                <a:solidFill>
                  <a:prstClr val="black">
                    <a:lumMod val="75000"/>
                    <a:lumOff val="25000"/>
                  </a:prstClr>
                </a:solidFill>
                <a:latin typeface="Calibri"/>
                <a:ea typeface="+mn-ea"/>
                <a:cs typeface="+mn-cs"/>
              </a:rPr>
              <a:pPr fontAlgn="auto">
                <a:spcBef>
                  <a:spcPts val="0"/>
                </a:spcBef>
                <a:spcAft>
                  <a:spcPts val="0"/>
                </a:spcAft>
              </a:pPr>
              <a:t>‹#›</a:t>
            </a:fld>
            <a:endParaRPr lang="en-US" b="0">
              <a:solidFill>
                <a:prstClr val="black">
                  <a:lumMod val="75000"/>
                  <a:lumOff val="25000"/>
                </a:prstClr>
              </a:solidFill>
              <a:latin typeface="Calibri"/>
              <a:ea typeface="+mn-ea"/>
              <a:cs typeface="+mn-cs"/>
            </a:endParaRPr>
          </a:p>
        </p:txBody>
      </p:sp>
    </p:spTree>
    <p:extLst>
      <p:ext uri="{BB962C8B-B14F-4D97-AF65-F5344CB8AC3E}">
        <p14:creationId xmlns:p14="http://schemas.microsoft.com/office/powerpoint/2010/main" val="929894933"/>
      </p:ext>
    </p:extLst>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bg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1">
                <a:lumMod val="95000"/>
              </a:schemeClr>
            </a:gs>
            <a:gs pos="100000">
              <a:schemeClr val="tx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75000"/>
                    <a:lumOff val="25000"/>
                  </a:schemeClr>
                </a:solidFill>
              </a:defRPr>
            </a:lvl1pPr>
          </a:lstStyle>
          <a:p>
            <a:pPr fontAlgn="auto">
              <a:spcBef>
                <a:spcPts val="0"/>
              </a:spcBef>
              <a:spcAft>
                <a:spcPts val="0"/>
              </a:spcAft>
            </a:pPr>
            <a:fld id="{DC994889-CE6D-401F-983E-39E42EE5214B}" type="datetimeFigureOut">
              <a:rPr lang="en-US" b="0" smtClean="0">
                <a:solidFill>
                  <a:prstClr val="black">
                    <a:lumMod val="75000"/>
                    <a:lumOff val="25000"/>
                  </a:prstClr>
                </a:solidFill>
                <a:latin typeface="Calibri"/>
                <a:ea typeface="+mn-ea"/>
                <a:cs typeface="+mn-cs"/>
              </a:rPr>
              <a:pPr fontAlgn="auto">
                <a:spcBef>
                  <a:spcPts val="0"/>
                </a:spcBef>
                <a:spcAft>
                  <a:spcPts val="0"/>
                </a:spcAft>
              </a:pPr>
              <a:t>12/8/2017</a:t>
            </a:fld>
            <a:endParaRPr lang="en-US" b="0">
              <a:solidFill>
                <a:prstClr val="black">
                  <a:lumMod val="75000"/>
                  <a:lumOff val="2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75000"/>
                    <a:lumOff val="25000"/>
                  </a:schemeClr>
                </a:solidFill>
              </a:defRPr>
            </a:lvl1pPr>
          </a:lstStyle>
          <a:p>
            <a:pPr fontAlgn="auto">
              <a:spcBef>
                <a:spcPts val="0"/>
              </a:spcBef>
              <a:spcAft>
                <a:spcPts val="0"/>
              </a:spcAft>
            </a:pPr>
            <a:endParaRPr lang="en-US" b="0">
              <a:solidFill>
                <a:prstClr val="black">
                  <a:lumMod val="75000"/>
                  <a:lumOff val="2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75000"/>
                    <a:lumOff val="25000"/>
                  </a:schemeClr>
                </a:solidFill>
              </a:defRPr>
            </a:lvl1pPr>
          </a:lstStyle>
          <a:p>
            <a:pPr fontAlgn="auto">
              <a:spcBef>
                <a:spcPts val="0"/>
              </a:spcBef>
              <a:spcAft>
                <a:spcPts val="0"/>
              </a:spcAft>
            </a:pPr>
            <a:fld id="{E3270C24-2681-4549-9CF4-5E14319F4C58}" type="slidenum">
              <a:rPr lang="en-US" b="0" smtClean="0">
                <a:solidFill>
                  <a:prstClr val="black">
                    <a:lumMod val="75000"/>
                    <a:lumOff val="25000"/>
                  </a:prstClr>
                </a:solidFill>
                <a:latin typeface="Calibri"/>
                <a:ea typeface="+mn-ea"/>
                <a:cs typeface="+mn-cs"/>
              </a:rPr>
              <a:pPr fontAlgn="auto">
                <a:spcBef>
                  <a:spcPts val="0"/>
                </a:spcBef>
                <a:spcAft>
                  <a:spcPts val="0"/>
                </a:spcAft>
              </a:pPr>
              <a:t>‹#›</a:t>
            </a:fld>
            <a:endParaRPr lang="en-US" b="0">
              <a:solidFill>
                <a:prstClr val="black">
                  <a:lumMod val="75000"/>
                  <a:lumOff val="25000"/>
                </a:prstClr>
              </a:solidFill>
              <a:latin typeface="Calibri"/>
              <a:ea typeface="+mn-ea"/>
              <a:cs typeface="+mn-cs"/>
            </a:endParaRPr>
          </a:p>
        </p:txBody>
      </p:sp>
    </p:spTree>
    <p:extLst>
      <p:ext uri="{BB962C8B-B14F-4D97-AF65-F5344CB8AC3E}">
        <p14:creationId xmlns:p14="http://schemas.microsoft.com/office/powerpoint/2010/main" val="2324112220"/>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bg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lorenzo.tosini@unctad.or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9"/>
          <p:cNvSpPr>
            <a:spLocks noChangeArrowheads="1"/>
          </p:cNvSpPr>
          <p:nvPr/>
        </p:nvSpPr>
        <p:spPr bwMode="auto">
          <a:xfrm>
            <a:off x="5724525" y="620713"/>
            <a:ext cx="3419475" cy="647700"/>
          </a:xfrm>
          <a:prstGeom prst="rect">
            <a:avLst/>
          </a:prstGeom>
          <a:solidFill>
            <a:srgbClr val="FFFFFF"/>
          </a:solidFill>
          <a:ln w="9525">
            <a:noFill/>
            <a:round/>
            <a:headEnd/>
            <a:tailEnd/>
          </a:ln>
        </p:spPr>
        <p:txBody>
          <a:bodyPr wrap="none" anchor="ctr"/>
          <a:lstStyle/>
          <a:p>
            <a:endParaRPr lang="en-US"/>
          </a:p>
        </p:txBody>
      </p:sp>
      <p:sp>
        <p:nvSpPr>
          <p:cNvPr id="2056" name="Line 7"/>
          <p:cNvSpPr>
            <a:spLocks noChangeShapeType="1"/>
          </p:cNvSpPr>
          <p:nvPr/>
        </p:nvSpPr>
        <p:spPr bwMode="auto">
          <a:xfrm>
            <a:off x="1524000" y="227013"/>
            <a:ext cx="6096000" cy="1587"/>
          </a:xfrm>
          <a:prstGeom prst="line">
            <a:avLst/>
          </a:prstGeom>
          <a:noFill/>
          <a:ln w="19050">
            <a:solidFill>
              <a:srgbClr val="9CC5F6">
                <a:alpha val="36078"/>
              </a:srgbClr>
            </a:solidFill>
            <a:miter lim="800000"/>
            <a:headEnd/>
            <a:tailEnd/>
          </a:ln>
        </p:spPr>
        <p:txBody>
          <a:bodyPr/>
          <a:lstStyle/>
          <a:p>
            <a:endParaRPr lang="en-GB"/>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26591" t="10789" r="42123" b="42711"/>
          <a:stretch>
            <a:fillRect/>
          </a:stretch>
        </p:blipFill>
        <p:spPr bwMode="auto">
          <a:xfrm>
            <a:off x="-1" y="0"/>
            <a:ext cx="5254731"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 name="Text Box 6"/>
          <p:cNvSpPr txBox="1">
            <a:spLocks noChangeArrowheads="1"/>
          </p:cNvSpPr>
          <p:nvPr/>
        </p:nvSpPr>
        <p:spPr bwMode="auto">
          <a:xfrm>
            <a:off x="762000" y="2133600"/>
            <a:ext cx="7543800" cy="1367408"/>
          </a:xfrm>
          <a:prstGeom prst="rect">
            <a:avLst/>
          </a:prstGeom>
          <a:solidFill>
            <a:srgbClr val="CCECFF">
              <a:alpha val="27059"/>
            </a:srgbClr>
          </a:solidFill>
          <a:ln w="9525">
            <a:noFill/>
            <a:round/>
            <a:headEnd/>
            <a:tailEnd/>
          </a:ln>
        </p:spPr>
        <p:txBody>
          <a:bodyPr lIns="90000" tIns="46800" rIns="90000" bIns="46800"/>
          <a:lstStyle/>
          <a:p>
            <a:pPr algn="ctr">
              <a:spcBef>
                <a:spcPts val="600"/>
              </a:spcBef>
            </a:pPr>
            <a:r>
              <a:rPr lang="en-US" sz="4000" b="1" dirty="0">
                <a:latin typeface="Arial" pitchFamily="34" charset="0"/>
                <a:ea typeface="SimSun" pitchFamily="2" charset="-122"/>
              </a:rPr>
              <a:t>Entrepreneurship and SDGs</a:t>
            </a:r>
            <a:endParaRPr lang="en-US" sz="2800" dirty="0">
              <a:ea typeface="SimSun" pitchFamily="2" charset="-122"/>
            </a:endParaRPr>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5816" y="5883175"/>
            <a:ext cx="990600"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10"/>
          <p:cNvSpPr txBox="1">
            <a:spLocks noChangeArrowheads="1"/>
          </p:cNvSpPr>
          <p:nvPr/>
        </p:nvSpPr>
        <p:spPr bwMode="auto">
          <a:xfrm>
            <a:off x="2555776" y="5157192"/>
            <a:ext cx="4095750" cy="1107996"/>
          </a:xfrm>
          <a:prstGeom prst="rect">
            <a:avLst/>
          </a:prstGeom>
          <a:noFill/>
          <a:ln w="9525">
            <a:noFill/>
            <a:miter lim="800000"/>
            <a:headEnd/>
            <a:tailEnd/>
          </a:ln>
        </p:spPr>
        <p:txBody>
          <a:bodyPr>
            <a:spAutoFit/>
          </a:bodyPr>
          <a:lstStyle/>
          <a:p>
            <a:pPr algn="ctr" defTabSz="449263">
              <a:spcBef>
                <a:spcPct val="0"/>
              </a:spcBef>
              <a:buClr>
                <a:srgbClr val="000000"/>
              </a:buClr>
              <a:buSzPct val="100000"/>
              <a:buFont typeface="Times New Roman" pitchFamily="18" charset="0"/>
              <a:buNone/>
            </a:pPr>
            <a:r>
              <a:rPr lang="en-GB" sz="1800" dirty="0">
                <a:solidFill>
                  <a:schemeClr val="accent2">
                    <a:lumMod val="50000"/>
                  </a:schemeClr>
                </a:solidFill>
                <a:latin typeface="Arial" pitchFamily="34" charset="0"/>
                <a:ea typeface="SimSun" pitchFamily="2" charset="-122"/>
              </a:rPr>
              <a:t>Lorenzo </a:t>
            </a:r>
            <a:r>
              <a:rPr lang="en-GB" sz="1800" dirty="0" err="1">
                <a:solidFill>
                  <a:schemeClr val="accent2">
                    <a:lumMod val="50000"/>
                  </a:schemeClr>
                </a:solidFill>
                <a:latin typeface="Arial" pitchFamily="34" charset="0"/>
                <a:ea typeface="SimSun" pitchFamily="2" charset="-122"/>
              </a:rPr>
              <a:t>Tosini</a:t>
            </a:r>
            <a:endParaRPr lang="en-GB" sz="1800" dirty="0">
              <a:solidFill>
                <a:schemeClr val="accent2">
                  <a:lumMod val="50000"/>
                </a:schemeClr>
              </a:solidFill>
              <a:latin typeface="Arial" pitchFamily="34" charset="0"/>
              <a:ea typeface="SimSun" pitchFamily="2" charset="-122"/>
            </a:endParaRPr>
          </a:p>
          <a:p>
            <a:pPr algn="ctr" defTabSz="449263">
              <a:spcBef>
                <a:spcPct val="0"/>
              </a:spcBef>
              <a:buClr>
                <a:srgbClr val="000000"/>
              </a:buClr>
              <a:buSzPct val="100000"/>
            </a:pPr>
            <a:endParaRPr lang="en-GB" sz="1600" b="1" dirty="0">
              <a:solidFill>
                <a:schemeClr val="accent2">
                  <a:lumMod val="50000"/>
                </a:schemeClr>
              </a:solidFill>
              <a:latin typeface="Arial" pitchFamily="34" charset="0"/>
              <a:ea typeface="SimSun" pitchFamily="2" charset="-122"/>
            </a:endParaRPr>
          </a:p>
          <a:p>
            <a:pPr algn="ctr" defTabSz="449263">
              <a:spcBef>
                <a:spcPct val="0"/>
              </a:spcBef>
              <a:buClr>
                <a:srgbClr val="000000"/>
              </a:buClr>
              <a:buSzPct val="100000"/>
            </a:pPr>
            <a:r>
              <a:rPr lang="en-GB" sz="1600" b="1" dirty="0">
                <a:solidFill>
                  <a:schemeClr val="accent2">
                    <a:lumMod val="50000"/>
                  </a:schemeClr>
                </a:solidFill>
                <a:latin typeface="Arial" pitchFamily="34" charset="0"/>
                <a:ea typeface="SimSun" pitchFamily="2" charset="-122"/>
              </a:rPr>
              <a:t>UNCTAD</a:t>
            </a:r>
          </a:p>
          <a:p>
            <a:pPr algn="ctr" defTabSz="449263">
              <a:spcBef>
                <a:spcPct val="0"/>
              </a:spcBef>
              <a:buClr>
                <a:srgbClr val="000000"/>
              </a:buClr>
              <a:buSzPct val="100000"/>
              <a:buFont typeface="Times New Roman" pitchFamily="18" charset="0"/>
              <a:buNone/>
            </a:pPr>
            <a:r>
              <a:rPr lang="en-GB" sz="1600" b="1" dirty="0">
                <a:solidFill>
                  <a:schemeClr val="accent2">
                    <a:lumMod val="50000"/>
                  </a:schemeClr>
                </a:solidFill>
                <a:latin typeface="Arial" pitchFamily="34" charset="0"/>
                <a:ea typeface="SimSun" pitchFamily="2" charset="-122"/>
              </a:rPr>
              <a:t>Division on Investment and Enterprise</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0D6BDC-7E52-4057-8CD0-0B255134B78D}"/>
              </a:ext>
            </a:extLst>
          </p:cNvPr>
          <p:cNvSpPr>
            <a:spLocks noChangeArrowheads="1"/>
          </p:cNvSpPr>
          <p:nvPr/>
        </p:nvSpPr>
        <p:spPr bwMode="auto">
          <a:xfrm>
            <a:off x="609600" y="764704"/>
            <a:ext cx="7772400" cy="5472608"/>
          </a:xfrm>
          <a:prstGeom prst="rect">
            <a:avLst/>
          </a:prstGeom>
          <a:noFill/>
          <a:ln w="9525">
            <a:noFill/>
            <a:miter lim="800000"/>
            <a:headEnd/>
            <a:tailEnd/>
          </a:ln>
          <a:effectLst/>
        </p:spPr>
        <p:txBody>
          <a:bodyPr lIns="0" tIns="0" rIns="0" bIns="0" anchor="ctr"/>
          <a:lstStyle/>
          <a:p>
            <a:pPr marL="342900" indent="-342900">
              <a:spcBef>
                <a:spcPts val="400"/>
              </a:spcBef>
              <a:buClr>
                <a:srgbClr val="CDB87E"/>
              </a:buClr>
              <a:buFontTx/>
              <a:buChar char="•"/>
            </a:pPr>
            <a:r>
              <a:rPr lang="en-US" sz="2400" b="0" dirty="0"/>
              <a:t>Encourage innovative financing arrangements for social and green entrepreneurs</a:t>
            </a:r>
          </a:p>
          <a:p>
            <a:pPr marL="342900" indent="-342900">
              <a:spcBef>
                <a:spcPts val="400"/>
              </a:spcBef>
              <a:buClr>
                <a:srgbClr val="CDB87E"/>
              </a:buClr>
              <a:buFontTx/>
              <a:buChar char="•"/>
            </a:pPr>
            <a:r>
              <a:rPr lang="en-US" sz="2400" b="0" dirty="0"/>
              <a:t>Encourage crowd-funding, peer-to-peer lending and digital financing for women and youth entrepreneurs</a:t>
            </a:r>
          </a:p>
          <a:p>
            <a:pPr marL="342900" indent="-342900">
              <a:spcBef>
                <a:spcPts val="400"/>
              </a:spcBef>
              <a:buClr>
                <a:srgbClr val="CDB87E"/>
              </a:buClr>
              <a:buFontTx/>
              <a:buChar char="•"/>
            </a:pPr>
            <a:r>
              <a:rPr lang="en-US" sz="2400" b="0" dirty="0"/>
              <a:t>Establish accelerators and incubators that provide specialized business support to social and green entrepreneurs</a:t>
            </a:r>
          </a:p>
          <a:p>
            <a:pPr marL="342900" indent="-342900">
              <a:spcBef>
                <a:spcPts val="400"/>
              </a:spcBef>
              <a:buClr>
                <a:srgbClr val="CDB87E"/>
              </a:buClr>
              <a:buFontTx/>
              <a:buChar char="•"/>
            </a:pPr>
            <a:r>
              <a:rPr lang="en-US" sz="2400" b="0" dirty="0"/>
              <a:t>Promote inclusive entrepreneurship networks, among and for women and youth</a:t>
            </a:r>
          </a:p>
          <a:p>
            <a:pPr marL="342900" indent="-342900">
              <a:spcBef>
                <a:spcPts val="400"/>
              </a:spcBef>
              <a:buClr>
                <a:srgbClr val="CDB87E"/>
              </a:buClr>
              <a:buFontTx/>
              <a:buChar char="•"/>
            </a:pPr>
            <a:r>
              <a:rPr lang="en-US" sz="2400" b="0" dirty="0"/>
              <a:t>Promote entrepreneurship mentoring, with a focus on women and  youth</a:t>
            </a:r>
          </a:p>
          <a:p>
            <a:pPr marL="342900" indent="-342900">
              <a:spcBef>
                <a:spcPts val="400"/>
              </a:spcBef>
              <a:buClr>
                <a:srgbClr val="CDB87E"/>
              </a:buClr>
              <a:buFontTx/>
              <a:buChar char="•"/>
            </a:pPr>
            <a:endParaRPr lang="en-US" sz="2400" b="0" dirty="0"/>
          </a:p>
        </p:txBody>
      </p:sp>
      <p:sp>
        <p:nvSpPr>
          <p:cNvPr id="4" name="Rectangle 2">
            <a:extLst>
              <a:ext uri="{FF2B5EF4-FFF2-40B4-BE49-F238E27FC236}">
                <a16:creationId xmlns:a16="http://schemas.microsoft.com/office/drawing/2014/main" id="{708DAB0B-903F-4A76-8FD1-8E15B8E99614}"/>
              </a:ext>
            </a:extLst>
          </p:cNvPr>
          <p:cNvSpPr txBox="1">
            <a:spLocks noChangeArrowheads="1"/>
          </p:cNvSpPr>
          <p:nvPr/>
        </p:nvSpPr>
        <p:spPr bwMode="auto">
          <a:xfrm>
            <a:off x="467544" y="116632"/>
            <a:ext cx="82280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4F91CD"/>
                </a:solidFill>
                <a:effectLst/>
                <a:uLnTx/>
                <a:uFillTx/>
                <a:latin typeface="+mj-lt"/>
                <a:ea typeface="+mj-ea"/>
                <a:cs typeface="+mj-cs"/>
              </a:rPr>
              <a:t>Selected policy measures on entrepreneurship for SDGs</a:t>
            </a:r>
            <a:r>
              <a:rPr lang="en-GB" sz="2800" kern="0" dirty="0">
                <a:solidFill>
                  <a:srgbClr val="4F91CD"/>
                </a:solidFill>
                <a:latin typeface="+mj-lt"/>
                <a:ea typeface="+mj-ea"/>
                <a:cs typeface="+mj-cs"/>
              </a:rPr>
              <a:t> (2/2)</a:t>
            </a:r>
            <a:endParaRPr kumimoji="0" lang="en-GB" sz="2800" b="1" i="0" u="none" strike="noStrike" kern="0" cap="none" spc="0" normalizeH="0" baseline="0" noProof="0" dirty="0">
              <a:ln>
                <a:noFill/>
              </a:ln>
              <a:solidFill>
                <a:srgbClr val="4F91CD"/>
              </a:solidFill>
              <a:effectLst/>
              <a:uLnTx/>
              <a:uFillTx/>
              <a:latin typeface="+mj-lt"/>
              <a:ea typeface="+mj-ea"/>
              <a:cs typeface="+mj-cs"/>
            </a:endParaRPr>
          </a:p>
        </p:txBody>
      </p:sp>
    </p:spTree>
    <p:extLst>
      <p:ext uri="{BB962C8B-B14F-4D97-AF65-F5344CB8AC3E}">
        <p14:creationId xmlns:p14="http://schemas.microsoft.com/office/powerpoint/2010/main" val="3363073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F2B541-AB06-4082-8D24-BAB49E67F3DB}"/>
              </a:ext>
            </a:extLst>
          </p:cNvPr>
          <p:cNvSpPr txBox="1">
            <a:spLocks noChangeArrowheads="1"/>
          </p:cNvSpPr>
          <p:nvPr/>
        </p:nvSpPr>
        <p:spPr bwMode="auto">
          <a:xfrm>
            <a:off x="687388" y="-76200"/>
            <a:ext cx="82280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bodyPr>
          <a:lstStyle/>
          <a:p>
            <a:pPr lvl="0">
              <a:defRPr/>
            </a:pPr>
            <a:r>
              <a:rPr lang="en-US" sz="2400" kern="0" dirty="0">
                <a:solidFill>
                  <a:srgbClr val="4F91CD"/>
                </a:solidFill>
                <a:latin typeface="+mj-lt"/>
                <a:ea typeface="+mj-ea"/>
                <a:cs typeface="+mj-cs"/>
              </a:rPr>
              <a:t>Integrate SDGs into national entrepreneurship strategies</a:t>
            </a:r>
            <a:endParaRPr kumimoji="0" lang="en-GB" sz="2800" b="1" i="0" u="none" strike="noStrike" kern="0" cap="none" spc="0" normalizeH="0" baseline="0" noProof="0" dirty="0">
              <a:ln>
                <a:noFill/>
              </a:ln>
              <a:solidFill>
                <a:srgbClr val="4F91CD"/>
              </a:solidFill>
              <a:effectLst/>
              <a:uLnTx/>
              <a:uFillTx/>
              <a:latin typeface="+mj-lt"/>
              <a:ea typeface="+mj-ea"/>
              <a:cs typeface="+mj-cs"/>
            </a:endParaRPr>
          </a:p>
        </p:txBody>
      </p:sp>
      <p:sp>
        <p:nvSpPr>
          <p:cNvPr id="5" name="Rectangle 4">
            <a:extLst>
              <a:ext uri="{FF2B5EF4-FFF2-40B4-BE49-F238E27FC236}">
                <a16:creationId xmlns:a16="http://schemas.microsoft.com/office/drawing/2014/main" id="{53D12065-72D6-4A1E-A51D-036C657A12F9}"/>
              </a:ext>
            </a:extLst>
          </p:cNvPr>
          <p:cNvSpPr>
            <a:spLocks noChangeArrowheads="1"/>
          </p:cNvSpPr>
          <p:nvPr/>
        </p:nvSpPr>
        <p:spPr bwMode="auto">
          <a:xfrm>
            <a:off x="687388" y="764704"/>
            <a:ext cx="5252764" cy="5616624"/>
          </a:xfrm>
          <a:prstGeom prst="rect">
            <a:avLst/>
          </a:prstGeom>
          <a:noFill/>
          <a:ln w="9525">
            <a:noFill/>
            <a:miter lim="800000"/>
            <a:headEnd/>
            <a:tailEnd/>
          </a:ln>
          <a:effectLst/>
        </p:spPr>
        <p:txBody>
          <a:bodyPr lIns="0" tIns="0" rIns="0" bIns="0" anchor="t"/>
          <a:lstStyle/>
          <a:p>
            <a:pPr>
              <a:spcBef>
                <a:spcPts val="400"/>
              </a:spcBef>
              <a:buClr>
                <a:srgbClr val="CDB87E"/>
              </a:buClr>
            </a:pPr>
            <a:r>
              <a:rPr lang="en-US" sz="2400" b="0" dirty="0"/>
              <a:t>Ethiopia’s </a:t>
            </a:r>
            <a:r>
              <a:rPr lang="en-US" sz="2400" b="0" i="1" dirty="0"/>
              <a:t>Growth and Transformational Plan</a:t>
            </a:r>
          </a:p>
          <a:p>
            <a:pPr marL="342900" indent="-342900">
              <a:spcBef>
                <a:spcPts val="400"/>
              </a:spcBef>
              <a:buClr>
                <a:srgbClr val="CDB87E"/>
              </a:buClr>
              <a:buFont typeface="Arial" panose="020B0604020202020204" pitchFamily="34" charset="0"/>
              <a:buChar char="•"/>
            </a:pPr>
            <a:r>
              <a:rPr lang="en-US" sz="2400" b="0" u="sng" dirty="0"/>
              <a:t>Ethiopia</a:t>
            </a:r>
            <a:r>
              <a:rPr lang="en-US" sz="2400" b="0" dirty="0"/>
              <a:t>’s Growth and Transformational Plan (2016-2020) identifies the micro and small and medium-sized enterprises (MSME) sector as a critical element in increasing women’s income through job creation and addresses economic empowerment of women and youth. </a:t>
            </a:r>
          </a:p>
          <a:p>
            <a:pPr marL="342900" indent="-342900">
              <a:spcBef>
                <a:spcPts val="400"/>
              </a:spcBef>
              <a:buClr>
                <a:srgbClr val="CDB87E"/>
              </a:buClr>
              <a:buFont typeface="Arial" panose="020B0604020202020204" pitchFamily="34" charset="0"/>
              <a:buChar char="•"/>
            </a:pPr>
            <a:r>
              <a:rPr lang="en-US" sz="2400" b="0" dirty="0"/>
              <a:t>At the same time, the </a:t>
            </a:r>
            <a:r>
              <a:rPr lang="en-US" sz="2400" b="0" i="1" dirty="0"/>
              <a:t>National Action Plan for Gender</a:t>
            </a:r>
            <a:r>
              <a:rPr lang="en-US" sz="2400" b="0" dirty="0"/>
              <a:t> aims to eliminate gender and cultural biases that hinder women from engaging in economic activities.</a:t>
            </a:r>
          </a:p>
        </p:txBody>
      </p:sp>
      <p:pic>
        <p:nvPicPr>
          <p:cNvPr id="6" name="Picture 5">
            <a:extLst>
              <a:ext uri="{FF2B5EF4-FFF2-40B4-BE49-F238E27FC236}">
                <a16:creationId xmlns:a16="http://schemas.microsoft.com/office/drawing/2014/main" id="{877C84E5-2B11-4B74-A7AB-75156F5C7C28}"/>
              </a:ext>
            </a:extLst>
          </p:cNvPr>
          <p:cNvPicPr>
            <a:picLocks noChangeAspect="1"/>
          </p:cNvPicPr>
          <p:nvPr/>
        </p:nvPicPr>
        <p:blipFill>
          <a:blip r:embed="rId2"/>
          <a:stretch>
            <a:fillRect/>
          </a:stretch>
        </p:blipFill>
        <p:spPr>
          <a:xfrm>
            <a:off x="5940152" y="974411"/>
            <a:ext cx="2609764" cy="2996952"/>
          </a:xfrm>
          <a:prstGeom prst="rect">
            <a:avLst/>
          </a:prstGeom>
        </p:spPr>
      </p:pic>
    </p:spTree>
    <p:extLst>
      <p:ext uri="{BB962C8B-B14F-4D97-AF65-F5344CB8AC3E}">
        <p14:creationId xmlns:p14="http://schemas.microsoft.com/office/powerpoint/2010/main" val="189480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F2B541-AB06-4082-8D24-BAB49E67F3DB}"/>
              </a:ext>
            </a:extLst>
          </p:cNvPr>
          <p:cNvSpPr txBox="1">
            <a:spLocks noChangeArrowheads="1"/>
          </p:cNvSpPr>
          <p:nvPr/>
        </p:nvSpPr>
        <p:spPr bwMode="auto">
          <a:xfrm>
            <a:off x="687388" y="-76200"/>
            <a:ext cx="82280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bodyPr>
          <a:lstStyle/>
          <a:p>
            <a:pPr lvl="0">
              <a:defRPr/>
            </a:pPr>
            <a:r>
              <a:rPr lang="en-US" sz="2000" kern="0" dirty="0">
                <a:solidFill>
                  <a:srgbClr val="4F91CD"/>
                </a:solidFill>
                <a:latin typeface="+mj-lt"/>
                <a:ea typeface="+mj-ea"/>
                <a:cs typeface="+mj-cs"/>
              </a:rPr>
              <a:t>Enabling regulatory frameworks for green and social entrepreneurs</a:t>
            </a:r>
            <a:endParaRPr kumimoji="0" lang="en-GB" sz="2400" b="1" i="0" u="none" strike="noStrike" kern="0" cap="none" spc="0" normalizeH="0" baseline="0" noProof="0" dirty="0">
              <a:ln>
                <a:noFill/>
              </a:ln>
              <a:solidFill>
                <a:srgbClr val="4F91CD"/>
              </a:solidFill>
              <a:effectLst/>
              <a:uLnTx/>
              <a:uFillTx/>
              <a:latin typeface="+mj-lt"/>
              <a:ea typeface="+mj-ea"/>
              <a:cs typeface="+mj-cs"/>
            </a:endParaRPr>
          </a:p>
        </p:txBody>
      </p:sp>
      <p:sp>
        <p:nvSpPr>
          <p:cNvPr id="5" name="Rectangle 4">
            <a:extLst>
              <a:ext uri="{FF2B5EF4-FFF2-40B4-BE49-F238E27FC236}">
                <a16:creationId xmlns:a16="http://schemas.microsoft.com/office/drawing/2014/main" id="{53D12065-72D6-4A1E-A51D-036C657A12F9}"/>
              </a:ext>
            </a:extLst>
          </p:cNvPr>
          <p:cNvSpPr>
            <a:spLocks noChangeArrowheads="1"/>
          </p:cNvSpPr>
          <p:nvPr/>
        </p:nvSpPr>
        <p:spPr bwMode="auto">
          <a:xfrm>
            <a:off x="687388" y="764704"/>
            <a:ext cx="7694612" cy="2448272"/>
          </a:xfrm>
          <a:prstGeom prst="rect">
            <a:avLst/>
          </a:prstGeom>
          <a:noFill/>
          <a:ln w="9525">
            <a:noFill/>
            <a:miter lim="800000"/>
            <a:headEnd/>
            <a:tailEnd/>
          </a:ln>
          <a:effectLst/>
        </p:spPr>
        <p:txBody>
          <a:bodyPr lIns="0" tIns="0" rIns="0" bIns="0" anchor="t"/>
          <a:lstStyle/>
          <a:p>
            <a:pPr>
              <a:spcBef>
                <a:spcPts val="400"/>
              </a:spcBef>
              <a:buClr>
                <a:srgbClr val="CDB87E"/>
              </a:buClr>
            </a:pPr>
            <a:r>
              <a:rPr lang="en-US" sz="2400" b="0" dirty="0"/>
              <a:t>Viet Nam’s </a:t>
            </a:r>
            <a:r>
              <a:rPr lang="en-US" sz="2400" b="0" i="1" dirty="0"/>
              <a:t>Enterprise Law</a:t>
            </a:r>
          </a:p>
          <a:p>
            <a:pPr marL="342900" indent="-342900">
              <a:spcBef>
                <a:spcPts val="400"/>
              </a:spcBef>
              <a:buClr>
                <a:srgbClr val="CDB87E"/>
              </a:buClr>
              <a:buFont typeface="Arial" panose="020B0604020202020204" pitchFamily="34" charset="0"/>
              <a:buChar char="•"/>
            </a:pPr>
            <a:r>
              <a:rPr lang="en-US" sz="2400" b="0" dirty="0"/>
              <a:t>In 2014, </a:t>
            </a:r>
            <a:r>
              <a:rPr lang="en-US" sz="2400" b="0" u="sng" dirty="0"/>
              <a:t>Viet Nam</a:t>
            </a:r>
            <a:r>
              <a:rPr lang="en-US" sz="2400" b="0" dirty="0"/>
              <a:t> amended its Enterprise law to recognize social enterprises. These entities have preferential treatment in receiving licenses and certificates and can obtain funding, sponsorship and investment from Viet Nam as well as from international supporters.</a:t>
            </a:r>
          </a:p>
        </p:txBody>
      </p:sp>
    </p:spTree>
    <p:extLst>
      <p:ext uri="{BB962C8B-B14F-4D97-AF65-F5344CB8AC3E}">
        <p14:creationId xmlns:p14="http://schemas.microsoft.com/office/powerpoint/2010/main" val="2495166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F2B541-AB06-4082-8D24-BAB49E67F3DB}"/>
              </a:ext>
            </a:extLst>
          </p:cNvPr>
          <p:cNvSpPr txBox="1">
            <a:spLocks noChangeArrowheads="1"/>
          </p:cNvSpPr>
          <p:nvPr/>
        </p:nvSpPr>
        <p:spPr bwMode="auto">
          <a:xfrm>
            <a:off x="687388" y="-76200"/>
            <a:ext cx="82280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bodyPr>
          <a:lstStyle/>
          <a:p>
            <a:pPr lvl="0">
              <a:defRPr/>
            </a:pPr>
            <a:r>
              <a:rPr lang="en-US" sz="2000" kern="0" dirty="0">
                <a:solidFill>
                  <a:srgbClr val="4F91CD"/>
                </a:solidFill>
                <a:latin typeface="+mj-lt"/>
                <a:ea typeface="+mj-ea"/>
                <a:cs typeface="+mj-cs"/>
              </a:rPr>
              <a:t>Promote women’s economic empowerment and equal rights</a:t>
            </a:r>
            <a:endParaRPr kumimoji="0" lang="en-GB" sz="2400" b="1" i="0" u="none" strike="noStrike" kern="0" cap="none" spc="0" normalizeH="0" baseline="0" noProof="0" dirty="0">
              <a:ln>
                <a:noFill/>
              </a:ln>
              <a:solidFill>
                <a:srgbClr val="4F91CD"/>
              </a:solidFill>
              <a:effectLst/>
              <a:uLnTx/>
              <a:uFillTx/>
              <a:latin typeface="+mj-lt"/>
              <a:ea typeface="+mj-ea"/>
              <a:cs typeface="+mj-cs"/>
            </a:endParaRPr>
          </a:p>
        </p:txBody>
      </p:sp>
      <p:sp>
        <p:nvSpPr>
          <p:cNvPr id="5" name="Rectangle 4">
            <a:extLst>
              <a:ext uri="{FF2B5EF4-FFF2-40B4-BE49-F238E27FC236}">
                <a16:creationId xmlns:a16="http://schemas.microsoft.com/office/drawing/2014/main" id="{53D12065-72D6-4A1E-A51D-036C657A12F9}"/>
              </a:ext>
            </a:extLst>
          </p:cNvPr>
          <p:cNvSpPr>
            <a:spLocks noChangeArrowheads="1"/>
          </p:cNvSpPr>
          <p:nvPr/>
        </p:nvSpPr>
        <p:spPr bwMode="auto">
          <a:xfrm>
            <a:off x="4211960" y="764704"/>
            <a:ext cx="4170040" cy="5544616"/>
          </a:xfrm>
          <a:prstGeom prst="rect">
            <a:avLst/>
          </a:prstGeom>
          <a:noFill/>
          <a:ln w="9525">
            <a:noFill/>
            <a:miter lim="800000"/>
            <a:headEnd/>
            <a:tailEnd/>
          </a:ln>
          <a:effectLst/>
        </p:spPr>
        <p:txBody>
          <a:bodyPr lIns="0" tIns="0" rIns="0" bIns="0" anchor="t"/>
          <a:lstStyle/>
          <a:p>
            <a:pPr>
              <a:spcBef>
                <a:spcPts val="400"/>
              </a:spcBef>
              <a:buClr>
                <a:srgbClr val="CDB87E"/>
              </a:buClr>
            </a:pPr>
            <a:r>
              <a:rPr lang="en-US" sz="2400" b="0" dirty="0"/>
              <a:t>According to Women’s Entrepreneurial Venture Scope (WE Venture Scope), </a:t>
            </a:r>
            <a:r>
              <a:rPr lang="en-US" sz="2400" b="0" u="sng" dirty="0"/>
              <a:t>Chile</a:t>
            </a:r>
            <a:r>
              <a:rPr lang="en-US" sz="2400" b="0" dirty="0"/>
              <a:t> has the most conducive business climate for women entrepreneurs in Latin America and the Caribbean. </a:t>
            </a:r>
          </a:p>
          <a:p>
            <a:pPr>
              <a:spcBef>
                <a:spcPts val="400"/>
              </a:spcBef>
              <a:buClr>
                <a:srgbClr val="CDB87E"/>
              </a:buClr>
            </a:pPr>
            <a:r>
              <a:rPr lang="en-US" sz="2400" b="0" dirty="0"/>
              <a:t>Its low corporate taxes, highly supportive business climate, a simplified tax regime that facilitates startups, and adequate provision of social services for female entrepreneurs, makes it an ideal environment for women entrepreneurs. </a:t>
            </a:r>
          </a:p>
        </p:txBody>
      </p:sp>
      <p:pic>
        <p:nvPicPr>
          <p:cNvPr id="2" name="Picture 1">
            <a:extLst>
              <a:ext uri="{FF2B5EF4-FFF2-40B4-BE49-F238E27FC236}">
                <a16:creationId xmlns:a16="http://schemas.microsoft.com/office/drawing/2014/main" id="{43C981EE-C0A1-4793-A0F0-2879A758CB32}"/>
              </a:ext>
            </a:extLst>
          </p:cNvPr>
          <p:cNvPicPr>
            <a:picLocks noChangeAspect="1"/>
          </p:cNvPicPr>
          <p:nvPr/>
        </p:nvPicPr>
        <p:blipFill>
          <a:blip r:embed="rId2"/>
          <a:stretch>
            <a:fillRect/>
          </a:stretch>
        </p:blipFill>
        <p:spPr>
          <a:xfrm>
            <a:off x="687388" y="764704"/>
            <a:ext cx="3408743" cy="4149080"/>
          </a:xfrm>
          <a:prstGeom prst="rect">
            <a:avLst/>
          </a:prstGeom>
        </p:spPr>
      </p:pic>
    </p:spTree>
    <p:extLst>
      <p:ext uri="{BB962C8B-B14F-4D97-AF65-F5344CB8AC3E}">
        <p14:creationId xmlns:p14="http://schemas.microsoft.com/office/powerpoint/2010/main" val="2015964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F2B541-AB06-4082-8D24-BAB49E67F3DB}"/>
              </a:ext>
            </a:extLst>
          </p:cNvPr>
          <p:cNvSpPr txBox="1">
            <a:spLocks noChangeArrowheads="1"/>
          </p:cNvSpPr>
          <p:nvPr/>
        </p:nvSpPr>
        <p:spPr bwMode="auto">
          <a:xfrm>
            <a:off x="687388" y="-76200"/>
            <a:ext cx="82280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bodyPr>
          <a:lstStyle/>
          <a:p>
            <a:pPr lvl="0">
              <a:defRPr/>
            </a:pPr>
            <a:r>
              <a:rPr lang="en-US" sz="2000" kern="0" dirty="0">
                <a:solidFill>
                  <a:srgbClr val="4F91CD"/>
                </a:solidFill>
                <a:latin typeface="+mj-lt"/>
                <a:ea typeface="+mj-ea"/>
                <a:cs typeface="+mj-cs"/>
              </a:rPr>
              <a:t>Implement targeted public procurement measures for disadvantaged groups</a:t>
            </a:r>
            <a:endParaRPr kumimoji="0" lang="en-GB" sz="2400" b="1" i="0" u="none" strike="noStrike" kern="0" cap="none" spc="0" normalizeH="0" baseline="0" noProof="0" dirty="0">
              <a:ln>
                <a:noFill/>
              </a:ln>
              <a:solidFill>
                <a:srgbClr val="4F91CD"/>
              </a:solidFill>
              <a:effectLst/>
              <a:uLnTx/>
              <a:uFillTx/>
              <a:latin typeface="+mj-lt"/>
              <a:ea typeface="+mj-ea"/>
              <a:cs typeface="+mj-cs"/>
            </a:endParaRPr>
          </a:p>
        </p:txBody>
      </p:sp>
      <p:sp>
        <p:nvSpPr>
          <p:cNvPr id="5" name="Rectangle 4">
            <a:extLst>
              <a:ext uri="{FF2B5EF4-FFF2-40B4-BE49-F238E27FC236}">
                <a16:creationId xmlns:a16="http://schemas.microsoft.com/office/drawing/2014/main" id="{53D12065-72D6-4A1E-A51D-036C657A12F9}"/>
              </a:ext>
            </a:extLst>
          </p:cNvPr>
          <p:cNvSpPr>
            <a:spLocks noChangeArrowheads="1"/>
          </p:cNvSpPr>
          <p:nvPr/>
        </p:nvSpPr>
        <p:spPr bwMode="auto">
          <a:xfrm>
            <a:off x="687388" y="764704"/>
            <a:ext cx="3884612" cy="5544616"/>
          </a:xfrm>
          <a:prstGeom prst="rect">
            <a:avLst/>
          </a:prstGeom>
          <a:noFill/>
          <a:ln w="9525">
            <a:noFill/>
            <a:miter lim="800000"/>
            <a:headEnd/>
            <a:tailEnd/>
          </a:ln>
          <a:effectLst/>
        </p:spPr>
        <p:txBody>
          <a:bodyPr lIns="0" tIns="0" rIns="0" bIns="0" anchor="t"/>
          <a:lstStyle/>
          <a:p>
            <a:pPr>
              <a:spcBef>
                <a:spcPts val="400"/>
              </a:spcBef>
              <a:buClr>
                <a:srgbClr val="CDB87E"/>
              </a:buClr>
            </a:pPr>
            <a:r>
              <a:rPr lang="en-US" sz="2400" b="0" dirty="0"/>
              <a:t>As part of its Broad-Based Black Economic Empowerment (B-BEE) strategy, </a:t>
            </a:r>
            <a:r>
              <a:rPr lang="en-US" sz="2400" b="0" u="sng" dirty="0"/>
              <a:t>South Africa</a:t>
            </a:r>
            <a:r>
              <a:rPr lang="en-US" sz="2400" b="0" dirty="0"/>
              <a:t> has implemented policies aimed at integrating previously disadvantaged communities (PDCs) into the mainstream economy, including black, women as well as persons with disabilities.</a:t>
            </a:r>
          </a:p>
          <a:p>
            <a:pPr>
              <a:spcBef>
                <a:spcPts val="400"/>
              </a:spcBef>
              <a:buClr>
                <a:srgbClr val="CDB87E"/>
              </a:buClr>
            </a:pPr>
            <a:r>
              <a:rPr lang="en-US" sz="2400" b="0" dirty="0"/>
              <a:t>As part of the strategy and the Preferential Procurement Act, South Africa provides preferential allocation of contracts to PDCs.</a:t>
            </a:r>
          </a:p>
        </p:txBody>
      </p:sp>
      <p:pic>
        <p:nvPicPr>
          <p:cNvPr id="4" name="Picture 3">
            <a:extLst>
              <a:ext uri="{FF2B5EF4-FFF2-40B4-BE49-F238E27FC236}">
                <a16:creationId xmlns:a16="http://schemas.microsoft.com/office/drawing/2014/main" id="{7281D3E5-B48A-4391-9D7E-8B67E27324BF}"/>
              </a:ext>
            </a:extLst>
          </p:cNvPr>
          <p:cNvPicPr>
            <a:picLocks noChangeAspect="1"/>
          </p:cNvPicPr>
          <p:nvPr/>
        </p:nvPicPr>
        <p:blipFill>
          <a:blip r:embed="rId2"/>
          <a:stretch>
            <a:fillRect/>
          </a:stretch>
        </p:blipFill>
        <p:spPr>
          <a:xfrm>
            <a:off x="4954741" y="764704"/>
            <a:ext cx="3577918" cy="4022775"/>
          </a:xfrm>
          <a:prstGeom prst="rect">
            <a:avLst/>
          </a:prstGeom>
        </p:spPr>
      </p:pic>
    </p:spTree>
    <p:extLst>
      <p:ext uri="{BB962C8B-B14F-4D97-AF65-F5344CB8AC3E}">
        <p14:creationId xmlns:p14="http://schemas.microsoft.com/office/powerpoint/2010/main" val="1304349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F2B541-AB06-4082-8D24-BAB49E67F3DB}"/>
              </a:ext>
            </a:extLst>
          </p:cNvPr>
          <p:cNvSpPr txBox="1">
            <a:spLocks noChangeArrowheads="1"/>
          </p:cNvSpPr>
          <p:nvPr/>
        </p:nvSpPr>
        <p:spPr bwMode="auto">
          <a:xfrm>
            <a:off x="687388" y="139824"/>
            <a:ext cx="82280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bodyPr>
          <a:lstStyle/>
          <a:p>
            <a:pPr lvl="0">
              <a:defRPr/>
            </a:pPr>
            <a:r>
              <a:rPr lang="en-US" sz="2000" kern="0" dirty="0">
                <a:solidFill>
                  <a:srgbClr val="4F91CD"/>
                </a:solidFill>
                <a:latin typeface="+mj-lt"/>
                <a:ea typeface="+mj-ea"/>
                <a:cs typeface="+mj-cs"/>
              </a:rPr>
              <a:t>Integrate green and social entrepreneurship into educational systems and curricula</a:t>
            </a:r>
            <a:endParaRPr kumimoji="0" lang="en-GB" sz="2400" b="1" i="0" u="none" strike="noStrike" kern="0" cap="none" spc="0" normalizeH="0" baseline="0" noProof="0" dirty="0">
              <a:ln>
                <a:noFill/>
              </a:ln>
              <a:solidFill>
                <a:srgbClr val="4F91CD"/>
              </a:solidFill>
              <a:effectLst/>
              <a:uLnTx/>
              <a:uFillTx/>
              <a:latin typeface="+mj-lt"/>
              <a:ea typeface="+mj-ea"/>
              <a:cs typeface="+mj-cs"/>
            </a:endParaRPr>
          </a:p>
        </p:txBody>
      </p:sp>
      <p:sp>
        <p:nvSpPr>
          <p:cNvPr id="5" name="Rectangle 4">
            <a:extLst>
              <a:ext uri="{FF2B5EF4-FFF2-40B4-BE49-F238E27FC236}">
                <a16:creationId xmlns:a16="http://schemas.microsoft.com/office/drawing/2014/main" id="{53D12065-72D6-4A1E-A51D-036C657A12F9}"/>
              </a:ext>
            </a:extLst>
          </p:cNvPr>
          <p:cNvSpPr>
            <a:spLocks noChangeArrowheads="1"/>
          </p:cNvSpPr>
          <p:nvPr/>
        </p:nvSpPr>
        <p:spPr bwMode="auto">
          <a:xfrm>
            <a:off x="687388" y="1124744"/>
            <a:ext cx="7841232" cy="1584176"/>
          </a:xfrm>
          <a:prstGeom prst="rect">
            <a:avLst/>
          </a:prstGeom>
          <a:noFill/>
          <a:ln w="9525">
            <a:noFill/>
            <a:miter lim="800000"/>
            <a:headEnd/>
            <a:tailEnd/>
          </a:ln>
          <a:effectLst/>
        </p:spPr>
        <p:txBody>
          <a:bodyPr lIns="0" tIns="0" rIns="0" bIns="0" anchor="t"/>
          <a:lstStyle/>
          <a:p>
            <a:pPr>
              <a:spcBef>
                <a:spcPts val="400"/>
              </a:spcBef>
              <a:buClr>
                <a:srgbClr val="CDB87E"/>
              </a:buClr>
            </a:pPr>
            <a:r>
              <a:rPr lang="en-US" sz="2400" b="0" u="sng" dirty="0"/>
              <a:t>Thailand</a:t>
            </a:r>
            <a:r>
              <a:rPr lang="en-US" sz="2400" b="0" dirty="0"/>
              <a:t>’s newly drafted Social Enterprise Promotion Act has a provision on providing opportunities for capacity building for social enterprises and the integration of social entrepreneurship in the education system.</a:t>
            </a:r>
          </a:p>
        </p:txBody>
      </p:sp>
      <p:sp>
        <p:nvSpPr>
          <p:cNvPr id="6" name="Rectangle 2">
            <a:extLst>
              <a:ext uri="{FF2B5EF4-FFF2-40B4-BE49-F238E27FC236}">
                <a16:creationId xmlns:a16="http://schemas.microsoft.com/office/drawing/2014/main" id="{2EC63953-12CF-4BEC-A5AC-376CC9B34B1E}"/>
              </a:ext>
            </a:extLst>
          </p:cNvPr>
          <p:cNvSpPr txBox="1">
            <a:spLocks noChangeArrowheads="1"/>
          </p:cNvSpPr>
          <p:nvPr/>
        </p:nvSpPr>
        <p:spPr bwMode="auto">
          <a:xfrm>
            <a:off x="687388" y="2660104"/>
            <a:ext cx="82280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bodyPr>
          <a:lstStyle/>
          <a:p>
            <a:pPr lvl="0">
              <a:defRPr/>
            </a:pPr>
            <a:r>
              <a:rPr lang="en-US" sz="2000" kern="0" dirty="0">
                <a:solidFill>
                  <a:srgbClr val="4F91CD"/>
                </a:solidFill>
                <a:latin typeface="+mj-lt"/>
                <a:ea typeface="+mj-ea"/>
                <a:cs typeface="+mj-cs"/>
              </a:rPr>
              <a:t>Encourage innovative financing arrangements for social and green entrepreneurs</a:t>
            </a:r>
            <a:endParaRPr kumimoji="0" lang="en-GB" sz="2400" b="1" i="0" u="none" strike="noStrike" kern="0" cap="none" spc="0" normalizeH="0" baseline="0" noProof="0" dirty="0">
              <a:ln>
                <a:noFill/>
              </a:ln>
              <a:solidFill>
                <a:srgbClr val="4F91CD"/>
              </a:solidFill>
              <a:effectLst/>
              <a:uLnTx/>
              <a:uFillTx/>
              <a:latin typeface="+mj-lt"/>
              <a:ea typeface="+mj-ea"/>
              <a:cs typeface="+mj-cs"/>
            </a:endParaRPr>
          </a:p>
        </p:txBody>
      </p:sp>
      <p:sp>
        <p:nvSpPr>
          <p:cNvPr id="7" name="Rectangle 6">
            <a:extLst>
              <a:ext uri="{FF2B5EF4-FFF2-40B4-BE49-F238E27FC236}">
                <a16:creationId xmlns:a16="http://schemas.microsoft.com/office/drawing/2014/main" id="{402B0EC7-EA34-4B6E-91F7-F99ED0724D3D}"/>
              </a:ext>
            </a:extLst>
          </p:cNvPr>
          <p:cNvSpPr>
            <a:spLocks noChangeArrowheads="1"/>
          </p:cNvSpPr>
          <p:nvPr/>
        </p:nvSpPr>
        <p:spPr bwMode="auto">
          <a:xfrm>
            <a:off x="687388" y="3573016"/>
            <a:ext cx="7841232" cy="2592288"/>
          </a:xfrm>
          <a:prstGeom prst="rect">
            <a:avLst/>
          </a:prstGeom>
          <a:noFill/>
          <a:ln w="9525">
            <a:noFill/>
            <a:miter lim="800000"/>
            <a:headEnd/>
            <a:tailEnd/>
          </a:ln>
          <a:effectLst/>
        </p:spPr>
        <p:txBody>
          <a:bodyPr lIns="0" tIns="0" rIns="0" bIns="0" anchor="t"/>
          <a:lstStyle/>
          <a:p>
            <a:pPr>
              <a:spcBef>
                <a:spcPts val="400"/>
              </a:spcBef>
              <a:buClr>
                <a:srgbClr val="CDB87E"/>
              </a:buClr>
            </a:pPr>
            <a:r>
              <a:rPr lang="en-US" sz="2400" b="0" dirty="0"/>
              <a:t>Venture Capital Trust Fund (VCTF) has leveraged funding to provide low-cost financing to businesses, including SMEs as well as social enterprises that address pressing social issues such as unemployment, access to health and education. In 2011, VCTF established the </a:t>
            </a:r>
            <a:r>
              <a:rPr lang="en-US" sz="2400" b="0" u="sng" dirty="0"/>
              <a:t>Ghana</a:t>
            </a:r>
            <a:r>
              <a:rPr lang="en-US" sz="2400" b="0" dirty="0"/>
              <a:t> Angel Investment Network (GAIN) which invests in early-stage growth-oriented enterprises.</a:t>
            </a:r>
          </a:p>
        </p:txBody>
      </p:sp>
    </p:spTree>
    <p:extLst>
      <p:ext uri="{BB962C8B-B14F-4D97-AF65-F5344CB8AC3E}">
        <p14:creationId xmlns:p14="http://schemas.microsoft.com/office/powerpoint/2010/main" val="2554037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F2B541-AB06-4082-8D24-BAB49E67F3DB}"/>
              </a:ext>
            </a:extLst>
          </p:cNvPr>
          <p:cNvSpPr txBox="1">
            <a:spLocks noChangeArrowheads="1"/>
          </p:cNvSpPr>
          <p:nvPr/>
        </p:nvSpPr>
        <p:spPr bwMode="auto">
          <a:xfrm>
            <a:off x="687388" y="139824"/>
            <a:ext cx="82280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bodyPr>
          <a:lstStyle/>
          <a:p>
            <a:pPr lvl="0">
              <a:defRPr/>
            </a:pPr>
            <a:r>
              <a:rPr lang="en-US" sz="2000" kern="0" dirty="0">
                <a:solidFill>
                  <a:srgbClr val="4F91CD"/>
                </a:solidFill>
                <a:latin typeface="+mj-lt"/>
                <a:ea typeface="+mj-ea"/>
                <a:cs typeface="+mj-cs"/>
              </a:rPr>
              <a:t>Encourage crowd-funding, peer-to-peer lending and digital financing for women and youth entrepreneurs</a:t>
            </a:r>
            <a:endParaRPr kumimoji="0" lang="en-GB" sz="2400" b="1" i="0" u="none" strike="noStrike" kern="0" cap="none" spc="0" normalizeH="0" baseline="0" noProof="0" dirty="0">
              <a:ln>
                <a:noFill/>
              </a:ln>
              <a:solidFill>
                <a:srgbClr val="4F91CD"/>
              </a:solidFill>
              <a:effectLst/>
              <a:uLnTx/>
              <a:uFillTx/>
              <a:latin typeface="+mj-lt"/>
              <a:ea typeface="+mj-ea"/>
              <a:cs typeface="+mj-cs"/>
            </a:endParaRPr>
          </a:p>
        </p:txBody>
      </p:sp>
      <p:sp>
        <p:nvSpPr>
          <p:cNvPr id="5" name="Rectangle 4">
            <a:extLst>
              <a:ext uri="{FF2B5EF4-FFF2-40B4-BE49-F238E27FC236}">
                <a16:creationId xmlns:a16="http://schemas.microsoft.com/office/drawing/2014/main" id="{53D12065-72D6-4A1E-A51D-036C657A12F9}"/>
              </a:ext>
            </a:extLst>
          </p:cNvPr>
          <p:cNvSpPr>
            <a:spLocks noChangeArrowheads="1"/>
          </p:cNvSpPr>
          <p:nvPr/>
        </p:nvSpPr>
        <p:spPr bwMode="auto">
          <a:xfrm>
            <a:off x="687388" y="1124744"/>
            <a:ext cx="7841232" cy="1368152"/>
          </a:xfrm>
          <a:prstGeom prst="rect">
            <a:avLst/>
          </a:prstGeom>
          <a:noFill/>
          <a:ln w="9525">
            <a:noFill/>
            <a:miter lim="800000"/>
            <a:headEnd/>
            <a:tailEnd/>
          </a:ln>
          <a:effectLst/>
        </p:spPr>
        <p:txBody>
          <a:bodyPr lIns="0" tIns="0" rIns="0" bIns="0" anchor="t"/>
          <a:lstStyle/>
          <a:p>
            <a:pPr>
              <a:spcBef>
                <a:spcPts val="400"/>
              </a:spcBef>
              <a:buClr>
                <a:srgbClr val="CDB87E"/>
              </a:buClr>
            </a:pPr>
            <a:r>
              <a:rPr lang="en-US" sz="2000" b="0" u="sng" dirty="0"/>
              <a:t>Tanzania</a:t>
            </a:r>
            <a:r>
              <a:rPr lang="en-US" sz="2000" b="0" dirty="0"/>
              <a:t>’s mobile savings account</a:t>
            </a:r>
            <a:endParaRPr lang="en-US" sz="2000" b="0" u="sng" dirty="0"/>
          </a:p>
          <a:p>
            <a:pPr marL="342900" indent="-342900">
              <a:spcBef>
                <a:spcPts val="400"/>
              </a:spcBef>
              <a:buClr>
                <a:srgbClr val="CDB87E"/>
              </a:buClr>
              <a:buFont typeface="Arial" panose="020B0604020202020204" pitchFamily="34" charset="0"/>
              <a:buChar char="•"/>
            </a:pPr>
            <a:r>
              <a:rPr lang="en-US" sz="2000" b="0" dirty="0"/>
              <a:t>M-</a:t>
            </a:r>
            <a:r>
              <a:rPr lang="en-US" sz="2000" b="0" dirty="0" err="1"/>
              <a:t>Pawa</a:t>
            </a:r>
            <a:r>
              <a:rPr lang="en-US" sz="2000" b="0" dirty="0"/>
              <a:t> is a mobile savings account that allows users to save money through their mobile phone, earn interest from their savings and eventually obtain a microloan when needed.</a:t>
            </a:r>
          </a:p>
        </p:txBody>
      </p:sp>
      <p:sp>
        <p:nvSpPr>
          <p:cNvPr id="8" name="Rectangle 2">
            <a:extLst>
              <a:ext uri="{FF2B5EF4-FFF2-40B4-BE49-F238E27FC236}">
                <a16:creationId xmlns:a16="http://schemas.microsoft.com/office/drawing/2014/main" id="{8A7C2403-C39A-4DC0-8878-D8FEACEABA8F}"/>
              </a:ext>
            </a:extLst>
          </p:cNvPr>
          <p:cNvSpPr txBox="1">
            <a:spLocks noChangeArrowheads="1"/>
          </p:cNvSpPr>
          <p:nvPr/>
        </p:nvSpPr>
        <p:spPr bwMode="auto">
          <a:xfrm>
            <a:off x="651892" y="2276872"/>
            <a:ext cx="82280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bodyPr>
          <a:lstStyle/>
          <a:p>
            <a:pPr lvl="0">
              <a:defRPr/>
            </a:pPr>
            <a:r>
              <a:rPr lang="en-US" sz="2000" kern="0" dirty="0">
                <a:solidFill>
                  <a:srgbClr val="4F91CD"/>
                </a:solidFill>
                <a:latin typeface="+mj-lt"/>
                <a:ea typeface="+mj-ea"/>
                <a:cs typeface="+mj-cs"/>
              </a:rPr>
              <a:t>Establish accelerators and incubators that provide specialized business support to social and green entrepreneurs</a:t>
            </a:r>
            <a:endParaRPr kumimoji="0" lang="en-GB" sz="2400" b="1" i="0" u="none" strike="noStrike" kern="0" cap="none" spc="0" normalizeH="0" baseline="0" noProof="0" dirty="0">
              <a:ln>
                <a:noFill/>
              </a:ln>
              <a:solidFill>
                <a:srgbClr val="4F91CD"/>
              </a:solidFill>
              <a:effectLst/>
              <a:uLnTx/>
              <a:uFillTx/>
              <a:latin typeface="+mj-lt"/>
              <a:ea typeface="+mj-ea"/>
              <a:cs typeface="+mj-cs"/>
            </a:endParaRPr>
          </a:p>
        </p:txBody>
      </p:sp>
      <p:sp>
        <p:nvSpPr>
          <p:cNvPr id="9" name="Rectangle 8">
            <a:extLst>
              <a:ext uri="{FF2B5EF4-FFF2-40B4-BE49-F238E27FC236}">
                <a16:creationId xmlns:a16="http://schemas.microsoft.com/office/drawing/2014/main" id="{D0E42B80-AD19-4EC8-867E-6178B69B73D4}"/>
              </a:ext>
            </a:extLst>
          </p:cNvPr>
          <p:cNvSpPr>
            <a:spLocks noChangeArrowheads="1"/>
          </p:cNvSpPr>
          <p:nvPr/>
        </p:nvSpPr>
        <p:spPr bwMode="auto">
          <a:xfrm>
            <a:off x="651892" y="3261792"/>
            <a:ext cx="3992116" cy="3119536"/>
          </a:xfrm>
          <a:prstGeom prst="rect">
            <a:avLst/>
          </a:prstGeom>
          <a:noFill/>
          <a:ln w="9525">
            <a:noFill/>
            <a:miter lim="800000"/>
            <a:headEnd/>
            <a:tailEnd/>
          </a:ln>
          <a:effectLst/>
        </p:spPr>
        <p:txBody>
          <a:bodyPr lIns="0" tIns="0" rIns="0" bIns="0" anchor="t"/>
          <a:lstStyle/>
          <a:p>
            <a:pPr>
              <a:spcBef>
                <a:spcPts val="400"/>
              </a:spcBef>
              <a:buClr>
                <a:srgbClr val="CDB87E"/>
              </a:buClr>
            </a:pPr>
            <a:r>
              <a:rPr lang="en-US" sz="2000" b="0" u="sng" dirty="0"/>
              <a:t>Egypt</a:t>
            </a:r>
            <a:r>
              <a:rPr lang="en-US" sz="2000" b="0" dirty="0"/>
              <a:t>’s green innovation hub</a:t>
            </a:r>
            <a:endParaRPr lang="en-US" sz="2000" b="0" u="sng" dirty="0"/>
          </a:p>
          <a:p>
            <a:pPr marL="342900" indent="-342900">
              <a:spcBef>
                <a:spcPts val="400"/>
              </a:spcBef>
              <a:buClr>
                <a:srgbClr val="CDB87E"/>
              </a:buClr>
              <a:buFont typeface="Arial" panose="020B0604020202020204" pitchFamily="34" charset="0"/>
              <a:buChar char="•"/>
            </a:pPr>
            <a:r>
              <a:rPr lang="en-US" sz="2000" b="0" dirty="0" err="1"/>
              <a:t>Icecairo</a:t>
            </a:r>
            <a:r>
              <a:rPr lang="en-US" sz="2000" b="0" dirty="0"/>
              <a:t> is a green innovation hub that equips young people with green skills and business support to enable them to pursue green entrepreneurship and develop low-cost solutions that will address Egypt’s environmental challenges.</a:t>
            </a:r>
          </a:p>
        </p:txBody>
      </p:sp>
      <p:pic>
        <p:nvPicPr>
          <p:cNvPr id="2" name="Picture 1">
            <a:extLst>
              <a:ext uri="{FF2B5EF4-FFF2-40B4-BE49-F238E27FC236}">
                <a16:creationId xmlns:a16="http://schemas.microsoft.com/office/drawing/2014/main" id="{A612589B-EE06-405C-91EE-A3413AD3313A}"/>
              </a:ext>
            </a:extLst>
          </p:cNvPr>
          <p:cNvPicPr>
            <a:picLocks noChangeAspect="1"/>
          </p:cNvPicPr>
          <p:nvPr/>
        </p:nvPicPr>
        <p:blipFill>
          <a:blip r:embed="rId2"/>
          <a:stretch>
            <a:fillRect/>
          </a:stretch>
        </p:blipFill>
        <p:spPr>
          <a:xfrm>
            <a:off x="4736166" y="3343673"/>
            <a:ext cx="3980569" cy="2605608"/>
          </a:xfrm>
          <a:prstGeom prst="rect">
            <a:avLst/>
          </a:prstGeom>
        </p:spPr>
      </p:pic>
    </p:spTree>
    <p:extLst>
      <p:ext uri="{BB962C8B-B14F-4D97-AF65-F5344CB8AC3E}">
        <p14:creationId xmlns:p14="http://schemas.microsoft.com/office/powerpoint/2010/main" val="4223353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F2B541-AB06-4082-8D24-BAB49E67F3DB}"/>
              </a:ext>
            </a:extLst>
          </p:cNvPr>
          <p:cNvSpPr txBox="1">
            <a:spLocks noChangeArrowheads="1"/>
          </p:cNvSpPr>
          <p:nvPr/>
        </p:nvSpPr>
        <p:spPr bwMode="auto">
          <a:xfrm>
            <a:off x="687388" y="139824"/>
            <a:ext cx="82280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bodyPr>
          <a:lstStyle/>
          <a:p>
            <a:pPr lvl="0">
              <a:defRPr/>
            </a:pPr>
            <a:r>
              <a:rPr lang="en-US" sz="2000" kern="0" dirty="0">
                <a:solidFill>
                  <a:srgbClr val="4F91CD"/>
                </a:solidFill>
                <a:latin typeface="+mj-lt"/>
                <a:ea typeface="+mj-ea"/>
                <a:cs typeface="+mj-cs"/>
              </a:rPr>
              <a:t>Promote inclusive entrepreneurship networks, among and for women and youth</a:t>
            </a:r>
            <a:endParaRPr kumimoji="0" lang="en-GB" sz="2400" b="1" i="0" u="none" strike="noStrike" kern="0" cap="none" spc="0" normalizeH="0" baseline="0" noProof="0" dirty="0">
              <a:ln>
                <a:noFill/>
              </a:ln>
              <a:solidFill>
                <a:srgbClr val="4F91CD"/>
              </a:solidFill>
              <a:effectLst/>
              <a:uLnTx/>
              <a:uFillTx/>
              <a:latin typeface="+mj-lt"/>
              <a:ea typeface="+mj-ea"/>
              <a:cs typeface="+mj-cs"/>
            </a:endParaRPr>
          </a:p>
        </p:txBody>
      </p:sp>
      <p:sp>
        <p:nvSpPr>
          <p:cNvPr id="5" name="Rectangle 4">
            <a:extLst>
              <a:ext uri="{FF2B5EF4-FFF2-40B4-BE49-F238E27FC236}">
                <a16:creationId xmlns:a16="http://schemas.microsoft.com/office/drawing/2014/main" id="{53D12065-72D6-4A1E-A51D-036C657A12F9}"/>
              </a:ext>
            </a:extLst>
          </p:cNvPr>
          <p:cNvSpPr>
            <a:spLocks noChangeArrowheads="1"/>
          </p:cNvSpPr>
          <p:nvPr/>
        </p:nvSpPr>
        <p:spPr bwMode="auto">
          <a:xfrm>
            <a:off x="687388" y="1124744"/>
            <a:ext cx="7841232" cy="1944216"/>
          </a:xfrm>
          <a:prstGeom prst="rect">
            <a:avLst/>
          </a:prstGeom>
          <a:noFill/>
          <a:ln w="9525">
            <a:noFill/>
            <a:miter lim="800000"/>
            <a:headEnd/>
            <a:tailEnd/>
          </a:ln>
          <a:effectLst/>
        </p:spPr>
        <p:txBody>
          <a:bodyPr lIns="0" tIns="0" rIns="0" bIns="0" anchor="t"/>
          <a:lstStyle/>
          <a:p>
            <a:pPr>
              <a:spcBef>
                <a:spcPts val="400"/>
              </a:spcBef>
              <a:buClr>
                <a:srgbClr val="CDB87E"/>
              </a:buClr>
            </a:pPr>
            <a:r>
              <a:rPr lang="en-US" sz="2000" b="0" u="sng" dirty="0"/>
              <a:t>Bangladesh</a:t>
            </a:r>
            <a:r>
              <a:rPr lang="en-US" sz="2000" b="0" dirty="0"/>
              <a:t> Women’s Chamber of Commerce and Industry (BWCCI) is the first chamber of commerce in the country that works exclusively on women’s economic and social empowerment. Established in 2001, the organization encourages and strengthens women entrepreneurs’ participation in the private sector through promoting a women-friendly business environment.</a:t>
            </a:r>
          </a:p>
        </p:txBody>
      </p:sp>
      <p:sp>
        <p:nvSpPr>
          <p:cNvPr id="8" name="Rectangle 2">
            <a:extLst>
              <a:ext uri="{FF2B5EF4-FFF2-40B4-BE49-F238E27FC236}">
                <a16:creationId xmlns:a16="http://schemas.microsoft.com/office/drawing/2014/main" id="{3F5A083B-F261-4206-983D-E32BDEC3F1AB}"/>
              </a:ext>
            </a:extLst>
          </p:cNvPr>
          <p:cNvSpPr txBox="1">
            <a:spLocks noChangeArrowheads="1"/>
          </p:cNvSpPr>
          <p:nvPr/>
        </p:nvSpPr>
        <p:spPr bwMode="auto">
          <a:xfrm>
            <a:off x="687388" y="2804120"/>
            <a:ext cx="82280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bodyPr>
          <a:lstStyle/>
          <a:p>
            <a:pPr lvl="0">
              <a:defRPr/>
            </a:pPr>
            <a:r>
              <a:rPr lang="en-US" sz="2000" kern="0" dirty="0">
                <a:solidFill>
                  <a:srgbClr val="4F91CD"/>
                </a:solidFill>
                <a:latin typeface="+mj-lt"/>
                <a:ea typeface="+mj-ea"/>
                <a:cs typeface="+mj-cs"/>
              </a:rPr>
              <a:t>Promote entrepreneurship mentoring, with a focus on women and youth</a:t>
            </a:r>
            <a:endParaRPr kumimoji="0" lang="en-GB" sz="2400" b="1" i="0" u="none" strike="noStrike" kern="0" cap="none" spc="0" normalizeH="0" baseline="0" noProof="0" dirty="0">
              <a:ln>
                <a:noFill/>
              </a:ln>
              <a:solidFill>
                <a:srgbClr val="4F91CD"/>
              </a:solidFill>
              <a:effectLst/>
              <a:uLnTx/>
              <a:uFillTx/>
              <a:latin typeface="+mj-lt"/>
              <a:ea typeface="+mj-ea"/>
              <a:cs typeface="+mj-cs"/>
            </a:endParaRPr>
          </a:p>
        </p:txBody>
      </p:sp>
      <p:sp>
        <p:nvSpPr>
          <p:cNvPr id="9" name="Rectangle 8">
            <a:extLst>
              <a:ext uri="{FF2B5EF4-FFF2-40B4-BE49-F238E27FC236}">
                <a16:creationId xmlns:a16="http://schemas.microsoft.com/office/drawing/2014/main" id="{7A90E5B5-07FB-4873-A503-633420CB4D43}"/>
              </a:ext>
            </a:extLst>
          </p:cNvPr>
          <p:cNvSpPr>
            <a:spLocks noChangeArrowheads="1"/>
          </p:cNvSpPr>
          <p:nvPr/>
        </p:nvSpPr>
        <p:spPr bwMode="auto">
          <a:xfrm>
            <a:off x="687388" y="3789040"/>
            <a:ext cx="4343174" cy="1679376"/>
          </a:xfrm>
          <a:prstGeom prst="rect">
            <a:avLst/>
          </a:prstGeom>
          <a:noFill/>
          <a:ln w="9525">
            <a:noFill/>
            <a:miter lim="800000"/>
            <a:headEnd/>
            <a:tailEnd/>
          </a:ln>
          <a:effectLst/>
        </p:spPr>
        <p:txBody>
          <a:bodyPr lIns="0" tIns="0" rIns="0" bIns="0" anchor="t"/>
          <a:lstStyle/>
          <a:p>
            <a:pPr>
              <a:spcBef>
                <a:spcPts val="400"/>
              </a:spcBef>
              <a:buClr>
                <a:srgbClr val="CDB87E"/>
              </a:buClr>
            </a:pPr>
            <a:r>
              <a:rPr lang="en-US" sz="2000" b="0" u="sng" dirty="0"/>
              <a:t>Brazil</a:t>
            </a:r>
            <a:r>
              <a:rPr lang="en-US" sz="2000" b="0" dirty="0"/>
              <a:t>’s youth-led organization </a:t>
            </a:r>
            <a:r>
              <a:rPr lang="en-US" sz="2000" b="0" dirty="0" err="1"/>
              <a:t>Engajamundo</a:t>
            </a:r>
            <a:r>
              <a:rPr lang="en-US" sz="2000" b="0" dirty="0"/>
              <a:t> fosters interactions between Brazilian youth and international conferences related to the environment, social development and gender. It promotes the engagement of youth in negotiations and solutions for sustainability.</a:t>
            </a:r>
          </a:p>
        </p:txBody>
      </p:sp>
      <p:pic>
        <p:nvPicPr>
          <p:cNvPr id="2" name="Picture 1">
            <a:extLst>
              <a:ext uri="{FF2B5EF4-FFF2-40B4-BE49-F238E27FC236}">
                <a16:creationId xmlns:a16="http://schemas.microsoft.com/office/drawing/2014/main" id="{30474A40-E65F-4758-9682-66C81C6ED156}"/>
              </a:ext>
            </a:extLst>
          </p:cNvPr>
          <p:cNvPicPr>
            <a:picLocks noChangeAspect="1"/>
          </p:cNvPicPr>
          <p:nvPr/>
        </p:nvPicPr>
        <p:blipFill>
          <a:blip r:embed="rId2"/>
          <a:stretch>
            <a:fillRect/>
          </a:stretch>
        </p:blipFill>
        <p:spPr>
          <a:xfrm>
            <a:off x="5076056" y="3789039"/>
            <a:ext cx="3884838" cy="2035469"/>
          </a:xfrm>
          <a:prstGeom prst="rect">
            <a:avLst/>
          </a:prstGeom>
        </p:spPr>
      </p:pic>
    </p:spTree>
    <p:extLst>
      <p:ext uri="{BB962C8B-B14F-4D97-AF65-F5344CB8AC3E}">
        <p14:creationId xmlns:p14="http://schemas.microsoft.com/office/powerpoint/2010/main" val="3789844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11560" y="116633"/>
            <a:ext cx="5184576" cy="735012"/>
          </a:xfrm>
          <a:prstGeom prst="rect">
            <a:avLst/>
          </a:prstGeo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lgn="l" rtl="0" eaLnBrk="0" fontAlgn="base" hangingPunct="0">
              <a:spcBef>
                <a:spcPct val="0"/>
              </a:spcBef>
              <a:spcAft>
                <a:spcPct val="0"/>
              </a:spcAft>
              <a:defRPr sz="2800" b="1">
                <a:solidFill>
                  <a:srgbClr val="4F91CD"/>
                </a:solidFill>
                <a:latin typeface="+mj-lt"/>
                <a:ea typeface="+mj-ea"/>
                <a:cs typeface="+mj-cs"/>
              </a:defRPr>
            </a:lvl1pPr>
            <a:lvl2pPr algn="l" rtl="0" eaLnBrk="0" fontAlgn="base" hangingPunct="0">
              <a:spcBef>
                <a:spcPct val="0"/>
              </a:spcBef>
              <a:spcAft>
                <a:spcPct val="0"/>
              </a:spcAft>
              <a:defRPr sz="2800" b="1">
                <a:solidFill>
                  <a:srgbClr val="4F91CD"/>
                </a:solidFill>
                <a:latin typeface="Calibri" pitchFamily="34" charset="0"/>
                <a:ea typeface="MS PGothic" pitchFamily="34" charset="-128"/>
                <a:cs typeface="Arial" charset="0"/>
              </a:defRPr>
            </a:lvl2pPr>
            <a:lvl3pPr algn="l" rtl="0" eaLnBrk="0" fontAlgn="base" hangingPunct="0">
              <a:spcBef>
                <a:spcPct val="0"/>
              </a:spcBef>
              <a:spcAft>
                <a:spcPct val="0"/>
              </a:spcAft>
              <a:defRPr sz="2800" b="1">
                <a:solidFill>
                  <a:srgbClr val="4F91CD"/>
                </a:solidFill>
                <a:latin typeface="Calibri" pitchFamily="34" charset="0"/>
                <a:ea typeface="MS PGothic" pitchFamily="34" charset="-128"/>
                <a:cs typeface="Arial" charset="0"/>
              </a:defRPr>
            </a:lvl3pPr>
            <a:lvl4pPr algn="l" rtl="0" eaLnBrk="0" fontAlgn="base" hangingPunct="0">
              <a:spcBef>
                <a:spcPct val="0"/>
              </a:spcBef>
              <a:spcAft>
                <a:spcPct val="0"/>
              </a:spcAft>
              <a:defRPr sz="2800" b="1">
                <a:solidFill>
                  <a:srgbClr val="4F91CD"/>
                </a:solidFill>
                <a:latin typeface="Calibri" pitchFamily="34" charset="0"/>
                <a:ea typeface="MS PGothic" pitchFamily="34" charset="-128"/>
                <a:cs typeface="Arial" charset="0"/>
              </a:defRPr>
            </a:lvl4pPr>
            <a:lvl5pPr algn="l" rtl="0" eaLnBrk="0" fontAlgn="base" hangingPunct="0">
              <a:spcBef>
                <a:spcPct val="0"/>
              </a:spcBef>
              <a:spcAft>
                <a:spcPct val="0"/>
              </a:spcAft>
              <a:defRPr sz="2800" b="1">
                <a:solidFill>
                  <a:srgbClr val="4F91CD"/>
                </a:solidFill>
                <a:latin typeface="Calibri" pitchFamily="34" charset="0"/>
                <a:ea typeface="MS PGothic" pitchFamily="34" charset="-128"/>
                <a:cs typeface="Arial" charset="0"/>
              </a:defRPr>
            </a:lvl5pPr>
            <a:lvl6pPr marL="457200" algn="l" rtl="0" fontAlgn="base">
              <a:spcBef>
                <a:spcPct val="0"/>
              </a:spcBef>
              <a:spcAft>
                <a:spcPct val="0"/>
              </a:spcAft>
              <a:defRPr sz="2800" b="1">
                <a:solidFill>
                  <a:srgbClr val="4F91CD"/>
                </a:solidFill>
                <a:latin typeface="Calibri" pitchFamily="34" charset="0"/>
                <a:ea typeface="MS PGothic" pitchFamily="34" charset="-128"/>
                <a:cs typeface="Arial" charset="0"/>
              </a:defRPr>
            </a:lvl6pPr>
            <a:lvl7pPr marL="914400" algn="l" rtl="0" fontAlgn="base">
              <a:spcBef>
                <a:spcPct val="0"/>
              </a:spcBef>
              <a:spcAft>
                <a:spcPct val="0"/>
              </a:spcAft>
              <a:defRPr sz="2800" b="1">
                <a:solidFill>
                  <a:srgbClr val="4F91CD"/>
                </a:solidFill>
                <a:latin typeface="Calibri" pitchFamily="34" charset="0"/>
                <a:ea typeface="MS PGothic" pitchFamily="34" charset="-128"/>
                <a:cs typeface="Arial" charset="0"/>
              </a:defRPr>
            </a:lvl7pPr>
            <a:lvl8pPr marL="1371600" algn="l" rtl="0" fontAlgn="base">
              <a:spcBef>
                <a:spcPct val="0"/>
              </a:spcBef>
              <a:spcAft>
                <a:spcPct val="0"/>
              </a:spcAft>
              <a:defRPr sz="2800" b="1">
                <a:solidFill>
                  <a:srgbClr val="4F91CD"/>
                </a:solidFill>
                <a:latin typeface="Calibri" pitchFamily="34" charset="0"/>
                <a:ea typeface="MS PGothic" pitchFamily="34" charset="-128"/>
                <a:cs typeface="Arial" charset="0"/>
              </a:defRPr>
            </a:lvl8pPr>
            <a:lvl9pPr marL="1828800" algn="l" rtl="0" fontAlgn="base">
              <a:spcBef>
                <a:spcPct val="0"/>
              </a:spcBef>
              <a:spcAft>
                <a:spcPct val="0"/>
              </a:spcAft>
              <a:defRPr sz="2800" b="1">
                <a:solidFill>
                  <a:srgbClr val="4F91CD"/>
                </a:solidFill>
                <a:latin typeface="Calibri" pitchFamily="34" charset="0"/>
                <a:ea typeface="MS PGothic" pitchFamily="34" charset="-128"/>
                <a:cs typeface="Arial" charset="0"/>
              </a:defRPr>
            </a:lvl9pPr>
          </a:lstStyle>
          <a:p>
            <a:r>
              <a:rPr lang="fr-CH" sz="4400" kern="0" dirty="0" err="1"/>
              <a:t>Thank</a:t>
            </a:r>
            <a:r>
              <a:rPr lang="fr-CH" sz="4400" kern="0" dirty="0"/>
              <a:t> </a:t>
            </a:r>
            <a:r>
              <a:rPr lang="fr-CH" sz="4400" kern="0" dirty="0" err="1"/>
              <a:t>you</a:t>
            </a:r>
            <a:endParaRPr lang="en-US" sz="4400" kern="0" dirty="0"/>
          </a:p>
        </p:txBody>
      </p:sp>
      <p:graphicFrame>
        <p:nvGraphicFramePr>
          <p:cNvPr id="4" name="Table 3"/>
          <p:cNvGraphicFramePr>
            <a:graphicFrameLocks noGrp="1"/>
          </p:cNvGraphicFramePr>
          <p:nvPr>
            <p:extLst>
              <p:ext uri="{D42A27DB-BD31-4B8C-83A1-F6EECF244321}">
                <p14:modId xmlns:p14="http://schemas.microsoft.com/office/powerpoint/2010/main" val="2387118909"/>
              </p:ext>
            </p:extLst>
          </p:nvPr>
        </p:nvGraphicFramePr>
        <p:xfrm>
          <a:off x="762000" y="933728"/>
          <a:ext cx="3886200" cy="1371600"/>
        </p:xfrm>
        <a:graphic>
          <a:graphicData uri="http://schemas.openxmlformats.org/drawingml/2006/table">
            <a:tbl>
              <a:tblPr firstRow="1" bandRow="1">
                <a:tableStyleId>{5C22544A-7EE6-4342-B048-85BDC9FD1C3A}</a:tableStyleId>
              </a:tblPr>
              <a:tblGrid>
                <a:gridCol w="784664">
                  <a:extLst>
                    <a:ext uri="{9D8B030D-6E8A-4147-A177-3AD203B41FA5}">
                      <a16:colId xmlns:a16="http://schemas.microsoft.com/office/drawing/2014/main" val="20000"/>
                    </a:ext>
                  </a:extLst>
                </a:gridCol>
                <a:gridCol w="3101536">
                  <a:extLst>
                    <a:ext uri="{9D8B030D-6E8A-4147-A177-3AD203B41FA5}">
                      <a16:colId xmlns:a16="http://schemas.microsoft.com/office/drawing/2014/main" val="20001"/>
                    </a:ext>
                  </a:extLst>
                </a:gridCol>
              </a:tblGrid>
              <a:tr h="476528">
                <a:tc>
                  <a:txBody>
                    <a:bodyPr/>
                    <a:lstStyle/>
                    <a:p>
                      <a:endParaRPr lang="en-GB"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2000"/>
                      </a:schemeClr>
                    </a:solidFill>
                  </a:tcPr>
                </a:tc>
                <a:tc>
                  <a:txBody>
                    <a:bodyPr/>
                    <a:lstStyle/>
                    <a:p>
                      <a:r>
                        <a:rPr lang="en-GB" dirty="0">
                          <a:hlinkClick r:id="rId3"/>
                        </a:rPr>
                        <a:t>lorenzo.tosini@unctad.org</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2000"/>
                      </a:schemeClr>
                    </a:solidFill>
                  </a:tcPr>
                </a:tc>
                <a:extLst>
                  <a:ext uri="{0D108BD9-81ED-4DB2-BD59-A6C34878D82A}">
                    <a16:rowId xmlns:a16="http://schemas.microsoft.com/office/drawing/2014/main" val="10000"/>
                  </a:ext>
                </a:extLst>
              </a:tr>
              <a:tr h="457200">
                <a:tc>
                  <a:txBody>
                    <a:bodyPr/>
                    <a:lstStyle/>
                    <a:p>
                      <a:endParaRPr lang="en-GB"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2000"/>
                      </a:schemeClr>
                    </a:solidFill>
                  </a:tcPr>
                </a:tc>
                <a:tc>
                  <a:txBody>
                    <a:bodyPr/>
                    <a:lstStyle/>
                    <a:p>
                      <a:r>
                        <a:rPr lang="en-GB" dirty="0"/>
                        <a:t>+41 22 917 2431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2000"/>
                      </a:schemeClr>
                    </a:solidFill>
                  </a:tcPr>
                </a:tc>
                <a:extLst>
                  <a:ext uri="{0D108BD9-81ED-4DB2-BD59-A6C34878D82A}">
                    <a16:rowId xmlns:a16="http://schemas.microsoft.com/office/drawing/2014/main" val="10001"/>
                  </a:ext>
                </a:extLst>
              </a:tr>
              <a:tr h="437872">
                <a:tc>
                  <a:txBody>
                    <a:bodyPr/>
                    <a:lstStyle/>
                    <a:p>
                      <a:endParaRPr lang="en-GB"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32000"/>
                      </a:schemeClr>
                    </a:solidFill>
                  </a:tcPr>
                </a:tc>
                <a:tc>
                  <a:txBody>
                    <a:bodyPr/>
                    <a:lstStyle/>
                    <a:p>
                      <a:r>
                        <a:rPr lang="en-GB" dirty="0" err="1"/>
                        <a:t>lorenzo.tosini</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2000"/>
                      </a:schemeClr>
                    </a:solidFill>
                  </a:tcPr>
                </a:tc>
                <a:extLst>
                  <a:ext uri="{0D108BD9-81ED-4DB2-BD59-A6C34878D82A}">
                    <a16:rowId xmlns:a16="http://schemas.microsoft.com/office/drawing/2014/main" val="10002"/>
                  </a:ext>
                </a:extLst>
              </a:tr>
            </a:tbl>
          </a:graphicData>
        </a:graphic>
      </p:graphicFrame>
      <p:pic>
        <p:nvPicPr>
          <p:cNvPr id="5" name="Picture 16" descr="http://cdn.mysitemyway.com/icons-watermarks/simple-black/ocha/ocha_telecommunications-e-mail/ocha_telecommunications-e-mail_simple-black_512x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670" y="91440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https://create-cdn.net/siteimages/18/3/3/183323/8874706.png?14064718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599" y="1324229"/>
            <a:ext cx="457201" cy="4572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8" descr="http://www.iconsdb.com/icons/download/black/skype-51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5014" y="1806144"/>
            <a:ext cx="442785" cy="442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2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F8BF6A-858E-4389-9DC6-9730FA4F7967}"/>
              </a:ext>
            </a:extLst>
          </p:cNvPr>
          <p:cNvPicPr>
            <a:picLocks noChangeAspect="1"/>
          </p:cNvPicPr>
          <p:nvPr/>
        </p:nvPicPr>
        <p:blipFill>
          <a:blip r:embed="rId2"/>
          <a:stretch>
            <a:fillRect/>
          </a:stretch>
        </p:blipFill>
        <p:spPr>
          <a:xfrm>
            <a:off x="6141562" y="2420888"/>
            <a:ext cx="2769446" cy="3573016"/>
          </a:xfrm>
          <a:prstGeom prst="rect">
            <a:avLst/>
          </a:prstGeom>
        </p:spPr>
      </p:pic>
      <p:pic>
        <p:nvPicPr>
          <p:cNvPr id="3" name="Picture 2">
            <a:extLst>
              <a:ext uri="{FF2B5EF4-FFF2-40B4-BE49-F238E27FC236}">
                <a16:creationId xmlns:a16="http://schemas.microsoft.com/office/drawing/2014/main" id="{81F0D970-1163-4A84-AD43-6EC2007B68C9}"/>
              </a:ext>
            </a:extLst>
          </p:cNvPr>
          <p:cNvPicPr>
            <a:picLocks noChangeAspect="1"/>
          </p:cNvPicPr>
          <p:nvPr/>
        </p:nvPicPr>
        <p:blipFill>
          <a:blip r:embed="rId3"/>
          <a:stretch>
            <a:fillRect/>
          </a:stretch>
        </p:blipFill>
        <p:spPr>
          <a:xfrm>
            <a:off x="3491880" y="1628800"/>
            <a:ext cx="2713422" cy="3836217"/>
          </a:xfrm>
          <a:prstGeom prst="rect">
            <a:avLst/>
          </a:prstGeom>
        </p:spPr>
      </p:pic>
      <p:pic>
        <p:nvPicPr>
          <p:cNvPr id="2" name="Picture 1">
            <a:extLst>
              <a:ext uri="{FF2B5EF4-FFF2-40B4-BE49-F238E27FC236}">
                <a16:creationId xmlns:a16="http://schemas.microsoft.com/office/drawing/2014/main" id="{79A0F5DA-E029-433E-9B92-A852FA4DDDA7}"/>
              </a:ext>
            </a:extLst>
          </p:cNvPr>
          <p:cNvPicPr>
            <a:picLocks noChangeAspect="1"/>
          </p:cNvPicPr>
          <p:nvPr/>
        </p:nvPicPr>
        <p:blipFill>
          <a:blip r:embed="rId4"/>
          <a:stretch>
            <a:fillRect/>
          </a:stretch>
        </p:blipFill>
        <p:spPr>
          <a:xfrm>
            <a:off x="899592" y="980728"/>
            <a:ext cx="2648997" cy="3744416"/>
          </a:xfrm>
          <a:prstGeom prst="rect">
            <a:avLst/>
          </a:prstGeom>
        </p:spPr>
      </p:pic>
      <p:sp>
        <p:nvSpPr>
          <p:cNvPr id="4" name="Rectangle 2">
            <a:extLst>
              <a:ext uri="{FF2B5EF4-FFF2-40B4-BE49-F238E27FC236}">
                <a16:creationId xmlns:a16="http://schemas.microsoft.com/office/drawing/2014/main" id="{D9BCEAD8-0E02-42F8-88E6-DBBEB97A0A29}"/>
              </a:ext>
            </a:extLst>
          </p:cNvPr>
          <p:cNvSpPr txBox="1">
            <a:spLocks noChangeArrowheads="1"/>
          </p:cNvSpPr>
          <p:nvPr/>
        </p:nvSpPr>
        <p:spPr bwMode="auto">
          <a:xfrm>
            <a:off x="448444" y="-76200"/>
            <a:ext cx="82280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4F91CD"/>
                </a:solidFill>
                <a:effectLst/>
                <a:uLnTx/>
                <a:uFillTx/>
                <a:latin typeface="+mj-lt"/>
                <a:ea typeface="+mj-ea"/>
                <a:cs typeface="+mj-cs"/>
              </a:rPr>
              <a:t>Promoting entrepreneurship for development</a:t>
            </a:r>
          </a:p>
        </p:txBody>
      </p:sp>
    </p:spTree>
    <p:extLst>
      <p:ext uri="{BB962C8B-B14F-4D97-AF65-F5344CB8AC3E}">
        <p14:creationId xmlns:p14="http://schemas.microsoft.com/office/powerpoint/2010/main" val="3460097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965" y="1772816"/>
            <a:ext cx="7991475"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bwMode="auto">
          <a:xfrm>
            <a:off x="448444" y="-76200"/>
            <a:ext cx="82280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4F91CD"/>
                </a:solidFill>
                <a:effectLst/>
                <a:uLnTx/>
                <a:uFillTx/>
                <a:latin typeface="+mj-lt"/>
                <a:ea typeface="+mj-ea"/>
                <a:cs typeface="+mj-cs"/>
              </a:rPr>
              <a:t>UNCTAD's Entrepreneurship</a:t>
            </a:r>
            <a:r>
              <a:rPr kumimoji="0" lang="en-GB" sz="2800" b="1" i="0" u="none" strike="noStrike" kern="0" cap="none" spc="0" normalizeH="0" noProof="0" dirty="0">
                <a:ln>
                  <a:noFill/>
                </a:ln>
                <a:solidFill>
                  <a:srgbClr val="4F91CD"/>
                </a:solidFill>
                <a:effectLst/>
                <a:uLnTx/>
                <a:uFillTx/>
                <a:latin typeface="+mj-lt"/>
                <a:ea typeface="+mj-ea"/>
                <a:cs typeface="+mj-cs"/>
              </a:rPr>
              <a:t> Policy Framework (EPF)</a:t>
            </a:r>
            <a:endParaRPr kumimoji="0" lang="en-GB" sz="2800" b="1" i="0" u="none" strike="noStrike" kern="0" cap="none" spc="0" normalizeH="0" baseline="0" noProof="0" dirty="0">
              <a:ln>
                <a:noFill/>
              </a:ln>
              <a:solidFill>
                <a:srgbClr val="4F91CD"/>
              </a:solidFill>
              <a:effectLst/>
              <a:uLnTx/>
              <a:uFillTx/>
              <a:latin typeface="+mj-lt"/>
              <a:ea typeface="+mj-ea"/>
              <a:cs typeface="+mj-cs"/>
            </a:endParaRPr>
          </a:p>
        </p:txBody>
      </p:sp>
      <p:sp>
        <p:nvSpPr>
          <p:cNvPr id="2" name="TextBox 1"/>
          <p:cNvSpPr txBox="1"/>
          <p:nvPr/>
        </p:nvSpPr>
        <p:spPr>
          <a:xfrm>
            <a:off x="540965" y="5373216"/>
            <a:ext cx="3743003" cy="523220"/>
          </a:xfrm>
          <a:prstGeom prst="rect">
            <a:avLst/>
          </a:prstGeom>
          <a:noFill/>
        </p:spPr>
        <p:txBody>
          <a:bodyPr wrap="square" rtlCol="0">
            <a:spAutoFit/>
          </a:bodyPr>
          <a:lstStyle/>
          <a:p>
            <a:r>
              <a:rPr lang="en-GB" sz="2800" b="0" i="1" dirty="0"/>
              <a:t>Website: unctad.org/</a:t>
            </a:r>
            <a:r>
              <a:rPr lang="en-GB" sz="2800" b="0" i="1" dirty="0" err="1"/>
              <a:t>epf</a:t>
            </a:r>
            <a:endParaRPr lang="en-GB" sz="2800" b="0" i="1" dirty="0"/>
          </a:p>
        </p:txBody>
      </p:sp>
    </p:spTree>
    <p:extLst>
      <p:ext uri="{BB962C8B-B14F-4D97-AF65-F5344CB8AC3E}">
        <p14:creationId xmlns:p14="http://schemas.microsoft.com/office/powerpoint/2010/main" val="3732117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11" descr="C:\Users\Till Leopold\Google Drive\Downloads\Figure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 y="4010025"/>
            <a:ext cx="6767513"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448444" y="-76200"/>
            <a:ext cx="82280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4F91CD"/>
                </a:solidFill>
                <a:effectLst/>
                <a:uLnTx/>
                <a:uFillTx/>
                <a:latin typeface="+mj-lt"/>
                <a:ea typeface="+mj-ea"/>
                <a:cs typeface="+mj-cs"/>
              </a:rPr>
              <a:t>The EPF</a:t>
            </a:r>
            <a:r>
              <a:rPr kumimoji="0" lang="en-GB" sz="2800" b="1" i="0" u="none" strike="noStrike" kern="0" cap="none" spc="0" normalizeH="0" noProof="0" dirty="0">
                <a:ln>
                  <a:noFill/>
                </a:ln>
                <a:solidFill>
                  <a:srgbClr val="4F91CD"/>
                </a:solidFill>
                <a:effectLst/>
                <a:uLnTx/>
                <a:uFillTx/>
                <a:latin typeface="+mj-lt"/>
                <a:ea typeface="+mj-ea"/>
                <a:cs typeface="+mj-cs"/>
              </a:rPr>
              <a:t> as a toolkit</a:t>
            </a:r>
            <a:endParaRPr kumimoji="0" lang="en-GB" sz="2800" b="1" i="0" u="none" strike="noStrike" kern="0" cap="none" spc="0" normalizeH="0" baseline="0" noProof="0" dirty="0">
              <a:ln>
                <a:noFill/>
              </a:ln>
              <a:solidFill>
                <a:srgbClr val="4F91CD"/>
              </a:solidFill>
              <a:effectLst/>
              <a:uLnTx/>
              <a:uFillTx/>
              <a:latin typeface="+mj-lt"/>
              <a:ea typeface="+mj-ea"/>
              <a:cs typeface="+mj-cs"/>
            </a:endParaRPr>
          </a:p>
        </p:txBody>
      </p:sp>
      <p:sp>
        <p:nvSpPr>
          <p:cNvPr id="6" name="Rectangle 5"/>
          <p:cNvSpPr>
            <a:spLocks noChangeArrowheads="1"/>
          </p:cNvSpPr>
          <p:nvPr/>
        </p:nvSpPr>
        <p:spPr bwMode="auto">
          <a:xfrm>
            <a:off x="609600" y="764704"/>
            <a:ext cx="7772400" cy="3312368"/>
          </a:xfrm>
          <a:prstGeom prst="rect">
            <a:avLst/>
          </a:prstGeom>
          <a:noFill/>
          <a:ln w="9525">
            <a:noFill/>
            <a:miter lim="800000"/>
            <a:headEnd/>
            <a:tailEnd/>
          </a:ln>
          <a:effectLst/>
        </p:spPr>
        <p:txBody>
          <a:bodyPr lIns="0" tIns="0" rIns="0" bIns="0"/>
          <a:lstStyle/>
          <a:p>
            <a:pPr>
              <a:spcBef>
                <a:spcPts val="400"/>
              </a:spcBef>
              <a:buClr>
                <a:srgbClr val="CDB87E"/>
              </a:buClr>
            </a:pPr>
            <a:r>
              <a:rPr lang="en-US" sz="2400" b="0" dirty="0"/>
              <a:t>For each policy area:</a:t>
            </a:r>
          </a:p>
          <a:p>
            <a:pPr marL="342900" indent="-342900">
              <a:spcBef>
                <a:spcPts val="400"/>
              </a:spcBef>
              <a:buClr>
                <a:srgbClr val="CDB87E"/>
              </a:buClr>
              <a:buFontTx/>
              <a:buChar char="•"/>
            </a:pPr>
            <a:r>
              <a:rPr lang="en-US" sz="2400" b="0" dirty="0"/>
              <a:t>Policy objectives and recommended actions</a:t>
            </a:r>
          </a:p>
          <a:p>
            <a:pPr marL="342900" indent="-342900">
              <a:spcBef>
                <a:spcPts val="400"/>
              </a:spcBef>
              <a:buClr>
                <a:srgbClr val="CDB87E"/>
              </a:buClr>
              <a:buFontTx/>
              <a:buChar char="•"/>
            </a:pPr>
            <a:r>
              <a:rPr lang="en-US" sz="2400" b="0" dirty="0"/>
              <a:t>Checklist of questions</a:t>
            </a:r>
          </a:p>
          <a:p>
            <a:pPr marL="342900" indent="-342900">
              <a:spcBef>
                <a:spcPts val="400"/>
              </a:spcBef>
              <a:buClr>
                <a:srgbClr val="CDB87E"/>
              </a:buClr>
              <a:buFontTx/>
              <a:buChar char="•"/>
            </a:pPr>
            <a:r>
              <a:rPr lang="en-US" sz="2400" b="0" dirty="0"/>
              <a:t>Set of indicators to measure overall policy effectiveness</a:t>
            </a:r>
          </a:p>
          <a:p>
            <a:pPr marL="342900" indent="-342900">
              <a:spcBef>
                <a:spcPts val="400"/>
              </a:spcBef>
              <a:buClr>
                <a:srgbClr val="CDB87E"/>
              </a:buClr>
              <a:buFontTx/>
              <a:buChar char="•"/>
            </a:pPr>
            <a:r>
              <a:rPr lang="en-US" sz="2400" b="0" dirty="0"/>
              <a:t>On-line inventory of good practices</a:t>
            </a:r>
          </a:p>
          <a:p>
            <a:pPr marL="342900" indent="-342900">
              <a:spcBef>
                <a:spcPts val="400"/>
              </a:spcBef>
              <a:buClr>
                <a:srgbClr val="CDB87E"/>
              </a:buClr>
              <a:buFontTx/>
              <a:buChar char="•"/>
            </a:pPr>
            <a:endParaRPr lang="en-US" sz="2400" b="0" dirty="0"/>
          </a:p>
          <a:p>
            <a:pPr>
              <a:spcBef>
                <a:spcPts val="400"/>
              </a:spcBef>
              <a:buClr>
                <a:srgbClr val="CDB87E"/>
              </a:buClr>
            </a:pPr>
            <a:r>
              <a:rPr lang="en-US" sz="2400" b="0" dirty="0"/>
              <a:t>The EPF provides a practical toolkit for the formulation, implementation and monitoring of entrepreneurship policies</a:t>
            </a:r>
          </a:p>
        </p:txBody>
      </p:sp>
    </p:spTree>
    <p:extLst>
      <p:ext uri="{BB962C8B-B14F-4D97-AF65-F5344CB8AC3E}">
        <p14:creationId xmlns:p14="http://schemas.microsoft.com/office/powerpoint/2010/main" val="3054948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p:cNvGraphicFramePr>
            <a:graphicFrameLocks noGrp="1"/>
          </p:cNvGraphicFramePr>
          <p:nvPr>
            <p:extLst>
              <p:ext uri="{D42A27DB-BD31-4B8C-83A1-F6EECF244321}">
                <p14:modId xmlns:p14="http://schemas.microsoft.com/office/powerpoint/2010/main" val="707410080"/>
              </p:ext>
            </p:extLst>
          </p:nvPr>
        </p:nvGraphicFramePr>
        <p:xfrm>
          <a:off x="687391" y="772936"/>
          <a:ext cx="7773040" cy="5464375"/>
        </p:xfrm>
        <a:graphic>
          <a:graphicData uri="http://schemas.openxmlformats.org/drawingml/2006/table">
            <a:tbl>
              <a:tblPr firstRow="1" firstCol="1" bandRow="1"/>
              <a:tblGrid>
                <a:gridCol w="5307240">
                  <a:extLst>
                    <a:ext uri="{9D8B030D-6E8A-4147-A177-3AD203B41FA5}">
                      <a16:colId xmlns:a16="http://schemas.microsoft.com/office/drawing/2014/main" val="20000"/>
                    </a:ext>
                  </a:extLst>
                </a:gridCol>
                <a:gridCol w="456346">
                  <a:extLst>
                    <a:ext uri="{9D8B030D-6E8A-4147-A177-3AD203B41FA5}">
                      <a16:colId xmlns:a16="http://schemas.microsoft.com/office/drawing/2014/main" val="20001"/>
                    </a:ext>
                  </a:extLst>
                </a:gridCol>
                <a:gridCol w="456346">
                  <a:extLst>
                    <a:ext uri="{9D8B030D-6E8A-4147-A177-3AD203B41FA5}">
                      <a16:colId xmlns:a16="http://schemas.microsoft.com/office/drawing/2014/main" val="20002"/>
                    </a:ext>
                  </a:extLst>
                </a:gridCol>
                <a:gridCol w="567632">
                  <a:extLst>
                    <a:ext uri="{9D8B030D-6E8A-4147-A177-3AD203B41FA5}">
                      <a16:colId xmlns:a16="http://schemas.microsoft.com/office/drawing/2014/main" val="20003"/>
                    </a:ext>
                  </a:extLst>
                </a:gridCol>
                <a:gridCol w="226574">
                  <a:extLst>
                    <a:ext uri="{9D8B030D-6E8A-4147-A177-3AD203B41FA5}">
                      <a16:colId xmlns:a16="http://schemas.microsoft.com/office/drawing/2014/main" val="20004"/>
                    </a:ext>
                  </a:extLst>
                </a:gridCol>
                <a:gridCol w="227371">
                  <a:extLst>
                    <a:ext uri="{9D8B030D-6E8A-4147-A177-3AD203B41FA5}">
                      <a16:colId xmlns:a16="http://schemas.microsoft.com/office/drawing/2014/main" val="20005"/>
                    </a:ext>
                  </a:extLst>
                </a:gridCol>
                <a:gridCol w="226574">
                  <a:extLst>
                    <a:ext uri="{9D8B030D-6E8A-4147-A177-3AD203B41FA5}">
                      <a16:colId xmlns:a16="http://schemas.microsoft.com/office/drawing/2014/main" val="20006"/>
                    </a:ext>
                  </a:extLst>
                </a:gridCol>
                <a:gridCol w="304957">
                  <a:extLst>
                    <a:ext uri="{9D8B030D-6E8A-4147-A177-3AD203B41FA5}">
                      <a16:colId xmlns:a16="http://schemas.microsoft.com/office/drawing/2014/main" val="20007"/>
                    </a:ext>
                  </a:extLst>
                </a:gridCol>
              </a:tblGrid>
              <a:tr h="858445">
                <a:tc>
                  <a:txBody>
                    <a:bodyPr/>
                    <a:lstStyle/>
                    <a:p>
                      <a:pPr algn="l">
                        <a:lnSpc>
                          <a:spcPct val="115000"/>
                        </a:lnSpc>
                        <a:spcAft>
                          <a:spcPts val="0"/>
                        </a:spcAft>
                      </a:pPr>
                      <a:r>
                        <a:rPr lang="en-US" sz="1800" b="1" dirty="0">
                          <a:solidFill>
                            <a:srgbClr val="008DA2"/>
                          </a:solidFill>
                          <a:effectLst/>
                          <a:latin typeface="HelveticaNeueLTStd-BdCn"/>
                          <a:ea typeface="SimSun"/>
                          <a:cs typeface="HelveticaNeueLTStd-BdCn"/>
                        </a:rPr>
                        <a:t>1. Formulating National Entrepreneurship Strategy</a:t>
                      </a:r>
                      <a:endParaRPr lang="fr-FR" sz="1800" dirty="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15000"/>
                        </a:lnSpc>
                        <a:spcAft>
                          <a:spcPts val="0"/>
                        </a:spcAft>
                      </a:pPr>
                      <a:r>
                        <a:rPr lang="en-US" sz="1200" i="1" dirty="0">
                          <a:effectLst/>
                          <a:latin typeface="Calibri"/>
                          <a:ea typeface="SimSun"/>
                          <a:cs typeface="Arial"/>
                        </a:rPr>
                        <a:t>If yes:</a:t>
                      </a:r>
                      <a:r>
                        <a:rPr lang="en-US" sz="1200" dirty="0">
                          <a:effectLst/>
                          <a:latin typeface="Calibri"/>
                          <a:ea typeface="SimSun"/>
                          <a:cs typeface="Arial"/>
                        </a:rPr>
                        <a:t> Overall, how would you rate the existing measures in this area? </a:t>
                      </a:r>
                      <a:endParaRPr lang="fr-FR" sz="1200" dirty="0">
                        <a:effectLst/>
                        <a:latin typeface="Calibri"/>
                        <a:ea typeface="SimSun"/>
                        <a:cs typeface="Arial"/>
                      </a:endParaRPr>
                    </a:p>
                  </a:txBody>
                  <a:tcPr marL="60209" marR="60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4">
                  <a:txBody>
                    <a:bodyPr/>
                    <a:lstStyle/>
                    <a:p>
                      <a:pPr algn="l">
                        <a:lnSpc>
                          <a:spcPct val="115000"/>
                        </a:lnSpc>
                        <a:spcAft>
                          <a:spcPts val="0"/>
                        </a:spcAft>
                      </a:pPr>
                      <a:r>
                        <a:rPr lang="en-US" sz="1200" b="1" dirty="0">
                          <a:effectLst/>
                          <a:latin typeface="Calibri"/>
                          <a:ea typeface="SimSun"/>
                          <a:cs typeface="Arial"/>
                        </a:rPr>
                        <a:t>1:</a:t>
                      </a:r>
                      <a:r>
                        <a:rPr lang="en-US" sz="1200" dirty="0">
                          <a:effectLst/>
                          <a:latin typeface="Calibri"/>
                          <a:ea typeface="SimSun"/>
                          <a:cs typeface="Arial"/>
                        </a:rPr>
                        <a:t> Weak</a:t>
                      </a:r>
                      <a:endParaRPr lang="fr-FR" sz="1200" dirty="0">
                        <a:effectLst/>
                        <a:latin typeface="Calibri"/>
                        <a:ea typeface="SimSun"/>
                        <a:cs typeface="Arial"/>
                      </a:endParaRPr>
                    </a:p>
                    <a:p>
                      <a:pPr algn="l">
                        <a:lnSpc>
                          <a:spcPct val="115000"/>
                        </a:lnSpc>
                        <a:spcAft>
                          <a:spcPts val="0"/>
                        </a:spcAft>
                      </a:pPr>
                      <a:r>
                        <a:rPr lang="en-US" sz="1200" b="1" dirty="0">
                          <a:effectLst/>
                          <a:latin typeface="Calibri"/>
                          <a:ea typeface="SimSun"/>
                          <a:cs typeface="Arial"/>
                        </a:rPr>
                        <a:t>2:</a:t>
                      </a:r>
                      <a:r>
                        <a:rPr lang="en-US" sz="1200" dirty="0">
                          <a:effectLst/>
                          <a:latin typeface="Calibri"/>
                          <a:ea typeface="SimSun"/>
                          <a:cs typeface="Arial"/>
                        </a:rPr>
                        <a:t> Moderate</a:t>
                      </a:r>
                      <a:endParaRPr lang="fr-FR" sz="1200" dirty="0">
                        <a:effectLst/>
                        <a:latin typeface="Calibri"/>
                        <a:ea typeface="SimSun"/>
                        <a:cs typeface="Arial"/>
                      </a:endParaRPr>
                    </a:p>
                    <a:p>
                      <a:pPr algn="l">
                        <a:lnSpc>
                          <a:spcPct val="115000"/>
                        </a:lnSpc>
                        <a:spcAft>
                          <a:spcPts val="0"/>
                        </a:spcAft>
                      </a:pPr>
                      <a:r>
                        <a:rPr lang="en-US" sz="1200" b="1" dirty="0">
                          <a:effectLst/>
                          <a:latin typeface="Calibri"/>
                          <a:ea typeface="SimSun"/>
                          <a:cs typeface="Arial"/>
                        </a:rPr>
                        <a:t>3:</a:t>
                      </a:r>
                      <a:r>
                        <a:rPr lang="en-US" sz="1200" dirty="0">
                          <a:effectLst/>
                          <a:latin typeface="Calibri"/>
                          <a:ea typeface="SimSun"/>
                          <a:cs typeface="Arial"/>
                        </a:rPr>
                        <a:t> Adequate</a:t>
                      </a:r>
                      <a:endParaRPr lang="fr-FR" sz="1200" dirty="0">
                        <a:effectLst/>
                        <a:latin typeface="Calibri"/>
                        <a:ea typeface="SimSun"/>
                        <a:cs typeface="Arial"/>
                      </a:endParaRPr>
                    </a:p>
                    <a:p>
                      <a:pPr algn="l">
                        <a:lnSpc>
                          <a:spcPct val="115000"/>
                        </a:lnSpc>
                        <a:spcAft>
                          <a:spcPts val="0"/>
                        </a:spcAft>
                      </a:pPr>
                      <a:r>
                        <a:rPr lang="en-US" sz="1200" b="1" dirty="0">
                          <a:effectLst/>
                          <a:latin typeface="Calibri"/>
                          <a:ea typeface="SimSun"/>
                          <a:cs typeface="Arial"/>
                        </a:rPr>
                        <a:t>4:</a:t>
                      </a:r>
                      <a:r>
                        <a:rPr lang="en-US" sz="1200" dirty="0">
                          <a:effectLst/>
                          <a:latin typeface="Calibri"/>
                          <a:ea typeface="SimSun"/>
                          <a:cs typeface="Arial"/>
                        </a:rPr>
                        <a:t> Strong</a:t>
                      </a:r>
                      <a:endParaRPr lang="fr-FR" sz="1200" dirty="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493275">
                <a:tc>
                  <a:txBody>
                    <a:bodyPr/>
                    <a:lstStyle/>
                    <a:p>
                      <a:pPr algn="l">
                        <a:lnSpc>
                          <a:spcPct val="115000"/>
                        </a:lnSpc>
                        <a:spcAft>
                          <a:spcPts val="0"/>
                        </a:spcAft>
                      </a:pPr>
                      <a:r>
                        <a:rPr lang="en-US" sz="1400" b="1" dirty="0">
                          <a:solidFill>
                            <a:srgbClr val="FFFFFF"/>
                          </a:solidFill>
                          <a:effectLst/>
                          <a:latin typeface="Calibri"/>
                          <a:ea typeface="SimSun"/>
                          <a:cs typeface="HelveticaNeueLTStd-Roman"/>
                        </a:rPr>
                        <a:t>a. Identify country specific</a:t>
                      </a:r>
                      <a:r>
                        <a:rPr lang="en-US" sz="1400" b="1" dirty="0">
                          <a:solidFill>
                            <a:srgbClr val="FFFFFF"/>
                          </a:solidFill>
                          <a:effectLst/>
                          <a:latin typeface="Calibri"/>
                          <a:ea typeface="SimSun"/>
                          <a:cs typeface="HelveticaNeueLTStd-Hv"/>
                        </a:rPr>
                        <a:t> </a:t>
                      </a:r>
                      <a:r>
                        <a:rPr lang="en-US" sz="1400" b="1" dirty="0">
                          <a:solidFill>
                            <a:srgbClr val="FFFFFF"/>
                          </a:solidFill>
                          <a:effectLst/>
                          <a:latin typeface="Calibri"/>
                          <a:ea typeface="SimSun"/>
                          <a:cs typeface="HelveticaNeueLTStd-Roman"/>
                        </a:rPr>
                        <a:t>challenges and opportunities, specify goals and set priorities</a:t>
                      </a:r>
                      <a:endParaRPr lang="fr-FR" sz="1400" dirty="0">
                        <a:effectLst/>
                        <a:latin typeface="Calibri"/>
                        <a:ea typeface="SimSun"/>
                        <a:cs typeface="Arial"/>
                      </a:endParaRPr>
                    </a:p>
                  </a:txBody>
                  <a:tcPr marL="60209" marR="60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DA2"/>
                    </a:solidFill>
                  </a:tcPr>
                </a:tc>
                <a:tc>
                  <a:txBody>
                    <a:bodyPr/>
                    <a:lstStyle/>
                    <a:p>
                      <a:pPr algn="ctr">
                        <a:lnSpc>
                          <a:spcPct val="115000"/>
                        </a:lnSpc>
                        <a:spcAft>
                          <a:spcPts val="0"/>
                        </a:spcAft>
                      </a:pPr>
                      <a:r>
                        <a:rPr lang="fr-CH" sz="1000" b="1">
                          <a:solidFill>
                            <a:srgbClr val="FFFFFF"/>
                          </a:solidFill>
                          <a:effectLst/>
                          <a:latin typeface="Calibri"/>
                          <a:ea typeface="SimSun"/>
                          <a:cs typeface="Arial"/>
                        </a:rPr>
                        <a:t>NO</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DA2"/>
                    </a:solidFill>
                  </a:tcPr>
                </a:tc>
                <a:tc>
                  <a:txBody>
                    <a:bodyPr/>
                    <a:lstStyle/>
                    <a:p>
                      <a:pPr algn="ctr">
                        <a:lnSpc>
                          <a:spcPct val="115000"/>
                        </a:lnSpc>
                        <a:spcAft>
                          <a:spcPts val="0"/>
                        </a:spcAft>
                      </a:pPr>
                      <a:r>
                        <a:rPr lang="fr-CH" sz="1000" b="1">
                          <a:solidFill>
                            <a:srgbClr val="FFFFFF"/>
                          </a:solidFill>
                          <a:effectLst/>
                          <a:latin typeface="Calibri"/>
                          <a:ea typeface="SimSun"/>
                          <a:cs typeface="Arial"/>
                        </a:rPr>
                        <a:t>YES</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DA2"/>
                    </a:solidFill>
                  </a:tcPr>
                </a:tc>
                <a:tc>
                  <a:txBody>
                    <a:bodyPr/>
                    <a:lstStyle/>
                    <a:p>
                      <a:pPr algn="ctr">
                        <a:lnSpc>
                          <a:spcPct val="115000"/>
                        </a:lnSpc>
                        <a:spcAft>
                          <a:spcPts val="0"/>
                        </a:spcAft>
                      </a:pPr>
                      <a:r>
                        <a:rPr lang="fr-CH" sz="1000">
                          <a:solidFill>
                            <a:srgbClr val="FFFFFF"/>
                          </a:solidFill>
                          <a:effectLst/>
                          <a:latin typeface="Calibri"/>
                          <a:ea typeface="SimSun"/>
                          <a:cs typeface="Arial"/>
                        </a:rPr>
                        <a:t> </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DA2"/>
                    </a:solidFill>
                  </a:tcPr>
                </a:tc>
                <a:tc>
                  <a:txBody>
                    <a:bodyPr/>
                    <a:lstStyle/>
                    <a:p>
                      <a:pPr algn="ctr">
                        <a:lnSpc>
                          <a:spcPct val="115000"/>
                        </a:lnSpc>
                        <a:spcAft>
                          <a:spcPts val="0"/>
                        </a:spcAft>
                      </a:pPr>
                      <a:r>
                        <a:rPr lang="fr-CH" sz="1000" b="1">
                          <a:solidFill>
                            <a:srgbClr val="FFFFFF"/>
                          </a:solidFill>
                          <a:effectLst/>
                          <a:latin typeface="Calibri"/>
                          <a:ea typeface="SimSun"/>
                          <a:cs typeface="Arial"/>
                        </a:rPr>
                        <a:t>1</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DA2"/>
                    </a:solidFill>
                  </a:tcPr>
                </a:tc>
                <a:tc>
                  <a:txBody>
                    <a:bodyPr/>
                    <a:lstStyle/>
                    <a:p>
                      <a:pPr algn="ctr">
                        <a:lnSpc>
                          <a:spcPct val="115000"/>
                        </a:lnSpc>
                        <a:spcAft>
                          <a:spcPts val="0"/>
                        </a:spcAft>
                      </a:pPr>
                      <a:r>
                        <a:rPr lang="fr-CH" sz="1000" b="1">
                          <a:solidFill>
                            <a:srgbClr val="FFFFFF"/>
                          </a:solidFill>
                          <a:effectLst/>
                          <a:latin typeface="Calibri"/>
                          <a:ea typeface="SimSun"/>
                          <a:cs typeface="Arial"/>
                        </a:rPr>
                        <a:t>2</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DA2"/>
                    </a:solidFill>
                  </a:tcPr>
                </a:tc>
                <a:tc>
                  <a:txBody>
                    <a:bodyPr/>
                    <a:lstStyle/>
                    <a:p>
                      <a:pPr algn="ctr">
                        <a:lnSpc>
                          <a:spcPct val="115000"/>
                        </a:lnSpc>
                        <a:spcAft>
                          <a:spcPts val="0"/>
                        </a:spcAft>
                      </a:pPr>
                      <a:r>
                        <a:rPr lang="fr-CH" sz="1000" b="1">
                          <a:solidFill>
                            <a:srgbClr val="FFFFFF"/>
                          </a:solidFill>
                          <a:effectLst/>
                          <a:latin typeface="Calibri"/>
                          <a:ea typeface="SimSun"/>
                          <a:cs typeface="Arial"/>
                        </a:rPr>
                        <a:t>3</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DA2"/>
                    </a:solidFill>
                  </a:tcPr>
                </a:tc>
                <a:tc>
                  <a:txBody>
                    <a:bodyPr/>
                    <a:lstStyle/>
                    <a:p>
                      <a:pPr algn="ctr">
                        <a:lnSpc>
                          <a:spcPct val="115000"/>
                        </a:lnSpc>
                        <a:spcAft>
                          <a:spcPts val="0"/>
                        </a:spcAft>
                      </a:pPr>
                      <a:r>
                        <a:rPr lang="fr-CH" sz="1000" b="1">
                          <a:solidFill>
                            <a:srgbClr val="FFFFFF"/>
                          </a:solidFill>
                          <a:effectLst/>
                          <a:latin typeface="Calibri"/>
                          <a:ea typeface="SimSun"/>
                          <a:cs typeface="Arial"/>
                        </a:rPr>
                        <a:t>4</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DA2"/>
                    </a:solidFill>
                  </a:tcPr>
                </a:tc>
                <a:extLst>
                  <a:ext uri="{0D108BD9-81ED-4DB2-BD59-A6C34878D82A}">
                    <a16:rowId xmlns:a16="http://schemas.microsoft.com/office/drawing/2014/main" val="10001"/>
                  </a:ext>
                </a:extLst>
              </a:tr>
              <a:tr h="29054">
                <a:tc gridSpan="8">
                  <a:txBody>
                    <a:bodyPr/>
                    <a:lstStyle/>
                    <a:p>
                      <a:pPr algn="ctr">
                        <a:lnSpc>
                          <a:spcPct val="115000"/>
                        </a:lnSpc>
                        <a:spcAft>
                          <a:spcPts val="0"/>
                        </a:spcAft>
                      </a:pPr>
                      <a:r>
                        <a:rPr lang="fr-CH" sz="100" b="1">
                          <a:solidFill>
                            <a:srgbClr val="FFFFFF"/>
                          </a:solidFill>
                          <a:effectLst/>
                          <a:latin typeface="Calibri"/>
                          <a:ea typeface="SimSun"/>
                          <a:cs typeface="Arial"/>
                        </a:rPr>
                        <a:t> </a:t>
                      </a:r>
                      <a:endParaRPr lang="fr-FR" sz="1000">
                        <a:effectLst/>
                        <a:latin typeface="Calibri"/>
                        <a:ea typeface="SimSun"/>
                        <a:cs typeface="Arial"/>
                      </a:endParaRPr>
                    </a:p>
                  </a:txBody>
                  <a:tcPr marL="60209" marR="60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422844">
                <a:tc>
                  <a:txBody>
                    <a:bodyPr/>
                    <a:lstStyle/>
                    <a:p>
                      <a:pPr algn="l">
                        <a:lnSpc>
                          <a:spcPct val="115000"/>
                        </a:lnSpc>
                        <a:spcAft>
                          <a:spcPts val="0"/>
                        </a:spcAft>
                      </a:pPr>
                      <a:r>
                        <a:rPr lang="en-US" sz="1200" b="1" dirty="0">
                          <a:effectLst/>
                          <a:latin typeface="Calibri"/>
                          <a:ea typeface="SimSun"/>
                          <a:cs typeface="HelveticaNeueLTStd-Lt"/>
                        </a:rPr>
                        <a:t>Q1:</a:t>
                      </a:r>
                      <a:r>
                        <a:rPr lang="en-US" sz="1200" dirty="0">
                          <a:effectLst/>
                          <a:latin typeface="Calibri"/>
                          <a:ea typeface="SimSun"/>
                          <a:cs typeface="HelveticaNeueLTStd-Lt"/>
                        </a:rPr>
                        <a:t> Are there regular surveys for assessing the national entrepreneurial environment?</a:t>
                      </a:r>
                      <a:endParaRPr lang="fr-FR" sz="1200" dirty="0">
                        <a:effectLst/>
                        <a:latin typeface="Calibri"/>
                        <a:ea typeface="SimSun"/>
                        <a:cs typeface="Arial"/>
                      </a:endParaRPr>
                    </a:p>
                  </a:txBody>
                  <a:tcPr marL="60209" marR="60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9850" algn="ctr">
                        <a:lnSpc>
                          <a:spcPct val="115000"/>
                        </a:lnSpc>
                        <a:spcAft>
                          <a:spcPts val="0"/>
                        </a:spcAft>
                      </a:pPr>
                      <a:endParaRPr lang="fr-CH" sz="9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9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H" sz="900" i="1">
                          <a:effectLst/>
                          <a:latin typeface="Calibri"/>
                          <a:ea typeface="SimSun"/>
                          <a:cs typeface="Arial"/>
                        </a:rPr>
                        <a:t>If yes:</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H" sz="1000">
                          <a:effectLst/>
                          <a:latin typeface="Calibri"/>
                          <a:ea typeface="SimSun"/>
                          <a:cs typeface="Arial"/>
                        </a:rPr>
                        <a:t> </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fr-CH" sz="1000">
                          <a:effectLst/>
                          <a:latin typeface="Calibri"/>
                          <a:ea typeface="SimSun"/>
                          <a:cs typeface="Arial"/>
                        </a:rPr>
                        <a:t> </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fr-CH" sz="1000">
                          <a:effectLst/>
                          <a:latin typeface="Calibri"/>
                          <a:ea typeface="SimSun"/>
                          <a:cs typeface="Arial"/>
                        </a:rPr>
                        <a:t> </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fr-CH" sz="1000">
                          <a:effectLst/>
                          <a:latin typeface="Calibri"/>
                          <a:ea typeface="SimSun"/>
                          <a:cs typeface="Arial"/>
                        </a:rPr>
                        <a:t> </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29054">
                <a:tc gridSpan="8">
                  <a:txBody>
                    <a:bodyPr/>
                    <a:lstStyle/>
                    <a:p>
                      <a:pPr algn="l">
                        <a:lnSpc>
                          <a:spcPct val="115000"/>
                        </a:lnSpc>
                        <a:spcAft>
                          <a:spcPts val="0"/>
                        </a:spcAft>
                      </a:pPr>
                      <a:r>
                        <a:rPr lang="fr-CH" sz="100" dirty="0">
                          <a:effectLst/>
                          <a:latin typeface="Calibri"/>
                          <a:ea typeface="SimSun"/>
                          <a:cs typeface="Arial"/>
                        </a:rPr>
                        <a:t> </a:t>
                      </a:r>
                      <a:endParaRPr lang="fr-FR" sz="1000" dirty="0">
                        <a:effectLst/>
                        <a:latin typeface="Calibri"/>
                        <a:ea typeface="SimSun"/>
                        <a:cs typeface="Arial"/>
                      </a:endParaRPr>
                    </a:p>
                  </a:txBody>
                  <a:tcPr marL="60209" marR="60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4"/>
                  </a:ext>
                </a:extLst>
              </a:tr>
              <a:tr h="1055252">
                <a:tc>
                  <a:txBody>
                    <a:bodyPr/>
                    <a:lstStyle/>
                    <a:p>
                      <a:pPr algn="l">
                        <a:lnSpc>
                          <a:spcPct val="115000"/>
                        </a:lnSpc>
                        <a:spcAft>
                          <a:spcPts val="0"/>
                        </a:spcAft>
                      </a:pPr>
                      <a:r>
                        <a:rPr lang="en-US" sz="1200" b="1" dirty="0">
                          <a:effectLst/>
                          <a:latin typeface="Calibri"/>
                          <a:ea typeface="SimSun"/>
                          <a:cs typeface="Arial"/>
                        </a:rPr>
                        <a:t>Q2:</a:t>
                      </a:r>
                      <a:r>
                        <a:rPr lang="en-US" sz="1200" dirty="0">
                          <a:effectLst/>
                          <a:latin typeface="Calibri"/>
                          <a:ea typeface="SimSun"/>
                          <a:cs typeface="Arial"/>
                        </a:rPr>
                        <a:t> </a:t>
                      </a:r>
                      <a:r>
                        <a:rPr lang="en-US" sz="1200" dirty="0">
                          <a:solidFill>
                            <a:schemeClr val="tx1"/>
                          </a:solidFill>
                          <a:effectLst/>
                          <a:latin typeface="Calibri"/>
                          <a:ea typeface="SimSun"/>
                          <a:cs typeface="Arial"/>
                        </a:rPr>
                        <a:t>Does the government take into account relevant entrepreneurial environment indicators (e.g. Global Entrepreneur Monitor [GEM] Report, etc.) in policy decision making?</a:t>
                      </a:r>
                      <a:endParaRPr lang="fr-FR" sz="1200" dirty="0">
                        <a:solidFill>
                          <a:schemeClr val="tx1"/>
                        </a:solidFill>
                        <a:effectLst/>
                        <a:latin typeface="Calibri"/>
                        <a:ea typeface="SimSun"/>
                        <a:cs typeface="Arial"/>
                      </a:endParaRPr>
                    </a:p>
                  </a:txBody>
                  <a:tcPr marL="60209" marR="60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9850" algn="ctr">
                        <a:lnSpc>
                          <a:spcPct val="115000"/>
                        </a:lnSpc>
                        <a:spcAft>
                          <a:spcPts val="0"/>
                        </a:spcAft>
                      </a:pPr>
                      <a:endParaRPr lang="fr-CH" sz="900" dirty="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9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H" sz="900" i="1">
                          <a:effectLst/>
                          <a:latin typeface="Calibri"/>
                          <a:ea typeface="SimSun"/>
                          <a:cs typeface="Arial"/>
                        </a:rPr>
                        <a:t>If yes:</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H" sz="1000">
                          <a:effectLst/>
                          <a:latin typeface="Calibri"/>
                          <a:ea typeface="SimSun"/>
                          <a:cs typeface="Arial"/>
                        </a:rPr>
                        <a:t> </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fr-CH" sz="1000">
                          <a:effectLst/>
                          <a:latin typeface="Calibri"/>
                          <a:ea typeface="SimSun"/>
                          <a:cs typeface="Arial"/>
                        </a:rPr>
                        <a:t> </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fr-CH" sz="1000">
                          <a:effectLst/>
                          <a:latin typeface="Calibri"/>
                          <a:ea typeface="SimSun"/>
                          <a:cs typeface="Arial"/>
                        </a:rPr>
                        <a:t> </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fr-CH" sz="1000">
                          <a:effectLst/>
                          <a:latin typeface="Calibri"/>
                          <a:ea typeface="SimSun"/>
                          <a:cs typeface="Arial"/>
                        </a:rPr>
                        <a:t> </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5"/>
                  </a:ext>
                </a:extLst>
              </a:tr>
              <a:tr h="26304">
                <a:tc gridSpan="8">
                  <a:txBody>
                    <a:bodyPr/>
                    <a:lstStyle/>
                    <a:p>
                      <a:pPr algn="ctr">
                        <a:lnSpc>
                          <a:spcPct val="115000"/>
                        </a:lnSpc>
                        <a:spcAft>
                          <a:spcPts val="0"/>
                        </a:spcAft>
                      </a:pPr>
                      <a:r>
                        <a:rPr lang="fr-CH" sz="100" dirty="0">
                          <a:effectLst/>
                          <a:latin typeface="Calibri"/>
                          <a:ea typeface="SimSun"/>
                          <a:cs typeface="Arial"/>
                        </a:rPr>
                        <a:t> </a:t>
                      </a:r>
                      <a:endParaRPr lang="fr-FR" sz="1000" dirty="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6"/>
                  </a:ext>
                </a:extLst>
              </a:tr>
              <a:tr h="496168">
                <a:tc>
                  <a:txBody>
                    <a:bodyPr/>
                    <a:lstStyle/>
                    <a:p>
                      <a:pPr algn="l">
                        <a:lnSpc>
                          <a:spcPct val="115000"/>
                        </a:lnSpc>
                        <a:spcAft>
                          <a:spcPts val="0"/>
                        </a:spcAft>
                      </a:pPr>
                      <a:r>
                        <a:rPr lang="en-US" sz="1200" b="1" dirty="0">
                          <a:effectLst/>
                          <a:latin typeface="Calibri"/>
                          <a:ea typeface="SimSun"/>
                          <a:cs typeface="Arial"/>
                        </a:rPr>
                        <a:t>Q3:</a:t>
                      </a:r>
                      <a:r>
                        <a:rPr lang="en-US" sz="1200" dirty="0">
                          <a:effectLst/>
                          <a:latin typeface="Calibri"/>
                          <a:ea typeface="SimSun"/>
                          <a:cs typeface="Arial"/>
                        </a:rPr>
                        <a:t> Is there clarity about the types of entrepreneurship that the country wants to encourage?</a:t>
                      </a:r>
                      <a:endParaRPr lang="fr-FR" sz="1200" dirty="0">
                        <a:effectLst/>
                        <a:latin typeface="Calibri"/>
                        <a:ea typeface="SimSun"/>
                        <a:cs typeface="Arial"/>
                      </a:endParaRPr>
                    </a:p>
                  </a:txBody>
                  <a:tcPr marL="60209" marR="60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9850" algn="ctr">
                        <a:lnSpc>
                          <a:spcPct val="115000"/>
                        </a:lnSpc>
                        <a:spcAft>
                          <a:spcPts val="0"/>
                        </a:spcAft>
                      </a:pPr>
                      <a:endParaRPr lang="fr-CH" sz="9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9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H" sz="900" i="1">
                          <a:effectLst/>
                          <a:latin typeface="Calibri"/>
                          <a:ea typeface="SimSun"/>
                          <a:cs typeface="Arial"/>
                        </a:rPr>
                        <a:t>If yes:</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H" sz="1000">
                          <a:effectLst/>
                          <a:latin typeface="Calibri"/>
                          <a:ea typeface="SimSun"/>
                          <a:cs typeface="Arial"/>
                        </a:rPr>
                        <a:t> </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fr-CH" sz="1000">
                          <a:effectLst/>
                          <a:latin typeface="Calibri"/>
                          <a:ea typeface="SimSun"/>
                          <a:cs typeface="Arial"/>
                        </a:rPr>
                        <a:t> </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fr-CH" sz="1000">
                          <a:effectLst/>
                          <a:latin typeface="Calibri"/>
                          <a:ea typeface="SimSun"/>
                          <a:cs typeface="Arial"/>
                        </a:rPr>
                        <a:t> </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fr-CH" sz="1000">
                          <a:effectLst/>
                          <a:latin typeface="Calibri"/>
                          <a:ea typeface="SimSun"/>
                          <a:cs typeface="Arial"/>
                        </a:rPr>
                        <a:t> </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7"/>
                  </a:ext>
                </a:extLst>
              </a:tr>
              <a:tr h="26304">
                <a:tc gridSpan="8">
                  <a:txBody>
                    <a:bodyPr/>
                    <a:lstStyle/>
                    <a:p>
                      <a:pPr algn="ctr">
                        <a:lnSpc>
                          <a:spcPct val="115000"/>
                        </a:lnSpc>
                        <a:spcAft>
                          <a:spcPts val="0"/>
                        </a:spcAft>
                      </a:pPr>
                      <a:r>
                        <a:rPr lang="fr-CH" sz="100" dirty="0">
                          <a:effectLst/>
                          <a:latin typeface="Calibri"/>
                          <a:ea typeface="SimSun"/>
                          <a:cs typeface="Arial"/>
                        </a:rPr>
                        <a:t> </a:t>
                      </a:r>
                      <a:endParaRPr lang="fr-FR" sz="1000" dirty="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8"/>
                  </a:ext>
                </a:extLst>
              </a:tr>
              <a:tr h="578914">
                <a:tc>
                  <a:txBody>
                    <a:bodyPr/>
                    <a:lstStyle/>
                    <a:p>
                      <a:pPr algn="l">
                        <a:lnSpc>
                          <a:spcPct val="115000"/>
                        </a:lnSpc>
                        <a:spcAft>
                          <a:spcPts val="0"/>
                        </a:spcAft>
                      </a:pPr>
                      <a:r>
                        <a:rPr lang="en-US" sz="1200" b="1" dirty="0">
                          <a:effectLst/>
                          <a:latin typeface="Calibri"/>
                          <a:ea typeface="SimSun"/>
                          <a:cs typeface="Arial"/>
                        </a:rPr>
                        <a:t>Q4:</a:t>
                      </a:r>
                      <a:r>
                        <a:rPr lang="en-US" sz="1200" dirty="0">
                          <a:effectLst/>
                          <a:latin typeface="Calibri"/>
                          <a:ea typeface="SimSun"/>
                          <a:cs typeface="Arial"/>
                        </a:rPr>
                        <a:t> </a:t>
                      </a:r>
                      <a:r>
                        <a:rPr lang="en-US" sz="1200" dirty="0">
                          <a:solidFill>
                            <a:schemeClr val="tx1"/>
                          </a:solidFill>
                          <a:effectLst/>
                          <a:latin typeface="Calibri"/>
                          <a:ea typeface="SimSun"/>
                          <a:cs typeface="Arial"/>
                        </a:rPr>
                        <a:t>Are there any deliberate policies seeking to promote formal entrepreneurial activity among specific groups of the population? </a:t>
                      </a:r>
                      <a:endParaRPr lang="fr-FR" sz="1200" dirty="0">
                        <a:solidFill>
                          <a:schemeClr val="tx1"/>
                        </a:solidFill>
                        <a:effectLst/>
                        <a:latin typeface="Calibri"/>
                        <a:ea typeface="SimSun"/>
                        <a:cs typeface="Arial"/>
                      </a:endParaRPr>
                    </a:p>
                  </a:txBody>
                  <a:tcPr marL="60209" marR="60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9850" algn="ctr">
                        <a:lnSpc>
                          <a:spcPct val="115000"/>
                        </a:lnSpc>
                        <a:spcAft>
                          <a:spcPts val="0"/>
                        </a:spcAft>
                      </a:pPr>
                      <a:endParaRPr lang="fr-CH" sz="9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9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H" sz="900" i="1">
                          <a:effectLst/>
                          <a:latin typeface="Calibri"/>
                          <a:ea typeface="SimSun"/>
                          <a:cs typeface="Arial"/>
                        </a:rPr>
                        <a:t>If yes:</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H" sz="1000">
                          <a:effectLst/>
                          <a:latin typeface="Calibri"/>
                          <a:ea typeface="SimSun"/>
                          <a:cs typeface="Arial"/>
                        </a:rPr>
                        <a:t> </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fr-CH" sz="1000">
                          <a:effectLst/>
                          <a:latin typeface="Calibri"/>
                          <a:ea typeface="SimSun"/>
                          <a:cs typeface="Arial"/>
                        </a:rPr>
                        <a:t> </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fr-CH" sz="1000">
                          <a:effectLst/>
                          <a:latin typeface="Calibri"/>
                          <a:ea typeface="SimSun"/>
                          <a:cs typeface="Arial"/>
                        </a:rPr>
                        <a:t> </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fr-CH" sz="1000">
                          <a:effectLst/>
                          <a:latin typeface="Calibri"/>
                          <a:ea typeface="SimSun"/>
                          <a:cs typeface="Arial"/>
                        </a:rPr>
                        <a:t> </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9"/>
                  </a:ext>
                </a:extLst>
              </a:tr>
              <a:tr h="35503">
                <a:tc gridSpan="8">
                  <a:txBody>
                    <a:bodyPr/>
                    <a:lstStyle/>
                    <a:p>
                      <a:pPr algn="l">
                        <a:lnSpc>
                          <a:spcPct val="115000"/>
                        </a:lnSpc>
                        <a:spcAft>
                          <a:spcPts val="0"/>
                        </a:spcAft>
                      </a:pPr>
                      <a:r>
                        <a:rPr lang="en-US" sz="100" dirty="0">
                          <a:effectLst/>
                          <a:latin typeface="Calibri"/>
                          <a:ea typeface="SimSun"/>
                          <a:cs typeface="Arial"/>
                        </a:rPr>
                        <a:t> </a:t>
                      </a:r>
                      <a:endParaRPr lang="fr-FR" sz="1000" dirty="0">
                        <a:effectLst/>
                        <a:latin typeface="Calibri"/>
                        <a:ea typeface="SimSun"/>
                        <a:cs typeface="Arial"/>
                      </a:endParaRPr>
                    </a:p>
                  </a:txBody>
                  <a:tcPr marL="60209" marR="60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0"/>
                  </a:ext>
                </a:extLst>
              </a:tr>
              <a:tr h="493275">
                <a:tc>
                  <a:txBody>
                    <a:bodyPr/>
                    <a:lstStyle/>
                    <a:p>
                      <a:pPr algn="l">
                        <a:lnSpc>
                          <a:spcPct val="115000"/>
                        </a:lnSpc>
                        <a:spcAft>
                          <a:spcPts val="0"/>
                        </a:spcAft>
                      </a:pPr>
                      <a:r>
                        <a:rPr lang="en-US" sz="1400" b="1" dirty="0">
                          <a:solidFill>
                            <a:srgbClr val="FFFFFF"/>
                          </a:solidFill>
                          <a:effectLst/>
                          <a:latin typeface="Calibri"/>
                          <a:ea typeface="SimSun"/>
                          <a:cs typeface="HelveticaNeueLTStd-Roman"/>
                        </a:rPr>
                        <a:t>b. Ensure coherence of entrepreneurship strategy with other national policies</a:t>
                      </a:r>
                      <a:endParaRPr lang="fr-FR" sz="1400" dirty="0">
                        <a:effectLst/>
                        <a:latin typeface="Calibri"/>
                        <a:ea typeface="SimSun"/>
                        <a:cs typeface="Arial"/>
                      </a:endParaRPr>
                    </a:p>
                  </a:txBody>
                  <a:tcPr marL="60209" marR="60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DA2"/>
                    </a:solidFill>
                  </a:tcPr>
                </a:tc>
                <a:tc>
                  <a:txBody>
                    <a:bodyPr/>
                    <a:lstStyle/>
                    <a:p>
                      <a:pPr algn="ctr">
                        <a:lnSpc>
                          <a:spcPct val="115000"/>
                        </a:lnSpc>
                        <a:spcAft>
                          <a:spcPts val="0"/>
                        </a:spcAft>
                      </a:pPr>
                      <a:r>
                        <a:rPr lang="fr-CH" sz="1000" b="1" dirty="0">
                          <a:solidFill>
                            <a:srgbClr val="FFFFFF"/>
                          </a:solidFill>
                          <a:effectLst/>
                          <a:latin typeface="Calibri"/>
                          <a:ea typeface="SimSun"/>
                          <a:cs typeface="Arial"/>
                        </a:rPr>
                        <a:t>NO</a:t>
                      </a:r>
                      <a:endParaRPr lang="fr-FR" sz="1000" dirty="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DA2"/>
                    </a:solidFill>
                  </a:tcPr>
                </a:tc>
                <a:tc>
                  <a:txBody>
                    <a:bodyPr/>
                    <a:lstStyle/>
                    <a:p>
                      <a:pPr algn="ctr">
                        <a:lnSpc>
                          <a:spcPct val="115000"/>
                        </a:lnSpc>
                        <a:spcAft>
                          <a:spcPts val="0"/>
                        </a:spcAft>
                      </a:pPr>
                      <a:r>
                        <a:rPr lang="fr-CH" sz="1000" b="1">
                          <a:solidFill>
                            <a:srgbClr val="FFFFFF"/>
                          </a:solidFill>
                          <a:effectLst/>
                          <a:latin typeface="Calibri"/>
                          <a:ea typeface="SimSun"/>
                          <a:cs typeface="Arial"/>
                        </a:rPr>
                        <a:t>YES</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DA2"/>
                    </a:solidFill>
                  </a:tcPr>
                </a:tc>
                <a:tc>
                  <a:txBody>
                    <a:bodyPr/>
                    <a:lstStyle/>
                    <a:p>
                      <a:pPr algn="ctr">
                        <a:lnSpc>
                          <a:spcPct val="115000"/>
                        </a:lnSpc>
                        <a:spcAft>
                          <a:spcPts val="0"/>
                        </a:spcAft>
                      </a:pPr>
                      <a:r>
                        <a:rPr lang="fr-CH" sz="1000" dirty="0">
                          <a:solidFill>
                            <a:srgbClr val="FFFFFF"/>
                          </a:solidFill>
                          <a:effectLst/>
                          <a:latin typeface="Calibri"/>
                          <a:ea typeface="SimSun"/>
                          <a:cs typeface="Arial"/>
                        </a:rPr>
                        <a:t> </a:t>
                      </a:r>
                      <a:endParaRPr lang="fr-FR" sz="1000" dirty="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DA2"/>
                    </a:solidFill>
                  </a:tcPr>
                </a:tc>
                <a:tc>
                  <a:txBody>
                    <a:bodyPr/>
                    <a:lstStyle/>
                    <a:p>
                      <a:pPr algn="ctr">
                        <a:lnSpc>
                          <a:spcPct val="115000"/>
                        </a:lnSpc>
                        <a:spcAft>
                          <a:spcPts val="0"/>
                        </a:spcAft>
                      </a:pPr>
                      <a:r>
                        <a:rPr lang="fr-CH" sz="1000" b="1">
                          <a:solidFill>
                            <a:srgbClr val="FFFFFF"/>
                          </a:solidFill>
                          <a:effectLst/>
                          <a:latin typeface="Calibri"/>
                          <a:ea typeface="SimSun"/>
                          <a:cs typeface="Arial"/>
                        </a:rPr>
                        <a:t>1</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DA2"/>
                    </a:solidFill>
                  </a:tcPr>
                </a:tc>
                <a:tc>
                  <a:txBody>
                    <a:bodyPr/>
                    <a:lstStyle/>
                    <a:p>
                      <a:pPr algn="ctr">
                        <a:lnSpc>
                          <a:spcPct val="115000"/>
                        </a:lnSpc>
                        <a:spcAft>
                          <a:spcPts val="0"/>
                        </a:spcAft>
                      </a:pPr>
                      <a:r>
                        <a:rPr lang="fr-CH" sz="1000" b="1">
                          <a:solidFill>
                            <a:srgbClr val="FFFFFF"/>
                          </a:solidFill>
                          <a:effectLst/>
                          <a:latin typeface="Calibri"/>
                          <a:ea typeface="SimSun"/>
                          <a:cs typeface="Arial"/>
                        </a:rPr>
                        <a:t>2</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DA2"/>
                    </a:solidFill>
                  </a:tcPr>
                </a:tc>
                <a:tc>
                  <a:txBody>
                    <a:bodyPr/>
                    <a:lstStyle/>
                    <a:p>
                      <a:pPr algn="ctr">
                        <a:lnSpc>
                          <a:spcPct val="115000"/>
                        </a:lnSpc>
                        <a:spcAft>
                          <a:spcPts val="0"/>
                        </a:spcAft>
                      </a:pPr>
                      <a:r>
                        <a:rPr lang="fr-CH" sz="1000" b="1">
                          <a:solidFill>
                            <a:srgbClr val="FFFFFF"/>
                          </a:solidFill>
                          <a:effectLst/>
                          <a:latin typeface="Calibri"/>
                          <a:ea typeface="SimSun"/>
                          <a:cs typeface="Arial"/>
                        </a:rPr>
                        <a:t>3</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DA2"/>
                    </a:solidFill>
                  </a:tcPr>
                </a:tc>
                <a:tc>
                  <a:txBody>
                    <a:bodyPr/>
                    <a:lstStyle/>
                    <a:p>
                      <a:pPr algn="ctr">
                        <a:lnSpc>
                          <a:spcPct val="115000"/>
                        </a:lnSpc>
                        <a:spcAft>
                          <a:spcPts val="0"/>
                        </a:spcAft>
                      </a:pPr>
                      <a:r>
                        <a:rPr lang="fr-CH" sz="1000" b="1">
                          <a:solidFill>
                            <a:srgbClr val="FFFFFF"/>
                          </a:solidFill>
                          <a:effectLst/>
                          <a:latin typeface="Calibri"/>
                          <a:ea typeface="SimSun"/>
                          <a:cs typeface="Arial"/>
                        </a:rPr>
                        <a:t>4</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DA2"/>
                    </a:solidFill>
                  </a:tcPr>
                </a:tc>
                <a:extLst>
                  <a:ext uri="{0D108BD9-81ED-4DB2-BD59-A6C34878D82A}">
                    <a16:rowId xmlns:a16="http://schemas.microsoft.com/office/drawing/2014/main" val="10011"/>
                  </a:ext>
                </a:extLst>
              </a:tr>
              <a:tr h="29054">
                <a:tc gridSpan="8">
                  <a:txBody>
                    <a:bodyPr/>
                    <a:lstStyle/>
                    <a:p>
                      <a:pPr algn="ctr">
                        <a:lnSpc>
                          <a:spcPct val="115000"/>
                        </a:lnSpc>
                        <a:spcAft>
                          <a:spcPts val="0"/>
                        </a:spcAft>
                      </a:pPr>
                      <a:r>
                        <a:rPr lang="fr-CH" sz="100" b="1">
                          <a:solidFill>
                            <a:srgbClr val="FFFFFF"/>
                          </a:solidFill>
                          <a:effectLst/>
                          <a:latin typeface="Calibri"/>
                          <a:ea typeface="SimSun"/>
                          <a:cs typeface="Arial"/>
                        </a:rPr>
                        <a:t> </a:t>
                      </a:r>
                      <a:endParaRPr lang="fr-FR" sz="1000">
                        <a:effectLst/>
                        <a:latin typeface="Calibri"/>
                        <a:ea typeface="SimSun"/>
                        <a:cs typeface="Arial"/>
                      </a:endParaRPr>
                    </a:p>
                  </a:txBody>
                  <a:tcPr marL="60209" marR="60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2"/>
                  </a:ext>
                </a:extLst>
              </a:tr>
              <a:tr h="422844">
                <a:tc>
                  <a:txBody>
                    <a:bodyPr/>
                    <a:lstStyle/>
                    <a:p>
                      <a:pPr algn="l">
                        <a:lnSpc>
                          <a:spcPct val="115000"/>
                        </a:lnSpc>
                        <a:spcAft>
                          <a:spcPts val="0"/>
                        </a:spcAft>
                      </a:pPr>
                      <a:r>
                        <a:rPr lang="en-US" sz="1200" b="1" dirty="0">
                          <a:effectLst/>
                          <a:latin typeface="Calibri"/>
                          <a:ea typeface="SimSun"/>
                          <a:cs typeface="HelveticaNeueLTStd-Lt"/>
                        </a:rPr>
                        <a:t>Q5:</a:t>
                      </a:r>
                      <a:r>
                        <a:rPr lang="en-US" sz="1200" dirty="0">
                          <a:effectLst/>
                          <a:latin typeface="Calibri"/>
                          <a:ea typeface="SimSun"/>
                          <a:cs typeface="HelveticaNeueLTStd-Lt"/>
                        </a:rPr>
                        <a:t> Is entrepreneurship policy aligned with the country's overall development strategy?</a:t>
                      </a:r>
                      <a:endParaRPr lang="fr-FR" sz="1200" dirty="0">
                        <a:effectLst/>
                        <a:latin typeface="Calibri"/>
                        <a:ea typeface="SimSun"/>
                        <a:cs typeface="Arial"/>
                      </a:endParaRPr>
                    </a:p>
                  </a:txBody>
                  <a:tcPr marL="60209" marR="60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9850" algn="ctr">
                        <a:lnSpc>
                          <a:spcPct val="115000"/>
                        </a:lnSpc>
                        <a:spcAft>
                          <a:spcPts val="0"/>
                        </a:spcAft>
                      </a:pPr>
                      <a:endParaRPr lang="fr-CH" sz="9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9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H" sz="900" i="1">
                          <a:effectLst/>
                          <a:latin typeface="Calibri"/>
                          <a:ea typeface="SimSun"/>
                          <a:cs typeface="Arial"/>
                        </a:rPr>
                        <a:t>If yes:</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H" sz="1000">
                          <a:effectLst/>
                          <a:latin typeface="Calibri"/>
                          <a:ea typeface="SimSun"/>
                          <a:cs typeface="Arial"/>
                        </a:rPr>
                        <a:t> </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fr-CH" sz="1000">
                          <a:effectLst/>
                          <a:latin typeface="Calibri"/>
                          <a:ea typeface="SimSun"/>
                          <a:cs typeface="Arial"/>
                        </a:rPr>
                        <a:t> </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fr-CH" sz="1000">
                          <a:effectLst/>
                          <a:latin typeface="Calibri"/>
                          <a:ea typeface="SimSun"/>
                          <a:cs typeface="Arial"/>
                        </a:rPr>
                        <a:t> </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fr-CH" sz="1000">
                          <a:effectLst/>
                          <a:latin typeface="Calibri"/>
                          <a:ea typeface="SimSun"/>
                          <a:cs typeface="Arial"/>
                        </a:rPr>
                        <a:t> </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13"/>
                  </a:ext>
                </a:extLst>
              </a:tr>
              <a:tr h="45241">
                <a:tc gridSpan="8">
                  <a:txBody>
                    <a:bodyPr/>
                    <a:lstStyle/>
                    <a:p>
                      <a:pPr algn="l">
                        <a:lnSpc>
                          <a:spcPct val="115000"/>
                        </a:lnSpc>
                        <a:spcAft>
                          <a:spcPts val="0"/>
                        </a:spcAft>
                      </a:pPr>
                      <a:r>
                        <a:rPr lang="fr-CH" sz="100" dirty="0">
                          <a:effectLst/>
                          <a:latin typeface="Calibri"/>
                          <a:ea typeface="SimSun"/>
                          <a:cs typeface="Arial"/>
                        </a:rPr>
                        <a:t> </a:t>
                      </a:r>
                      <a:endParaRPr lang="fr-FR" sz="1000" dirty="0">
                        <a:effectLst/>
                        <a:latin typeface="Calibri"/>
                        <a:ea typeface="SimSun"/>
                        <a:cs typeface="Arial"/>
                      </a:endParaRPr>
                    </a:p>
                  </a:txBody>
                  <a:tcPr marL="60209" marR="60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4"/>
                  </a:ext>
                </a:extLst>
              </a:tr>
              <a:tr h="422844">
                <a:tc>
                  <a:txBody>
                    <a:bodyPr/>
                    <a:lstStyle/>
                    <a:p>
                      <a:pPr algn="l">
                        <a:lnSpc>
                          <a:spcPct val="115000"/>
                        </a:lnSpc>
                        <a:spcAft>
                          <a:spcPts val="0"/>
                        </a:spcAft>
                      </a:pPr>
                      <a:r>
                        <a:rPr lang="en-US" sz="1200" b="1" dirty="0">
                          <a:effectLst/>
                          <a:latin typeface="Calibri"/>
                          <a:ea typeface="SimSun"/>
                          <a:cs typeface="Arial"/>
                        </a:rPr>
                        <a:t>Q6:</a:t>
                      </a:r>
                      <a:r>
                        <a:rPr lang="en-US" sz="1200" dirty="0">
                          <a:effectLst/>
                          <a:latin typeface="Calibri"/>
                          <a:ea typeface="SimSun"/>
                          <a:cs typeface="Arial"/>
                        </a:rPr>
                        <a:t> Is entrepreneurship embedded into other national policies (e.g. trade, investment, education, etc.)?</a:t>
                      </a:r>
                      <a:endParaRPr lang="fr-FR" sz="1200" dirty="0">
                        <a:effectLst/>
                        <a:latin typeface="Calibri"/>
                        <a:ea typeface="SimSun"/>
                        <a:cs typeface="Arial"/>
                      </a:endParaRPr>
                    </a:p>
                  </a:txBody>
                  <a:tcPr marL="60209" marR="60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9850" algn="ctr">
                        <a:lnSpc>
                          <a:spcPct val="115000"/>
                        </a:lnSpc>
                        <a:spcAft>
                          <a:spcPts val="0"/>
                        </a:spcAft>
                      </a:pPr>
                      <a:endParaRPr lang="en-US" sz="9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900" dirty="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i="1">
                          <a:effectLst/>
                          <a:latin typeface="Calibri"/>
                          <a:ea typeface="SimSun"/>
                          <a:cs typeface="Arial"/>
                        </a:rPr>
                        <a:t>If yes:</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effectLst/>
                          <a:latin typeface="Calibri"/>
                          <a:ea typeface="SimSun"/>
                          <a:cs typeface="Arial"/>
                        </a:rPr>
                        <a:t> </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US" sz="1000">
                          <a:effectLst/>
                          <a:latin typeface="Calibri"/>
                          <a:ea typeface="SimSun"/>
                          <a:cs typeface="Arial"/>
                        </a:rPr>
                        <a:t> </a:t>
                      </a:r>
                      <a:endParaRPr lang="fr-FR" sz="100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US" sz="1000" dirty="0">
                          <a:effectLst/>
                          <a:latin typeface="Calibri"/>
                          <a:ea typeface="SimSun"/>
                          <a:cs typeface="Arial"/>
                        </a:rPr>
                        <a:t> </a:t>
                      </a:r>
                      <a:endParaRPr lang="fr-FR" sz="1000" dirty="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000" dirty="0">
                          <a:effectLst/>
                          <a:latin typeface="Calibri"/>
                          <a:ea typeface="SimSun"/>
                          <a:cs typeface="Arial"/>
                        </a:rPr>
                        <a:t> </a:t>
                      </a:r>
                      <a:endParaRPr lang="fr-FR" sz="1000" dirty="0">
                        <a:effectLst/>
                        <a:latin typeface="Calibri"/>
                        <a:ea typeface="SimSun"/>
                        <a:cs typeface="Arial"/>
                      </a:endParaRPr>
                    </a:p>
                  </a:txBody>
                  <a:tcPr marL="60209" marR="60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15"/>
                  </a:ext>
                </a:extLst>
              </a:tr>
            </a:tbl>
          </a:graphicData>
        </a:graphic>
      </p:graphicFrame>
      <p:sp>
        <p:nvSpPr>
          <p:cNvPr id="8" name="Rectangle 2"/>
          <p:cNvSpPr txBox="1">
            <a:spLocks noChangeArrowheads="1"/>
          </p:cNvSpPr>
          <p:nvPr/>
        </p:nvSpPr>
        <p:spPr bwMode="auto">
          <a:xfrm>
            <a:off x="687388" y="-76200"/>
            <a:ext cx="82280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ctr" anchorCtr="0" compatLnSpc="1">
            <a:prstTxWarp prst="textNoShape">
              <a:avLst/>
            </a:prstTxWarp>
          </a:bodyPr>
          <a:lstStyle/>
          <a:p>
            <a:r>
              <a:rPr lang="fr-CH" sz="2800" dirty="0" err="1">
                <a:solidFill>
                  <a:srgbClr val="4F91CD"/>
                </a:solidFill>
              </a:rPr>
              <a:t>Assessing</a:t>
            </a:r>
            <a:r>
              <a:rPr lang="fr-CH" sz="2800" dirty="0">
                <a:solidFill>
                  <a:srgbClr val="4F91CD"/>
                </a:solidFill>
              </a:rPr>
              <a:t> the situation in </a:t>
            </a:r>
            <a:r>
              <a:rPr lang="fr-CH" sz="2800" dirty="0" err="1">
                <a:solidFill>
                  <a:srgbClr val="4F91CD"/>
                </a:solidFill>
              </a:rPr>
              <a:t>your</a:t>
            </a:r>
            <a:r>
              <a:rPr lang="fr-CH" sz="2800" dirty="0">
                <a:solidFill>
                  <a:srgbClr val="4F91CD"/>
                </a:solidFill>
              </a:rPr>
              <a:t> country</a:t>
            </a:r>
            <a:endParaRPr lang="en-US" sz="2800" dirty="0">
              <a:solidFill>
                <a:srgbClr val="4F91CD"/>
              </a:solidFill>
            </a:endParaRPr>
          </a:p>
        </p:txBody>
      </p:sp>
    </p:spTree>
    <p:extLst>
      <p:ext uri="{BB962C8B-B14F-4D97-AF65-F5344CB8AC3E}">
        <p14:creationId xmlns:p14="http://schemas.microsoft.com/office/powerpoint/2010/main" val="1504099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03DD1F8-EE31-4A90-9AF6-83D54E5A7FF8}"/>
              </a:ext>
            </a:extLst>
          </p:cNvPr>
          <p:cNvGraphicFramePr>
            <a:graphicFrameLocks noGrp="1"/>
          </p:cNvGraphicFramePr>
          <p:nvPr>
            <p:extLst>
              <p:ext uri="{D42A27DB-BD31-4B8C-83A1-F6EECF244321}">
                <p14:modId xmlns:p14="http://schemas.microsoft.com/office/powerpoint/2010/main" val="1109301135"/>
              </p:ext>
            </p:extLst>
          </p:nvPr>
        </p:nvGraphicFramePr>
        <p:xfrm>
          <a:off x="633135" y="5085184"/>
          <a:ext cx="7827297" cy="1066800"/>
        </p:xfrm>
        <a:graphic>
          <a:graphicData uri="http://schemas.openxmlformats.org/drawingml/2006/table">
            <a:tbl>
              <a:tblPr/>
              <a:tblGrid>
                <a:gridCol w="1405658">
                  <a:extLst>
                    <a:ext uri="{9D8B030D-6E8A-4147-A177-3AD203B41FA5}">
                      <a16:colId xmlns:a16="http://schemas.microsoft.com/office/drawing/2014/main" val="20000"/>
                    </a:ext>
                  </a:extLst>
                </a:gridCol>
                <a:gridCol w="1405658">
                  <a:extLst>
                    <a:ext uri="{9D8B030D-6E8A-4147-A177-3AD203B41FA5}">
                      <a16:colId xmlns:a16="http://schemas.microsoft.com/office/drawing/2014/main" val="20001"/>
                    </a:ext>
                  </a:extLst>
                </a:gridCol>
                <a:gridCol w="887784">
                  <a:extLst>
                    <a:ext uri="{9D8B030D-6E8A-4147-A177-3AD203B41FA5}">
                      <a16:colId xmlns:a16="http://schemas.microsoft.com/office/drawing/2014/main" val="20002"/>
                    </a:ext>
                  </a:extLst>
                </a:gridCol>
                <a:gridCol w="1139323">
                  <a:extLst>
                    <a:ext uri="{9D8B030D-6E8A-4147-A177-3AD203B41FA5}">
                      <a16:colId xmlns:a16="http://schemas.microsoft.com/office/drawing/2014/main" val="20003"/>
                    </a:ext>
                  </a:extLst>
                </a:gridCol>
                <a:gridCol w="887784">
                  <a:extLst>
                    <a:ext uri="{9D8B030D-6E8A-4147-A177-3AD203B41FA5}">
                      <a16:colId xmlns:a16="http://schemas.microsoft.com/office/drawing/2014/main" val="20004"/>
                    </a:ext>
                  </a:extLst>
                </a:gridCol>
                <a:gridCol w="976563">
                  <a:extLst>
                    <a:ext uri="{9D8B030D-6E8A-4147-A177-3AD203B41FA5}">
                      <a16:colId xmlns:a16="http://schemas.microsoft.com/office/drawing/2014/main" val="20005"/>
                    </a:ext>
                  </a:extLst>
                </a:gridCol>
                <a:gridCol w="1124527">
                  <a:extLst>
                    <a:ext uri="{9D8B030D-6E8A-4147-A177-3AD203B41FA5}">
                      <a16:colId xmlns:a16="http://schemas.microsoft.com/office/drawing/2014/main" val="20006"/>
                    </a:ext>
                  </a:extLst>
                </a:gridCol>
              </a:tblGrid>
              <a:tr h="151638">
                <a:tc>
                  <a:txBody>
                    <a:bodyPr/>
                    <a:lstStyle/>
                    <a:p>
                      <a:pPr algn="l" fontAlgn="b"/>
                      <a:endParaRPr lang="en-US" sz="1000" b="0" i="0" u="none" strike="noStrike" dirty="0">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fontAlgn="b"/>
                      <a:r>
                        <a:rPr lang="en-US" sz="1000" b="1" i="0" u="none" strike="noStrike">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ctr" fontAlgn="b"/>
                      <a:r>
                        <a:rPr lang="en-US" sz="1000" b="1" i="0" u="none" strike="noStrike">
                          <a:effectLst/>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en-US" sz="1000" b="1" i="0" u="none" strike="noStrike">
                          <a:effectLst/>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3366"/>
                    </a:solidFill>
                  </a:tcPr>
                </a:tc>
                <a:tc>
                  <a:txBody>
                    <a:bodyPr/>
                    <a:lstStyle/>
                    <a:p>
                      <a:pPr algn="ctr" fontAlgn="b"/>
                      <a:r>
                        <a:rPr lang="en-US" sz="1000" b="1" i="0" u="none" strike="noStrike">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1" i="0" u="none" strike="noStrike">
                          <a:effectLst/>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3366"/>
                    </a:solidFill>
                  </a:tcPr>
                </a:tc>
                <a:extLst>
                  <a:ext uri="{0D108BD9-81ED-4DB2-BD59-A6C34878D82A}">
                    <a16:rowId xmlns:a16="http://schemas.microsoft.com/office/drawing/2014/main" val="10000"/>
                  </a:ext>
                </a:extLst>
              </a:tr>
              <a:tr h="606553">
                <a:tc>
                  <a:txBody>
                    <a:bodyPr/>
                    <a:lstStyle/>
                    <a:p>
                      <a:pPr algn="l" fontAlgn="b"/>
                      <a:endParaRPr lang="en-US" sz="1000" b="0" i="0" u="none" strike="noStrike" dirty="0">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1" i="0" u="none" strike="noStrike" dirty="0">
                          <a:solidFill>
                            <a:sysClr val="windowText" lastClr="000000"/>
                          </a:solidFill>
                          <a:effectLst/>
                          <a:latin typeface="Calibri"/>
                        </a:rPr>
                        <a:t>Formulating National Entrepreneurship Strategy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000" b="1" i="0" u="none" strike="noStrike" dirty="0">
                          <a:solidFill>
                            <a:sysClr val="windowText" lastClr="000000"/>
                          </a:solidFill>
                          <a:effectLst/>
                          <a:latin typeface="Calibri"/>
                        </a:rPr>
                        <a:t>Optimizing the Regulatory Environment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000" b="1" i="0" u="none" strike="noStrike" dirty="0">
                          <a:solidFill>
                            <a:sysClr val="windowText" lastClr="000000"/>
                          </a:solidFill>
                          <a:effectLst/>
                          <a:latin typeface="Calibri"/>
                        </a:rPr>
                        <a:t>Enhancing Entrepreneurship Education and Skills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000" b="1" i="0" u="none" strike="noStrike" dirty="0">
                          <a:solidFill>
                            <a:sysClr val="windowText" lastClr="000000"/>
                          </a:solidFill>
                          <a:effectLst/>
                          <a:latin typeface="Calibri"/>
                        </a:rPr>
                        <a:t>Facilitating Technology Exchange and Innovation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000" b="1" i="0" u="none" strike="noStrike" dirty="0">
                          <a:solidFill>
                            <a:sysClr val="windowText" lastClr="000000"/>
                          </a:solidFill>
                          <a:effectLst/>
                          <a:latin typeface="Calibri"/>
                        </a:rPr>
                        <a:t>Improving Access to Finance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000" b="1" i="0" u="none" strike="noStrike" dirty="0">
                          <a:solidFill>
                            <a:sysClr val="windowText" lastClr="000000"/>
                          </a:solidFill>
                          <a:effectLst/>
                          <a:latin typeface="Calibri"/>
                        </a:rPr>
                        <a:t>Promoting Awareness and Networking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151638">
                <a:tc>
                  <a:txBody>
                    <a:bodyPr/>
                    <a:lstStyle/>
                    <a:p>
                      <a:pPr algn="l" fontAlgn="b"/>
                      <a:r>
                        <a:rPr lang="en-US" sz="1000" b="1" i="0" u="none" strike="noStrike">
                          <a:effectLst/>
                          <a:latin typeface="Arial"/>
                        </a:rPr>
                        <a:t>Current situation</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1" i="0" u="none" strike="noStrike">
                          <a:effectLst/>
                          <a:latin typeface="Calibri"/>
                        </a:rPr>
                        <a:t>0.280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effectLst/>
                          <a:latin typeface="Calibri"/>
                        </a:rPr>
                        <a:t>0.190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effectLst/>
                          <a:latin typeface="Calibri"/>
                        </a:rPr>
                        <a:t>0.160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effectLst/>
                          <a:latin typeface="Calibri"/>
                        </a:rPr>
                        <a:t>0.160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effectLst/>
                          <a:latin typeface="Calibri"/>
                        </a:rPr>
                        <a:t>0.160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effectLst/>
                          <a:latin typeface="Calibri"/>
                        </a:rPr>
                        <a:t>0.220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51638">
                <a:tc>
                  <a:txBody>
                    <a:bodyPr/>
                    <a:lstStyle/>
                    <a:p>
                      <a:pPr algn="l" fontAlgn="b"/>
                      <a:r>
                        <a:rPr lang="en-US" sz="1000" b="1" i="0" u="none" strike="noStrike">
                          <a:effectLst/>
                          <a:latin typeface="Arial"/>
                        </a:rPr>
                        <a:t>Target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1" i="0" u="none" strike="noStrike">
                          <a:effectLst/>
                          <a:latin typeface="Arial"/>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effectLst/>
                          <a:latin typeface="Arial"/>
                        </a:rPr>
                        <a:t>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effectLst/>
                          <a:latin typeface="Arial"/>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effectLst/>
                          <a:latin typeface="Arial"/>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effectLst/>
                          <a:latin typeface="Arial"/>
                        </a:rPr>
                        <a:t>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effectLst/>
                          <a:latin typeface="Arial"/>
                        </a:rPr>
                        <a:t>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4" name="Picture 3">
            <a:extLst>
              <a:ext uri="{FF2B5EF4-FFF2-40B4-BE49-F238E27FC236}">
                <a16:creationId xmlns:a16="http://schemas.microsoft.com/office/drawing/2014/main" id="{C2945875-FD5A-423A-ACE1-89A4783932A9}"/>
              </a:ext>
            </a:extLst>
          </p:cNvPr>
          <p:cNvPicPr>
            <a:picLocks noChangeAspect="1"/>
          </p:cNvPicPr>
          <p:nvPr/>
        </p:nvPicPr>
        <p:blipFill>
          <a:blip r:embed="rId2"/>
          <a:stretch>
            <a:fillRect/>
          </a:stretch>
        </p:blipFill>
        <p:spPr>
          <a:xfrm>
            <a:off x="971600" y="764704"/>
            <a:ext cx="7344816" cy="4007732"/>
          </a:xfrm>
          <a:prstGeom prst="rect">
            <a:avLst/>
          </a:prstGeom>
        </p:spPr>
      </p:pic>
      <p:sp>
        <p:nvSpPr>
          <p:cNvPr id="5" name="Rectangle 2">
            <a:extLst>
              <a:ext uri="{FF2B5EF4-FFF2-40B4-BE49-F238E27FC236}">
                <a16:creationId xmlns:a16="http://schemas.microsoft.com/office/drawing/2014/main" id="{6F814056-2BB7-4B8B-A1A0-575101575D83}"/>
              </a:ext>
            </a:extLst>
          </p:cNvPr>
          <p:cNvSpPr txBox="1">
            <a:spLocks noChangeArrowheads="1"/>
          </p:cNvSpPr>
          <p:nvPr/>
        </p:nvSpPr>
        <p:spPr bwMode="auto">
          <a:xfrm>
            <a:off x="687388" y="-76200"/>
            <a:ext cx="82280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ctr" anchorCtr="0" compatLnSpc="1">
            <a:prstTxWarp prst="textNoShape">
              <a:avLst/>
            </a:prstTxWarp>
          </a:bodyPr>
          <a:lstStyle/>
          <a:p>
            <a:r>
              <a:rPr lang="fr-CH" sz="2800" dirty="0" err="1">
                <a:solidFill>
                  <a:srgbClr val="4F91CD"/>
                </a:solidFill>
              </a:rPr>
              <a:t>Indicators</a:t>
            </a:r>
            <a:r>
              <a:rPr lang="fr-CH" sz="2800" dirty="0">
                <a:solidFill>
                  <a:srgbClr val="4F91CD"/>
                </a:solidFill>
              </a:rPr>
              <a:t> to </a:t>
            </a:r>
            <a:r>
              <a:rPr lang="fr-CH" sz="2800" dirty="0" err="1">
                <a:solidFill>
                  <a:srgbClr val="4F91CD"/>
                </a:solidFill>
              </a:rPr>
              <a:t>measure</a:t>
            </a:r>
            <a:r>
              <a:rPr lang="fr-CH" sz="2800" dirty="0">
                <a:solidFill>
                  <a:srgbClr val="4F91CD"/>
                </a:solidFill>
              </a:rPr>
              <a:t> </a:t>
            </a:r>
            <a:r>
              <a:rPr lang="fr-CH" sz="2800" dirty="0" err="1">
                <a:solidFill>
                  <a:srgbClr val="4F91CD"/>
                </a:solidFill>
              </a:rPr>
              <a:t>policy</a:t>
            </a:r>
            <a:r>
              <a:rPr lang="fr-CH" sz="2800" dirty="0">
                <a:solidFill>
                  <a:srgbClr val="4F91CD"/>
                </a:solidFill>
              </a:rPr>
              <a:t> </a:t>
            </a:r>
            <a:r>
              <a:rPr lang="fr-CH" sz="2800" dirty="0" err="1">
                <a:solidFill>
                  <a:srgbClr val="4F91CD"/>
                </a:solidFill>
              </a:rPr>
              <a:t>effectiveness</a:t>
            </a:r>
            <a:r>
              <a:rPr lang="fr-CH" sz="2800" dirty="0">
                <a:solidFill>
                  <a:srgbClr val="4F91CD"/>
                </a:solidFill>
              </a:rPr>
              <a:t> </a:t>
            </a:r>
            <a:endParaRPr lang="en-US" sz="2800" dirty="0">
              <a:solidFill>
                <a:srgbClr val="4F91CD"/>
              </a:solidFill>
            </a:endParaRPr>
          </a:p>
        </p:txBody>
      </p:sp>
    </p:spTree>
    <p:extLst>
      <p:ext uri="{BB962C8B-B14F-4D97-AF65-F5344CB8AC3E}">
        <p14:creationId xmlns:p14="http://schemas.microsoft.com/office/powerpoint/2010/main" val="2901120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7388" y="-76200"/>
            <a:ext cx="82280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4F91CD"/>
                </a:solidFill>
                <a:effectLst/>
                <a:uLnTx/>
                <a:uFillTx/>
                <a:latin typeface="+mj-lt"/>
                <a:ea typeface="+mj-ea"/>
                <a:cs typeface="+mj-cs"/>
              </a:rPr>
              <a:t>Steps</a:t>
            </a:r>
            <a:r>
              <a:rPr kumimoji="0" lang="en-GB" sz="2800" b="1" i="0" u="none" strike="noStrike" kern="0" cap="none" spc="0" normalizeH="0" noProof="0" dirty="0">
                <a:ln>
                  <a:noFill/>
                </a:ln>
                <a:solidFill>
                  <a:srgbClr val="4F91CD"/>
                </a:solidFill>
                <a:effectLst/>
                <a:uLnTx/>
                <a:uFillTx/>
                <a:latin typeface="+mj-lt"/>
                <a:ea typeface="+mj-ea"/>
                <a:cs typeface="+mj-cs"/>
              </a:rPr>
              <a:t> to develop a national entrepreneurship strategy</a:t>
            </a:r>
            <a:endParaRPr kumimoji="0" lang="en-GB" sz="2800" b="1" i="0" u="none" strike="noStrike" kern="0" cap="none" spc="0" normalizeH="0" baseline="0" noProof="0" dirty="0">
              <a:ln>
                <a:noFill/>
              </a:ln>
              <a:solidFill>
                <a:srgbClr val="4F91CD"/>
              </a:solidFill>
              <a:effectLst/>
              <a:uLnTx/>
              <a:uFillTx/>
              <a:latin typeface="+mj-lt"/>
              <a:ea typeface="+mj-ea"/>
              <a:cs typeface="+mj-cs"/>
            </a:endParaRPr>
          </a:p>
        </p:txBody>
      </p:sp>
      <p:sp>
        <p:nvSpPr>
          <p:cNvPr id="5" name="Right Brace 4"/>
          <p:cNvSpPr/>
          <p:nvPr/>
        </p:nvSpPr>
        <p:spPr bwMode="auto">
          <a:xfrm>
            <a:off x="3657637" y="1002161"/>
            <a:ext cx="679723" cy="4895850"/>
          </a:xfrm>
          <a:prstGeom prst="rightBrace">
            <a:avLst>
              <a:gd name="adj1" fmla="val 8333"/>
              <a:gd name="adj2" fmla="val 50389"/>
            </a:avLst>
          </a:prstGeom>
          <a:noFill/>
          <a:ln w="158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cs typeface="Arial" charset="0"/>
            </a:endParaRPr>
          </a:p>
        </p:txBody>
      </p:sp>
      <p:sp>
        <p:nvSpPr>
          <p:cNvPr id="6" name="TextBox 5"/>
          <p:cNvSpPr txBox="1"/>
          <p:nvPr/>
        </p:nvSpPr>
        <p:spPr>
          <a:xfrm>
            <a:off x="90265" y="1638667"/>
            <a:ext cx="3907234" cy="3662541"/>
          </a:xfrm>
          <a:prstGeom prst="rect">
            <a:avLst/>
          </a:prstGeom>
          <a:noFill/>
        </p:spPr>
        <p:txBody>
          <a:bodyPr wrap="square" rtlCol="0">
            <a:spAutoFit/>
          </a:bodyPr>
          <a:lstStyle/>
          <a:p>
            <a:pPr marL="457200" lvl="0" indent="-457200">
              <a:spcBef>
                <a:spcPct val="20000"/>
              </a:spcBef>
              <a:buClr>
                <a:srgbClr val="CDB87E"/>
              </a:buClr>
              <a:buFont typeface="+mj-lt"/>
              <a:buAutoNum type="arabicPeriod"/>
            </a:pPr>
            <a:r>
              <a:rPr lang="en-US" sz="2000" b="0" dirty="0"/>
              <a:t>Developing a strong institutional framework</a:t>
            </a:r>
          </a:p>
          <a:p>
            <a:pPr marL="457200" lvl="0" indent="-457200">
              <a:spcBef>
                <a:spcPct val="20000"/>
              </a:spcBef>
              <a:buClr>
                <a:srgbClr val="CDB87E"/>
              </a:buClr>
              <a:buFont typeface="+mj-lt"/>
              <a:buAutoNum type="arabicPeriod"/>
            </a:pPr>
            <a:r>
              <a:rPr lang="en-US" sz="2000" b="0" dirty="0"/>
              <a:t>Identify how entrepreneurship will contribute to national goals such as job creation, innovation and/or economic growth</a:t>
            </a:r>
          </a:p>
          <a:p>
            <a:pPr marL="457200" lvl="0" indent="-457200">
              <a:spcBef>
                <a:spcPct val="20000"/>
              </a:spcBef>
              <a:buClr>
                <a:srgbClr val="CDB87E"/>
              </a:buClr>
              <a:buFont typeface="+mj-lt"/>
              <a:buAutoNum type="arabicPeriod"/>
            </a:pPr>
            <a:r>
              <a:rPr lang="en-US" sz="2000" b="0" dirty="0"/>
              <a:t>Engaging  all key public and private institutions</a:t>
            </a:r>
          </a:p>
          <a:p>
            <a:pPr marL="457200" lvl="0" indent="-457200">
              <a:spcBef>
                <a:spcPct val="20000"/>
              </a:spcBef>
              <a:buClr>
                <a:srgbClr val="CDB87E"/>
              </a:buClr>
              <a:buFont typeface="+mj-lt"/>
              <a:buAutoNum type="arabicPeriod"/>
            </a:pPr>
            <a:r>
              <a:rPr lang="en-US" sz="2000" b="0" dirty="0"/>
              <a:t>Identify target sub-groups within entrepreneurs (associations, networks, etc.)</a:t>
            </a:r>
            <a:endParaRPr lang="en-GB" sz="2000" b="0" dirty="0"/>
          </a:p>
        </p:txBody>
      </p:sp>
      <p:sp>
        <p:nvSpPr>
          <p:cNvPr id="7" name="TextBox 6"/>
          <p:cNvSpPr txBox="1"/>
          <p:nvPr/>
        </p:nvSpPr>
        <p:spPr>
          <a:xfrm>
            <a:off x="1475656" y="1161758"/>
            <a:ext cx="928459" cy="446276"/>
          </a:xfrm>
          <a:prstGeom prst="rect">
            <a:avLst/>
          </a:prstGeom>
          <a:noFill/>
        </p:spPr>
        <p:txBody>
          <a:bodyPr wrap="none" rtlCol="0">
            <a:spAutoFit/>
          </a:bodyPr>
          <a:lstStyle/>
          <a:p>
            <a:r>
              <a:rPr lang="fr-CH" sz="2300" b="0" dirty="0"/>
              <a:t>Goals:</a:t>
            </a:r>
            <a:endParaRPr lang="en-US" sz="2300" b="0" dirty="0"/>
          </a:p>
        </p:txBody>
      </p:sp>
      <p:sp>
        <p:nvSpPr>
          <p:cNvPr id="9" name="Text Box 3"/>
          <p:cNvSpPr txBox="1">
            <a:spLocks noChangeArrowheads="1"/>
          </p:cNvSpPr>
          <p:nvPr/>
        </p:nvSpPr>
        <p:spPr bwMode="auto">
          <a:xfrm>
            <a:off x="4480944" y="2852936"/>
            <a:ext cx="3000375" cy="648072"/>
          </a:xfrm>
          <a:prstGeom prst="rect">
            <a:avLst/>
          </a:prstGeom>
          <a:solidFill>
            <a:srgbClr val="A5C7E5"/>
          </a:solidFill>
          <a:ln>
            <a:solidFill>
              <a:srgbClr val="A5C7E5"/>
            </a:solidFill>
            <a:headEnd/>
            <a:tailEnd/>
          </a:ln>
        </p:spPr>
        <p:style>
          <a:lnRef idx="2">
            <a:schemeClr val="accent6"/>
          </a:lnRef>
          <a:fillRef idx="1">
            <a:schemeClr val="lt1"/>
          </a:fillRef>
          <a:effectRef idx="0">
            <a:schemeClr val="accent6"/>
          </a:effectRef>
          <a:fontRef idx="minor">
            <a:schemeClr val="dk1"/>
          </a:fontRef>
        </p:style>
        <p:txBody>
          <a:bodyPr/>
          <a:lstStyle/>
          <a:p>
            <a:pPr algn="ctr">
              <a:defRPr/>
            </a:pPr>
            <a:r>
              <a:rPr lang="en-US" altLang="en-US" sz="2000" b="0" dirty="0">
                <a:solidFill>
                  <a:schemeClr val="tx1"/>
                </a:solidFill>
                <a:latin typeface="Calibri" pitchFamily="34" charset="0"/>
                <a:ea typeface="MS PGothic" pitchFamily="34" charset="-128"/>
                <a:cs typeface="Arial" pitchFamily="34" charset="0"/>
              </a:rPr>
              <a:t>National Plan for Entrepreneurship</a:t>
            </a:r>
          </a:p>
        </p:txBody>
      </p:sp>
      <p:sp>
        <p:nvSpPr>
          <p:cNvPr id="10" name="Text Box 3"/>
          <p:cNvSpPr txBox="1">
            <a:spLocks noChangeArrowheads="1"/>
          </p:cNvSpPr>
          <p:nvPr/>
        </p:nvSpPr>
        <p:spPr bwMode="auto">
          <a:xfrm>
            <a:off x="4480944" y="4005064"/>
            <a:ext cx="3000375" cy="936104"/>
          </a:xfrm>
          <a:prstGeom prst="rect">
            <a:avLst/>
          </a:prstGeom>
          <a:solidFill>
            <a:srgbClr val="A5C7E5"/>
          </a:solidFill>
          <a:ln>
            <a:solidFill>
              <a:srgbClr val="A5C7E5"/>
            </a:solidFill>
            <a:headEnd/>
            <a:tailEnd/>
          </a:ln>
        </p:spPr>
        <p:style>
          <a:lnRef idx="2">
            <a:schemeClr val="accent6"/>
          </a:lnRef>
          <a:fillRef idx="1">
            <a:schemeClr val="lt1"/>
          </a:fillRef>
          <a:effectRef idx="0">
            <a:schemeClr val="accent6"/>
          </a:effectRef>
          <a:fontRef idx="minor">
            <a:schemeClr val="dk1"/>
          </a:fontRef>
        </p:style>
        <p:txBody>
          <a:bodyPr/>
          <a:lstStyle/>
          <a:p>
            <a:pPr algn="ctr">
              <a:defRPr/>
            </a:pPr>
            <a:r>
              <a:rPr lang="en-US" altLang="en-US" sz="2000" b="0" dirty="0">
                <a:solidFill>
                  <a:schemeClr val="tx1"/>
                </a:solidFill>
                <a:latin typeface="Calibri" pitchFamily="34" charset="0"/>
                <a:ea typeface="MS PGothic" pitchFamily="34" charset="-128"/>
                <a:cs typeface="Arial" pitchFamily="34" charset="0"/>
              </a:rPr>
              <a:t>Design Framework to Implement Entrepreneurship</a:t>
            </a:r>
          </a:p>
        </p:txBody>
      </p:sp>
      <p:sp>
        <p:nvSpPr>
          <p:cNvPr id="13" name="Text Box 3"/>
          <p:cNvSpPr txBox="1">
            <a:spLocks noChangeArrowheads="1"/>
          </p:cNvSpPr>
          <p:nvPr/>
        </p:nvSpPr>
        <p:spPr bwMode="auto">
          <a:xfrm>
            <a:off x="4480944" y="5445224"/>
            <a:ext cx="3000375" cy="360040"/>
          </a:xfrm>
          <a:prstGeom prst="rect">
            <a:avLst/>
          </a:prstGeom>
          <a:solidFill>
            <a:srgbClr val="A5C7E5"/>
          </a:solidFill>
          <a:ln>
            <a:solidFill>
              <a:srgbClr val="A5C7E5"/>
            </a:solidFill>
            <a:headEnd/>
            <a:tailEnd/>
          </a:ln>
        </p:spPr>
        <p:style>
          <a:lnRef idx="2">
            <a:schemeClr val="accent6"/>
          </a:lnRef>
          <a:fillRef idx="1">
            <a:schemeClr val="lt1"/>
          </a:fillRef>
          <a:effectRef idx="0">
            <a:schemeClr val="accent6"/>
          </a:effectRef>
          <a:fontRef idx="minor">
            <a:schemeClr val="dk1"/>
          </a:fontRef>
        </p:style>
        <p:txBody>
          <a:bodyPr/>
          <a:lstStyle/>
          <a:p>
            <a:pPr algn="ctr">
              <a:defRPr/>
            </a:pPr>
            <a:r>
              <a:rPr lang="en-US" altLang="en-US" sz="2000" b="0" dirty="0">
                <a:solidFill>
                  <a:schemeClr val="tx1"/>
                </a:solidFill>
                <a:latin typeface="Calibri" pitchFamily="34" charset="0"/>
                <a:ea typeface="MS PGothic" pitchFamily="34" charset="-128"/>
                <a:cs typeface="Arial" pitchFamily="34" charset="0"/>
              </a:rPr>
              <a:t>Monitoring and Evaluation</a:t>
            </a:r>
          </a:p>
        </p:txBody>
      </p:sp>
      <p:sp>
        <p:nvSpPr>
          <p:cNvPr id="14" name="Text Box 3"/>
          <p:cNvSpPr txBox="1">
            <a:spLocks noChangeArrowheads="1"/>
          </p:cNvSpPr>
          <p:nvPr/>
        </p:nvSpPr>
        <p:spPr bwMode="auto">
          <a:xfrm>
            <a:off x="4499992" y="990601"/>
            <a:ext cx="3000375" cy="649512"/>
          </a:xfrm>
          <a:prstGeom prst="rect">
            <a:avLst/>
          </a:prstGeom>
          <a:solidFill>
            <a:srgbClr val="A5C7E5"/>
          </a:solidFill>
          <a:ln>
            <a:solidFill>
              <a:srgbClr val="A5C7E5"/>
            </a:solidFill>
            <a:headEnd/>
            <a:tailEnd/>
          </a:ln>
        </p:spPr>
        <p:style>
          <a:lnRef idx="2">
            <a:schemeClr val="accent6"/>
          </a:lnRef>
          <a:fillRef idx="1">
            <a:schemeClr val="lt1"/>
          </a:fillRef>
          <a:effectRef idx="0">
            <a:schemeClr val="accent6"/>
          </a:effectRef>
          <a:fontRef idx="minor">
            <a:schemeClr val="dk1"/>
          </a:fontRef>
        </p:style>
        <p:txBody>
          <a:bodyPr/>
          <a:lstStyle/>
          <a:p>
            <a:pPr algn="ctr">
              <a:defRPr/>
            </a:pPr>
            <a:r>
              <a:rPr lang="en-US" altLang="en-US" sz="2000" b="0" dirty="0">
                <a:solidFill>
                  <a:schemeClr val="tx1"/>
                </a:solidFill>
                <a:latin typeface="Calibri" pitchFamily="34" charset="0"/>
                <a:ea typeface="MS PGothic" pitchFamily="34" charset="-128"/>
                <a:cs typeface="Arial" pitchFamily="34" charset="0"/>
              </a:rPr>
              <a:t>Entrepreneurial Ecosystem Assessment</a:t>
            </a:r>
          </a:p>
        </p:txBody>
      </p:sp>
      <p:sp>
        <p:nvSpPr>
          <p:cNvPr id="15" name="Text Box 3"/>
          <p:cNvSpPr txBox="1">
            <a:spLocks noChangeArrowheads="1"/>
          </p:cNvSpPr>
          <p:nvPr/>
        </p:nvSpPr>
        <p:spPr bwMode="auto">
          <a:xfrm>
            <a:off x="4499992" y="2060848"/>
            <a:ext cx="3000375" cy="360040"/>
          </a:xfrm>
          <a:prstGeom prst="rect">
            <a:avLst/>
          </a:prstGeom>
          <a:solidFill>
            <a:srgbClr val="A5C7E5"/>
          </a:solidFill>
          <a:ln>
            <a:solidFill>
              <a:srgbClr val="A5C7E5"/>
            </a:solidFill>
            <a:headEnd/>
            <a:tailEnd/>
          </a:ln>
        </p:spPr>
        <p:style>
          <a:lnRef idx="2">
            <a:schemeClr val="accent6"/>
          </a:lnRef>
          <a:fillRef idx="1">
            <a:schemeClr val="lt1"/>
          </a:fillRef>
          <a:effectRef idx="0">
            <a:schemeClr val="accent6"/>
          </a:effectRef>
          <a:fontRef idx="minor">
            <a:schemeClr val="dk1"/>
          </a:fontRef>
        </p:style>
        <p:txBody>
          <a:bodyPr/>
          <a:lstStyle/>
          <a:p>
            <a:pPr algn="ctr">
              <a:defRPr/>
            </a:pPr>
            <a:r>
              <a:rPr lang="en-US" altLang="en-US" sz="2000" b="0" dirty="0">
                <a:solidFill>
                  <a:schemeClr val="tx1"/>
                </a:solidFill>
                <a:latin typeface="Calibri" pitchFamily="34" charset="0"/>
                <a:ea typeface="MS PGothic" pitchFamily="34" charset="-128"/>
                <a:cs typeface="Arial" pitchFamily="34" charset="0"/>
              </a:rPr>
              <a:t>National Consultation</a:t>
            </a:r>
          </a:p>
        </p:txBody>
      </p:sp>
      <p:sp>
        <p:nvSpPr>
          <p:cNvPr id="2" name="Down Arrow 1"/>
          <p:cNvSpPr/>
          <p:nvPr/>
        </p:nvSpPr>
        <p:spPr bwMode="auto">
          <a:xfrm>
            <a:off x="5868144" y="1640113"/>
            <a:ext cx="288032" cy="420735"/>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cs typeface="Arial" charset="0"/>
            </a:endParaRPr>
          </a:p>
        </p:txBody>
      </p:sp>
      <p:sp>
        <p:nvSpPr>
          <p:cNvPr id="18" name="Down Arrow 17"/>
          <p:cNvSpPr/>
          <p:nvPr/>
        </p:nvSpPr>
        <p:spPr bwMode="auto">
          <a:xfrm>
            <a:off x="5856163" y="2420888"/>
            <a:ext cx="288032" cy="432048"/>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cs typeface="Arial" charset="0"/>
            </a:endParaRPr>
          </a:p>
        </p:txBody>
      </p:sp>
      <p:sp>
        <p:nvSpPr>
          <p:cNvPr id="19" name="Down Arrow 18"/>
          <p:cNvSpPr/>
          <p:nvPr/>
        </p:nvSpPr>
        <p:spPr bwMode="auto">
          <a:xfrm>
            <a:off x="5837115" y="3506674"/>
            <a:ext cx="288032" cy="49839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cs typeface="Arial" charset="0"/>
            </a:endParaRPr>
          </a:p>
        </p:txBody>
      </p:sp>
      <p:sp>
        <p:nvSpPr>
          <p:cNvPr id="20" name="Down Arrow 19"/>
          <p:cNvSpPr/>
          <p:nvPr/>
        </p:nvSpPr>
        <p:spPr bwMode="auto">
          <a:xfrm>
            <a:off x="5837115" y="4941168"/>
            <a:ext cx="288032" cy="50405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152739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82C914F-77B8-45DB-B465-7C4E07CE7787}"/>
              </a:ext>
            </a:extLst>
          </p:cNvPr>
          <p:cNvSpPr txBox="1">
            <a:spLocks noChangeArrowheads="1"/>
          </p:cNvSpPr>
          <p:nvPr/>
        </p:nvSpPr>
        <p:spPr bwMode="auto">
          <a:xfrm>
            <a:off x="687388" y="-76200"/>
            <a:ext cx="82280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4F91CD"/>
                </a:solidFill>
                <a:effectLst/>
                <a:uLnTx/>
                <a:uFillTx/>
                <a:latin typeface="+mj-lt"/>
                <a:ea typeface="+mj-ea"/>
                <a:cs typeface="+mj-cs"/>
              </a:rPr>
              <a:t>Social, economic and environmental challenges </a:t>
            </a:r>
          </a:p>
        </p:txBody>
      </p:sp>
      <p:sp>
        <p:nvSpPr>
          <p:cNvPr id="3" name="Rectangle 2">
            <a:extLst>
              <a:ext uri="{FF2B5EF4-FFF2-40B4-BE49-F238E27FC236}">
                <a16:creationId xmlns:a16="http://schemas.microsoft.com/office/drawing/2014/main" id="{B70D6BDC-7E52-4057-8CD0-0B255134B78D}"/>
              </a:ext>
            </a:extLst>
          </p:cNvPr>
          <p:cNvSpPr>
            <a:spLocks noChangeArrowheads="1"/>
          </p:cNvSpPr>
          <p:nvPr/>
        </p:nvSpPr>
        <p:spPr bwMode="auto">
          <a:xfrm>
            <a:off x="609600" y="764704"/>
            <a:ext cx="7772400" cy="5472608"/>
          </a:xfrm>
          <a:prstGeom prst="rect">
            <a:avLst/>
          </a:prstGeom>
          <a:noFill/>
          <a:ln w="9525">
            <a:noFill/>
            <a:miter lim="800000"/>
            <a:headEnd/>
            <a:tailEnd/>
          </a:ln>
          <a:effectLst/>
        </p:spPr>
        <p:txBody>
          <a:bodyPr lIns="0" tIns="0" rIns="0" bIns="0" anchor="ctr"/>
          <a:lstStyle/>
          <a:p>
            <a:pPr>
              <a:spcBef>
                <a:spcPts val="400"/>
              </a:spcBef>
              <a:buClr>
                <a:srgbClr val="CDB87E"/>
              </a:buClr>
            </a:pPr>
            <a:r>
              <a:rPr lang="en-US" sz="2400" b="0" dirty="0"/>
              <a:t>The role of entrepreneurship in addressing these challenges</a:t>
            </a:r>
          </a:p>
          <a:p>
            <a:pPr marL="342900" indent="-342900">
              <a:spcBef>
                <a:spcPts val="400"/>
              </a:spcBef>
              <a:buClr>
                <a:srgbClr val="CDB87E"/>
              </a:buClr>
              <a:buFontTx/>
              <a:buChar char="•"/>
            </a:pPr>
            <a:r>
              <a:rPr lang="en-US" sz="2400" dirty="0"/>
              <a:t>Social entrepreneurship</a:t>
            </a:r>
            <a:r>
              <a:rPr lang="en-US" sz="2400" b="0" dirty="0"/>
              <a:t> to alleviate poverty while engendering inclusive growth</a:t>
            </a:r>
          </a:p>
          <a:p>
            <a:pPr marL="342900" indent="-342900">
              <a:spcBef>
                <a:spcPts val="400"/>
              </a:spcBef>
              <a:buClr>
                <a:srgbClr val="CDB87E"/>
              </a:buClr>
              <a:buFontTx/>
              <a:buChar char="•"/>
            </a:pPr>
            <a:r>
              <a:rPr lang="en-US" sz="2400" dirty="0"/>
              <a:t>Youth entrepreneurship</a:t>
            </a:r>
            <a:r>
              <a:rPr lang="en-US" sz="2400" b="0" dirty="0"/>
              <a:t> to address global youth unemployment</a:t>
            </a:r>
          </a:p>
          <a:p>
            <a:pPr marL="342900" indent="-342900">
              <a:spcBef>
                <a:spcPts val="400"/>
              </a:spcBef>
              <a:buClr>
                <a:srgbClr val="CDB87E"/>
              </a:buClr>
              <a:buFontTx/>
              <a:buChar char="•"/>
            </a:pPr>
            <a:r>
              <a:rPr lang="en-US" sz="2400" dirty="0"/>
              <a:t>Women entrepreneurship</a:t>
            </a:r>
            <a:r>
              <a:rPr lang="en-US" sz="2400" b="0" dirty="0"/>
              <a:t> to promote gender equality and enhance women’s economic empowerment</a:t>
            </a:r>
          </a:p>
          <a:p>
            <a:pPr marL="342900" indent="-342900">
              <a:spcBef>
                <a:spcPts val="400"/>
              </a:spcBef>
              <a:buClr>
                <a:srgbClr val="CDB87E"/>
              </a:buClr>
              <a:buFontTx/>
              <a:buChar char="•"/>
            </a:pPr>
            <a:r>
              <a:rPr lang="en-US" sz="2400" dirty="0"/>
              <a:t>Green entrepreneurship</a:t>
            </a:r>
            <a:r>
              <a:rPr lang="en-US" sz="2400" b="0" dirty="0"/>
              <a:t> to support environmental sustainability, using efficient products, processes and practices</a:t>
            </a:r>
          </a:p>
          <a:p>
            <a:pPr marL="342900" indent="-342900">
              <a:spcBef>
                <a:spcPts val="400"/>
              </a:spcBef>
              <a:buClr>
                <a:srgbClr val="CDB87E"/>
              </a:buClr>
              <a:buFontTx/>
              <a:buChar char="•"/>
            </a:pPr>
            <a:endParaRPr lang="en-US" sz="2400" b="0" dirty="0"/>
          </a:p>
        </p:txBody>
      </p:sp>
    </p:spTree>
    <p:extLst>
      <p:ext uri="{BB962C8B-B14F-4D97-AF65-F5344CB8AC3E}">
        <p14:creationId xmlns:p14="http://schemas.microsoft.com/office/powerpoint/2010/main" val="1626551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82C914F-77B8-45DB-B465-7C4E07CE7787}"/>
              </a:ext>
            </a:extLst>
          </p:cNvPr>
          <p:cNvSpPr txBox="1">
            <a:spLocks noChangeArrowheads="1"/>
          </p:cNvSpPr>
          <p:nvPr/>
        </p:nvSpPr>
        <p:spPr bwMode="auto">
          <a:xfrm>
            <a:off x="467544" y="116632"/>
            <a:ext cx="82280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4F91CD"/>
                </a:solidFill>
                <a:effectLst/>
                <a:uLnTx/>
                <a:uFillTx/>
                <a:latin typeface="+mj-lt"/>
                <a:ea typeface="+mj-ea"/>
                <a:cs typeface="+mj-cs"/>
              </a:rPr>
              <a:t>Selected policy measures on entrepreneurship for SDGs</a:t>
            </a:r>
            <a:r>
              <a:rPr lang="en-GB" sz="2800" kern="0" dirty="0">
                <a:solidFill>
                  <a:srgbClr val="4F91CD"/>
                </a:solidFill>
                <a:latin typeface="+mj-lt"/>
                <a:ea typeface="+mj-ea"/>
                <a:cs typeface="+mj-cs"/>
              </a:rPr>
              <a:t> (1/2)</a:t>
            </a:r>
            <a:endParaRPr kumimoji="0" lang="en-GB" sz="2800" b="1" i="0" u="none" strike="noStrike" kern="0" cap="none" spc="0" normalizeH="0" baseline="0" noProof="0" dirty="0">
              <a:ln>
                <a:noFill/>
              </a:ln>
              <a:solidFill>
                <a:srgbClr val="4F91CD"/>
              </a:solidFill>
              <a:effectLst/>
              <a:uLnTx/>
              <a:uFillTx/>
              <a:latin typeface="+mj-lt"/>
              <a:ea typeface="+mj-ea"/>
              <a:cs typeface="+mj-cs"/>
            </a:endParaRPr>
          </a:p>
        </p:txBody>
      </p:sp>
      <p:sp>
        <p:nvSpPr>
          <p:cNvPr id="3" name="Rectangle 2">
            <a:extLst>
              <a:ext uri="{FF2B5EF4-FFF2-40B4-BE49-F238E27FC236}">
                <a16:creationId xmlns:a16="http://schemas.microsoft.com/office/drawing/2014/main" id="{B70D6BDC-7E52-4057-8CD0-0B255134B78D}"/>
              </a:ext>
            </a:extLst>
          </p:cNvPr>
          <p:cNvSpPr>
            <a:spLocks noChangeArrowheads="1"/>
          </p:cNvSpPr>
          <p:nvPr/>
        </p:nvSpPr>
        <p:spPr bwMode="auto">
          <a:xfrm>
            <a:off x="609600" y="764704"/>
            <a:ext cx="7772400" cy="5472608"/>
          </a:xfrm>
          <a:prstGeom prst="rect">
            <a:avLst/>
          </a:prstGeom>
          <a:noFill/>
          <a:ln w="9525">
            <a:noFill/>
            <a:miter lim="800000"/>
            <a:headEnd/>
            <a:tailEnd/>
          </a:ln>
          <a:effectLst/>
        </p:spPr>
        <p:txBody>
          <a:bodyPr lIns="0" tIns="0" rIns="0" bIns="0" anchor="ctr"/>
          <a:lstStyle/>
          <a:p>
            <a:pPr marL="342900" indent="-342900">
              <a:spcBef>
                <a:spcPts val="400"/>
              </a:spcBef>
              <a:buClr>
                <a:srgbClr val="CDB87E"/>
              </a:buClr>
              <a:buFontTx/>
              <a:buChar char="•"/>
            </a:pPr>
            <a:r>
              <a:rPr lang="en-US" sz="2400" b="0" dirty="0"/>
              <a:t>Integrate SDGs into national entrepreneurship strategies</a:t>
            </a:r>
          </a:p>
          <a:p>
            <a:pPr marL="342900" indent="-342900">
              <a:spcBef>
                <a:spcPts val="400"/>
              </a:spcBef>
              <a:buClr>
                <a:srgbClr val="CDB87E"/>
              </a:buClr>
              <a:buFontTx/>
              <a:buChar char="•"/>
            </a:pPr>
            <a:r>
              <a:rPr lang="en-US" sz="2400" b="0" dirty="0"/>
              <a:t>Build enabling regulatory frameworks for green and social entrepreneurs</a:t>
            </a:r>
          </a:p>
          <a:p>
            <a:pPr marL="342900" indent="-342900">
              <a:spcBef>
                <a:spcPts val="400"/>
              </a:spcBef>
              <a:buClr>
                <a:srgbClr val="CDB87E"/>
              </a:buClr>
              <a:buFontTx/>
              <a:buChar char="•"/>
            </a:pPr>
            <a:r>
              <a:rPr lang="en-US" sz="2400" b="0" dirty="0"/>
              <a:t>Promote women’s economic empowerment and equal rights</a:t>
            </a:r>
          </a:p>
          <a:p>
            <a:pPr marL="342900" indent="-342900">
              <a:spcBef>
                <a:spcPts val="400"/>
              </a:spcBef>
              <a:buClr>
                <a:srgbClr val="CDB87E"/>
              </a:buClr>
              <a:buFontTx/>
              <a:buChar char="•"/>
            </a:pPr>
            <a:r>
              <a:rPr lang="en-US" sz="2400" b="0" dirty="0"/>
              <a:t>Implement targeted public procurement measures for disadvantaged groups</a:t>
            </a:r>
          </a:p>
          <a:p>
            <a:pPr marL="342900" indent="-342900">
              <a:spcBef>
                <a:spcPts val="400"/>
              </a:spcBef>
              <a:buClr>
                <a:srgbClr val="CDB87E"/>
              </a:buClr>
              <a:buFontTx/>
              <a:buChar char="•"/>
            </a:pPr>
            <a:r>
              <a:rPr lang="en-US" sz="2400" b="0" dirty="0"/>
              <a:t>Integrate green and social entrepreneurship into educational systems and curricula</a:t>
            </a:r>
          </a:p>
          <a:p>
            <a:pPr marL="342900" indent="-342900">
              <a:spcBef>
                <a:spcPts val="400"/>
              </a:spcBef>
              <a:buClr>
                <a:srgbClr val="CDB87E"/>
              </a:buClr>
              <a:buFontTx/>
              <a:buChar char="•"/>
            </a:pPr>
            <a:endParaRPr lang="en-US" sz="2400" b="0" dirty="0"/>
          </a:p>
        </p:txBody>
      </p:sp>
    </p:spTree>
    <p:extLst>
      <p:ext uri="{BB962C8B-B14F-4D97-AF65-F5344CB8AC3E}">
        <p14:creationId xmlns:p14="http://schemas.microsoft.com/office/powerpoint/2010/main" val="1356864275"/>
      </p:ext>
    </p:extLst>
  </p:cSld>
  <p:clrMapOvr>
    <a:masterClrMapping/>
  </p:clrMapOvr>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Calibri"/>
        <a:ea typeface="MS PGothic"/>
        <a:cs typeface="Arial"/>
      </a:majorFont>
      <a:minorFont>
        <a:latin typeface="Calibri"/>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SlideModel.com">
      <a:dk1>
        <a:sysClr val="windowText" lastClr="000000"/>
      </a:dk1>
      <a:lt1>
        <a:sysClr val="window" lastClr="FFFFFF"/>
      </a:lt1>
      <a:dk2>
        <a:srgbClr val="1F497D"/>
      </a:dk2>
      <a:lt2>
        <a:srgbClr val="EEECE1"/>
      </a:lt2>
      <a:accent1>
        <a:srgbClr val="1C97CE"/>
      </a:accent1>
      <a:accent2>
        <a:srgbClr val="034978"/>
      </a:accent2>
      <a:accent3>
        <a:srgbClr val="7F7F7F"/>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SlideModel.com">
      <a:dk1>
        <a:sysClr val="windowText" lastClr="000000"/>
      </a:dk1>
      <a:lt1>
        <a:sysClr val="window" lastClr="FFFFFF"/>
      </a:lt1>
      <a:dk2>
        <a:srgbClr val="1F497D"/>
      </a:dk2>
      <a:lt2>
        <a:srgbClr val="EEECE1"/>
      </a:lt2>
      <a:accent1>
        <a:srgbClr val="1C97CE"/>
      </a:accent1>
      <a:accent2>
        <a:srgbClr val="034978"/>
      </a:accent2>
      <a:accent3>
        <a:srgbClr val="7F7F7F"/>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UNCTAD_logo_template_2003</Template>
  <TotalTime>5345</TotalTime>
  <Words>1194</Words>
  <Application>Microsoft Office PowerPoint</Application>
  <PresentationFormat>On-screen Show (4:3)</PresentationFormat>
  <Paragraphs>171</Paragraphs>
  <Slides>18</Slides>
  <Notes>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MS PGothic</vt:lpstr>
      <vt:lpstr>SimSun</vt:lpstr>
      <vt:lpstr>Arial</vt:lpstr>
      <vt:lpstr>Calibri</vt:lpstr>
      <vt:lpstr>HelveticaNeueLTStd-BdCn</vt:lpstr>
      <vt:lpstr>HelveticaNeueLTStd-Hv</vt:lpstr>
      <vt:lpstr>HelveticaNeueLTStd-Lt</vt:lpstr>
      <vt:lpstr>HelveticaNeueLTStd-Roman</vt:lpstr>
      <vt:lpstr>Times New Roman</vt:lpstr>
      <vt:lpstr>2_Default Design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UNCTAD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Windows-Benutzer</dc:creator>
  <cp:lastModifiedBy>Lorenzo Tosini</cp:lastModifiedBy>
  <cp:revision>552</cp:revision>
  <dcterms:created xsi:type="dcterms:W3CDTF">2011-11-10T23:27:33Z</dcterms:created>
  <dcterms:modified xsi:type="dcterms:W3CDTF">2017-12-08T08:10:29Z</dcterms:modified>
</cp:coreProperties>
</file>