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Lst>
  <p:notesMasterIdLst>
    <p:notesMasterId r:id="rId69"/>
  </p:notesMasterIdLst>
  <p:handoutMasterIdLst>
    <p:handoutMasterId r:id="rId70"/>
  </p:handoutMasterIdLst>
  <p:sldIdLst>
    <p:sldId id="569" r:id="rId2"/>
    <p:sldId id="540" r:id="rId3"/>
    <p:sldId id="570" r:id="rId4"/>
    <p:sldId id="541" r:id="rId5"/>
    <p:sldId id="542" r:id="rId6"/>
    <p:sldId id="543" r:id="rId7"/>
    <p:sldId id="544" r:id="rId8"/>
    <p:sldId id="545"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71" r:id="rId30"/>
    <p:sldId id="572" r:id="rId31"/>
    <p:sldId id="573" r:id="rId32"/>
    <p:sldId id="539" r:id="rId33"/>
    <p:sldId id="535" r:id="rId34"/>
    <p:sldId id="536" r:id="rId35"/>
    <p:sldId id="532" r:id="rId36"/>
    <p:sldId id="538" r:id="rId37"/>
    <p:sldId id="537" r:id="rId38"/>
    <p:sldId id="416" r:id="rId39"/>
    <p:sldId id="487" r:id="rId40"/>
    <p:sldId id="488" r:id="rId41"/>
    <p:sldId id="489" r:id="rId42"/>
    <p:sldId id="417" r:id="rId43"/>
    <p:sldId id="418" r:id="rId44"/>
    <p:sldId id="419" r:id="rId45"/>
    <p:sldId id="420" r:id="rId46"/>
    <p:sldId id="440" r:id="rId47"/>
    <p:sldId id="441" r:id="rId48"/>
    <p:sldId id="421" r:id="rId49"/>
    <p:sldId id="442" r:id="rId50"/>
    <p:sldId id="422" r:id="rId51"/>
    <p:sldId id="444" r:id="rId52"/>
    <p:sldId id="423" r:id="rId53"/>
    <p:sldId id="445" r:id="rId54"/>
    <p:sldId id="446" r:id="rId55"/>
    <p:sldId id="424" r:id="rId56"/>
    <p:sldId id="425" r:id="rId57"/>
    <p:sldId id="426" r:id="rId58"/>
    <p:sldId id="427" r:id="rId59"/>
    <p:sldId id="428" r:id="rId60"/>
    <p:sldId id="429" r:id="rId61"/>
    <p:sldId id="430" r:id="rId62"/>
    <p:sldId id="431" r:id="rId63"/>
    <p:sldId id="491" r:id="rId64"/>
    <p:sldId id="499" r:id="rId65"/>
    <p:sldId id="531" r:id="rId66"/>
    <p:sldId id="359" r:id="rId67"/>
    <p:sldId id="300" r:id="rId68"/>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3E2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82" y="21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slide" Target="slides/slide58.xml"/><Relationship Id="rId1" Type="http://schemas.openxmlformats.org/officeDocument/2006/relationships/slide" Target="slides/slide57.xml"/><Relationship Id="rId4"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84995"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84996"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84997"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014D4624-020F-470D-A397-001322ECEBE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843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71F77394-C1C3-4765-BA4B-B5EE6B44CC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A519986D-04E2-477A-ACC7-60864557173D}" type="slidenum">
              <a:rPr lang="en-US" smtClean="0">
                <a:latin typeface="Arial" charset="0"/>
              </a:rPr>
              <a:pPr/>
              <a:t>2</a:t>
            </a:fld>
            <a:endParaRPr lang="en-US" smtClean="0">
              <a:latin typeface="Arial" charset="0"/>
            </a:endParaRPr>
          </a:p>
        </p:txBody>
      </p:sp>
      <p:sp>
        <p:nvSpPr>
          <p:cNvPr id="18434" name="Rectangle 2"/>
          <p:cNvSpPr>
            <a:spLocks noGrp="1" noRo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6D944812-16EF-42E7-8CCA-D5F76D7F63EC}" type="slidenum">
              <a:rPr lang="en-US" smtClean="0">
                <a:latin typeface="Arial" charset="0"/>
              </a:rPr>
              <a:pPr/>
              <a:t>11</a:t>
            </a:fld>
            <a:endParaRPr lang="en-US" smtClean="0">
              <a:latin typeface="Arial" charset="0"/>
            </a:endParaRPr>
          </a:p>
        </p:txBody>
      </p:sp>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miter lim="800000"/>
            <a:headEnd/>
            <a:tailEnd/>
          </a:ln>
        </p:spPr>
        <p:txBody>
          <a:bodyPr/>
          <a:lstStyle/>
          <a:p>
            <a:fld id="{4980FA6D-8A79-4B62-A6A1-6207F2EA960F}" type="slidenum">
              <a:rPr lang="en-US" smtClean="0">
                <a:latin typeface="Arial" charset="0"/>
              </a:rPr>
              <a:pPr/>
              <a:t>12</a:t>
            </a:fld>
            <a:endParaRPr lang="en-US" smtClean="0">
              <a:latin typeface="Arial" charset="0"/>
            </a:endParaRPr>
          </a:p>
        </p:txBody>
      </p:sp>
      <p:sp>
        <p:nvSpPr>
          <p:cNvPr id="38914" name="Rectangle 2"/>
          <p:cNvSpPr>
            <a:spLocks noGrp="1" noRot="1" noChangeArrowheads="1" noTextEdit="1"/>
          </p:cNvSpPr>
          <p:nvPr>
            <p:ph type="sldImg"/>
          </p:nvPr>
        </p:nvSpPr>
        <p:spPr>
          <a:ln/>
        </p:spPr>
      </p:sp>
      <p:sp>
        <p:nvSpPr>
          <p:cNvPr id="38915"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BE839E3C-B858-42D6-B4A4-24C75B672031}" type="slidenum">
              <a:rPr lang="en-US" smtClean="0">
                <a:latin typeface="Arial" charset="0"/>
              </a:rPr>
              <a:pPr/>
              <a:t>13</a:t>
            </a:fld>
            <a:endParaRPr lang="en-US" smtClean="0">
              <a:latin typeface="Arial" charset="0"/>
            </a:endParaRPr>
          </a:p>
        </p:txBody>
      </p:sp>
      <p:sp>
        <p:nvSpPr>
          <p:cNvPr id="40962" name="Rectangle 2"/>
          <p:cNvSpPr>
            <a:spLocks noGrp="1" noRot="1" noChangeArrowheads="1" noTextEdit="1"/>
          </p:cNvSpPr>
          <p:nvPr>
            <p:ph type="sldImg"/>
          </p:nvPr>
        </p:nvSpPr>
        <p:spPr>
          <a:xfrm>
            <a:off x="911225" y="742950"/>
            <a:ext cx="4960938" cy="3721100"/>
          </a:xfrm>
          <a:ln/>
        </p:spPr>
      </p:sp>
      <p:sp>
        <p:nvSpPr>
          <p:cNvPr id="40963" name="Rectangle 3"/>
          <p:cNvSpPr>
            <a:spLocks noGrp="1" noChangeArrowheads="1"/>
          </p:cNvSpPr>
          <p:nvPr>
            <p:ph type="body" idx="1"/>
          </p:nvPr>
        </p:nvSpPr>
        <p:spPr>
          <a:xfrm>
            <a:off x="904875" y="4710113"/>
            <a:ext cx="4972050" cy="4464050"/>
          </a:xfrm>
          <a:noFill/>
        </p:spPr>
        <p:txBody>
          <a:bodyPr/>
          <a:lstStyle/>
          <a:p>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miter lim="800000"/>
            <a:headEnd/>
            <a:tailEnd/>
          </a:ln>
        </p:spPr>
        <p:txBody>
          <a:bodyPr/>
          <a:lstStyle/>
          <a:p>
            <a:fld id="{4621DA78-9582-43F0-8FF8-4BAE97A6AF1D}" type="slidenum">
              <a:rPr lang="en-US" smtClean="0">
                <a:latin typeface="Arial" charset="0"/>
              </a:rPr>
              <a:pPr/>
              <a:t>14</a:t>
            </a:fld>
            <a:endParaRPr lang="en-US" smtClean="0">
              <a:latin typeface="Arial" charset="0"/>
            </a:endParaRPr>
          </a:p>
        </p:txBody>
      </p:sp>
      <p:sp>
        <p:nvSpPr>
          <p:cNvPr id="43010" name="Rectangle 2"/>
          <p:cNvSpPr>
            <a:spLocks noGrp="1" noRot="1" noChangeArrowheads="1" noTextEdit="1"/>
          </p:cNvSpPr>
          <p:nvPr>
            <p:ph type="sldImg"/>
          </p:nvPr>
        </p:nvSpPr>
        <p:spPr>
          <a:xfrm>
            <a:off x="911225" y="742950"/>
            <a:ext cx="4960938" cy="3721100"/>
          </a:xfrm>
          <a:ln/>
        </p:spPr>
      </p:sp>
      <p:sp>
        <p:nvSpPr>
          <p:cNvPr id="43011" name="Rectangle 3"/>
          <p:cNvSpPr>
            <a:spLocks noGrp="1" noChangeArrowheads="1"/>
          </p:cNvSpPr>
          <p:nvPr>
            <p:ph type="body" idx="1"/>
          </p:nvPr>
        </p:nvSpPr>
        <p:spPr>
          <a:xfrm>
            <a:off x="904875" y="4710113"/>
            <a:ext cx="4972050" cy="4464050"/>
          </a:xfrm>
          <a:noFill/>
        </p:spPr>
        <p:txBody>
          <a:bodyPr/>
          <a:lstStyle/>
          <a:p>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miter lim="800000"/>
            <a:headEnd/>
            <a:tailEnd/>
          </a:ln>
        </p:spPr>
        <p:txBody>
          <a:bodyPr/>
          <a:lstStyle/>
          <a:p>
            <a:fld id="{99317244-AB29-462F-91A8-88A0AB776220}" type="slidenum">
              <a:rPr lang="en-US" smtClean="0">
                <a:latin typeface="Arial" charset="0"/>
              </a:rPr>
              <a:pPr/>
              <a:t>15</a:t>
            </a:fld>
            <a:endParaRPr lang="en-US" smtClean="0">
              <a:latin typeface="Arial" charset="0"/>
            </a:endParaRPr>
          </a:p>
        </p:txBody>
      </p:sp>
      <p:sp>
        <p:nvSpPr>
          <p:cNvPr id="45058" name="Rectangle 2"/>
          <p:cNvSpPr>
            <a:spLocks noGrp="1" noRot="1" noChangeArrowheads="1" noTextEdit="1"/>
          </p:cNvSpPr>
          <p:nvPr>
            <p:ph type="sldImg"/>
          </p:nvPr>
        </p:nvSpPr>
        <p:spPr>
          <a:xfrm>
            <a:off x="911225" y="742950"/>
            <a:ext cx="4960938" cy="3721100"/>
          </a:xfrm>
          <a:ln/>
        </p:spPr>
      </p:sp>
      <p:sp>
        <p:nvSpPr>
          <p:cNvPr id="45059" name="Rectangle 3"/>
          <p:cNvSpPr>
            <a:spLocks noGrp="1" noChangeArrowheads="1"/>
          </p:cNvSpPr>
          <p:nvPr>
            <p:ph type="body" idx="1"/>
          </p:nvPr>
        </p:nvSpPr>
        <p:spPr>
          <a:xfrm>
            <a:off x="904875" y="4710113"/>
            <a:ext cx="4972050" cy="4464050"/>
          </a:xfrm>
          <a:noFill/>
        </p:spPr>
        <p:txBody>
          <a:bodyPr/>
          <a:lstStyle/>
          <a:p>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miter lim="800000"/>
            <a:headEnd/>
            <a:tailEnd/>
          </a:ln>
        </p:spPr>
        <p:txBody>
          <a:bodyPr/>
          <a:lstStyle/>
          <a:p>
            <a:fld id="{0A1216D0-9D07-4056-AA9D-DCA7D166C3D3}" type="slidenum">
              <a:rPr lang="en-US" smtClean="0">
                <a:latin typeface="Arial" charset="0"/>
              </a:rPr>
              <a:pPr/>
              <a:t>16</a:t>
            </a:fld>
            <a:endParaRPr lang="en-US" smtClean="0">
              <a:latin typeface="Arial" charset="0"/>
            </a:endParaRPr>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r>
              <a:rPr lang="en-US" smtClean="0">
                <a:ea typeface="ＭＳ Ｐゴシック" pitchFamily="34" charset="-128"/>
              </a:rPr>
              <a:t>Generated in its sixth year, UNCTAD</a:t>
            </a:r>
            <a:r>
              <a:rPr lang="ja-JP" altLang="en-US" smtClean="0">
                <a:ea typeface="ＭＳ Ｐゴシック" pitchFamily="34" charset="-128"/>
              </a:rPr>
              <a:t>’</a:t>
            </a:r>
            <a:r>
              <a:rPr lang="en-US" smtClean="0">
                <a:ea typeface="ＭＳ Ｐゴシック" pitchFamily="34" charset="-128"/>
              </a:rPr>
              <a:t>s Liner Shipping Connectivity Index (LSCI) aims at capturing how well countries are connected to global shipping networks.</a:t>
            </a:r>
          </a:p>
          <a:p>
            <a:r>
              <a:rPr lang="en-US" smtClean="0">
                <a:ea typeface="ＭＳ Ｐゴシック" pitchFamily="34" charset="-128"/>
              </a:rPr>
              <a:t>As regards global developments of the individual LSCI components, the 2009 data also reflects the impacts of the economic crisis. Between July 2008 and July 2009, the number of ships, their total TEU carrying capacity, the number of services and the number of companies have all decreased. Only the maximum vessel size has continued to increase as new and larger vessels are being delivered by the world</a:t>
            </a:r>
            <a:r>
              <a:rPr lang="ja-JP" altLang="en-US" smtClean="0">
                <a:ea typeface="ＭＳ Ｐゴシック" pitchFamily="34" charset="-128"/>
              </a:rPr>
              <a:t>’</a:t>
            </a:r>
            <a:r>
              <a:rPr lang="en-US" smtClean="0">
                <a:ea typeface="ＭＳ Ｐゴシック" pitchFamily="34" charset="-128"/>
              </a:rPr>
              <a:t>s ship yards. Many of these larger ships then replace smaller vessels, leading to a significant reduction in the average number of vessels per country.</a:t>
            </a:r>
          </a:p>
          <a:p>
            <a:r>
              <a:rPr lang="en-US" smtClean="0">
                <a:ea typeface="ＭＳ Ｐゴシック" pitchFamily="34" charset="-128"/>
              </a:rPr>
              <a:t>For the first time since UNCTAD records the data, the average container carrying capacity TEU assigned per country has fallen. Following the continued trend of mergers and acquisitions, the average number of companies offering services per country has decreased by 17 per cent since 2004 (figure 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427153C8-13AD-4809-8D13-395B4A950795}" type="slidenum">
              <a:rPr lang="en-US" smtClean="0">
                <a:latin typeface="Arial" charset="0"/>
              </a:rPr>
              <a:pPr/>
              <a:t>17</a:t>
            </a:fld>
            <a:endParaRPr lang="en-US" smtClean="0">
              <a:latin typeface="Arial" charset="0"/>
            </a:endParaRPr>
          </a:p>
        </p:txBody>
      </p:sp>
      <p:sp>
        <p:nvSpPr>
          <p:cNvPr id="49154" name="Rectangle 2"/>
          <p:cNvSpPr>
            <a:spLocks noGrp="1" noRo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57E60862-9BCE-4187-9585-69CC15831E5B}" type="slidenum">
              <a:rPr lang="en-US" smtClean="0">
                <a:latin typeface="Arial" charset="0"/>
              </a:rPr>
              <a:pPr/>
              <a:t>18</a:t>
            </a:fld>
            <a:endParaRPr lang="en-US" smtClean="0">
              <a:latin typeface="Arial" charset="0"/>
            </a:endParaRPr>
          </a:p>
        </p:txBody>
      </p:sp>
      <p:sp>
        <p:nvSpPr>
          <p:cNvPr id="51202" name="Rectangle 2"/>
          <p:cNvSpPr>
            <a:spLocks noGrp="1" noRo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miter lim="800000"/>
            <a:headEnd/>
            <a:tailEnd/>
          </a:ln>
        </p:spPr>
        <p:txBody>
          <a:bodyPr/>
          <a:lstStyle/>
          <a:p>
            <a:fld id="{7CF794B8-328F-478A-8358-7CE4841A2A52}" type="slidenum">
              <a:rPr lang="en-US" smtClean="0">
                <a:latin typeface="Arial" charset="0"/>
              </a:rPr>
              <a:pPr/>
              <a:t>19</a:t>
            </a:fld>
            <a:endParaRPr lang="en-US" smtClean="0">
              <a:latin typeface="Arial" charset="0"/>
            </a:endParaRPr>
          </a:p>
        </p:txBody>
      </p:sp>
      <p:sp>
        <p:nvSpPr>
          <p:cNvPr id="53250" name="Rectangle 2"/>
          <p:cNvSpPr>
            <a:spLocks noGrp="1" noRo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40166C7E-C150-4446-8FC2-BCD6CC96D129}" type="slidenum">
              <a:rPr lang="en-US" smtClean="0">
                <a:latin typeface="Arial" charset="0"/>
              </a:rPr>
              <a:pPr/>
              <a:t>20</a:t>
            </a:fld>
            <a:endParaRPr lang="en-US" smtClean="0">
              <a:latin typeface="Arial" charset="0"/>
            </a:endParaRPr>
          </a:p>
        </p:txBody>
      </p:sp>
      <p:sp>
        <p:nvSpPr>
          <p:cNvPr id="55298" name="Rectangle 2"/>
          <p:cNvSpPr>
            <a:spLocks noGrp="1" noRot="1" noChangeArrowheads="1" noTextEdit="1"/>
          </p:cNvSpPr>
          <p:nvPr>
            <p:ph type="sldImg"/>
          </p:nvPr>
        </p:nvSpPr>
        <p:spPr>
          <a:xfrm>
            <a:off x="1082675" y="869950"/>
            <a:ext cx="4619625" cy="3465513"/>
          </a:xfrm>
          <a:ln w="12700" cap="flat">
            <a:solidFill>
              <a:schemeClr val="tx1"/>
            </a:solidFill>
          </a:ln>
        </p:spPr>
      </p:sp>
      <p:sp>
        <p:nvSpPr>
          <p:cNvPr id="55299" name="Rectangle 3"/>
          <p:cNvSpPr>
            <a:spLocks noGrp="1" noChangeArrowheads="1"/>
          </p:cNvSpPr>
          <p:nvPr>
            <p:ph type="body" idx="1"/>
          </p:nvPr>
        </p:nvSpPr>
        <p:spPr>
          <a:xfrm>
            <a:off x="904875" y="4714875"/>
            <a:ext cx="4972050" cy="4175125"/>
          </a:xfrm>
          <a:noFill/>
        </p:spPr>
        <p:txBody>
          <a:bodyPr lIns="87048" tIns="42760" rIns="87048" bIns="42760"/>
          <a:lstStyle/>
          <a:p>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895F6D29-0F06-4DF4-B637-01E2AC34DA16}" type="slidenum">
              <a:rPr lang="en-US" smtClean="0">
                <a:latin typeface="Arial" charset="0"/>
              </a:rPr>
              <a:pPr/>
              <a:t>3</a:t>
            </a:fld>
            <a:endParaRPr lang="en-US" smtClean="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miter lim="800000"/>
            <a:headEnd/>
            <a:tailEnd/>
          </a:ln>
        </p:spPr>
        <p:txBody>
          <a:bodyPr/>
          <a:lstStyle/>
          <a:p>
            <a:fld id="{0FD19C07-0040-43E0-8E51-D912332C4897}" type="slidenum">
              <a:rPr lang="en-US" smtClean="0">
                <a:latin typeface="Arial" charset="0"/>
              </a:rPr>
              <a:pPr/>
              <a:t>21</a:t>
            </a:fld>
            <a:endParaRPr lang="en-US" smtClean="0">
              <a:latin typeface="Arial" charset="0"/>
            </a:endParaRPr>
          </a:p>
        </p:txBody>
      </p:sp>
      <p:sp>
        <p:nvSpPr>
          <p:cNvPr id="57346" name="Rectangle 2"/>
          <p:cNvSpPr>
            <a:spLocks noGrp="1" noRo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miter lim="800000"/>
            <a:headEnd/>
            <a:tailEnd/>
          </a:ln>
        </p:spPr>
        <p:txBody>
          <a:bodyPr/>
          <a:lstStyle/>
          <a:p>
            <a:fld id="{501AFDE6-14A4-40F3-9E38-C41896E41E36}" type="slidenum">
              <a:rPr lang="en-US" smtClean="0">
                <a:latin typeface="Arial" charset="0"/>
              </a:rPr>
              <a:pPr/>
              <a:t>22</a:t>
            </a:fld>
            <a:endParaRPr lang="en-US" smtClean="0">
              <a:latin typeface="Arial" charset="0"/>
            </a:endParaRPr>
          </a:p>
        </p:txBody>
      </p:sp>
      <p:sp>
        <p:nvSpPr>
          <p:cNvPr id="59394" name="Rectangle 2"/>
          <p:cNvSpPr>
            <a:spLocks noGrp="1" noRo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AD12A32F-AD3B-44ED-A010-0EF5214A5CEC}" type="slidenum">
              <a:rPr lang="en-US" smtClean="0">
                <a:latin typeface="Arial" charset="0"/>
              </a:rPr>
              <a:pPr/>
              <a:t>23</a:t>
            </a:fld>
            <a:endParaRPr lang="en-US" smtClean="0">
              <a:latin typeface="Arial" charset="0"/>
            </a:endParaRPr>
          </a:p>
        </p:txBody>
      </p:sp>
      <p:sp>
        <p:nvSpPr>
          <p:cNvPr id="61442" name="Rectangle 2"/>
          <p:cNvSpPr>
            <a:spLocks noGrp="1" noRo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miter lim="800000"/>
            <a:headEnd/>
            <a:tailEnd/>
          </a:ln>
        </p:spPr>
        <p:txBody>
          <a:bodyPr/>
          <a:lstStyle/>
          <a:p>
            <a:fld id="{D5ACED0F-38DF-4062-A72F-BFFA6B28C500}" type="slidenum">
              <a:rPr lang="en-US" smtClean="0">
                <a:latin typeface="Arial" charset="0"/>
              </a:rPr>
              <a:pPr/>
              <a:t>24</a:t>
            </a:fld>
            <a:endParaRPr lang="en-US" smtClean="0">
              <a:latin typeface="Arial" charset="0"/>
            </a:endParaRPr>
          </a:p>
        </p:txBody>
      </p:sp>
      <p:sp>
        <p:nvSpPr>
          <p:cNvPr id="63490" name="Rectangle 2"/>
          <p:cNvSpPr>
            <a:spLocks noGrp="1" noRo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miter lim="800000"/>
            <a:headEnd/>
            <a:tailEnd/>
          </a:ln>
        </p:spPr>
        <p:txBody>
          <a:bodyPr/>
          <a:lstStyle/>
          <a:p>
            <a:fld id="{D584A062-3C7C-4A3B-9F9F-20B279EE8833}" type="slidenum">
              <a:rPr lang="en-US" smtClean="0">
                <a:latin typeface="Arial" charset="0"/>
              </a:rPr>
              <a:pPr/>
              <a:t>25</a:t>
            </a:fld>
            <a:endParaRPr lang="en-US" smtClean="0">
              <a:latin typeface="Arial" charset="0"/>
            </a:endParaRPr>
          </a:p>
        </p:txBody>
      </p:sp>
      <p:sp>
        <p:nvSpPr>
          <p:cNvPr id="65538" name="Rectangle 2"/>
          <p:cNvSpPr>
            <a:spLocks noGrp="1" noRot="1" noChangeArrowheads="1" noTextEdit="1"/>
          </p:cNvSpPr>
          <p:nvPr>
            <p:ph type="sldImg"/>
          </p:nvPr>
        </p:nvSpPr>
        <p:spPr>
          <a:ln/>
        </p:spPr>
      </p:sp>
      <p:sp>
        <p:nvSpPr>
          <p:cNvPr id="65539"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miter lim="800000"/>
            <a:headEnd/>
            <a:tailEnd/>
          </a:ln>
        </p:spPr>
        <p:txBody>
          <a:bodyPr/>
          <a:lstStyle/>
          <a:p>
            <a:fld id="{12DB6455-02ED-4D22-860D-04663C136F59}" type="slidenum">
              <a:rPr lang="en-US" smtClean="0">
                <a:latin typeface="Arial" charset="0"/>
              </a:rPr>
              <a:pPr/>
              <a:t>26</a:t>
            </a:fld>
            <a:endParaRPr lang="en-US" smtClean="0">
              <a:latin typeface="Arial" charset="0"/>
            </a:endParaRPr>
          </a:p>
        </p:txBody>
      </p:sp>
      <p:sp>
        <p:nvSpPr>
          <p:cNvPr id="67586" name="Rectangle 2"/>
          <p:cNvSpPr>
            <a:spLocks noGrp="1" noRot="1" noChangeArrowheads="1" noTextEdit="1"/>
          </p:cNvSpPr>
          <p:nvPr>
            <p:ph type="sldImg"/>
          </p:nvPr>
        </p:nvSpPr>
        <p:spPr>
          <a:ln/>
        </p:spPr>
      </p:sp>
      <p:sp>
        <p:nvSpPr>
          <p:cNvPr id="67587"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miter lim="800000"/>
            <a:headEnd/>
            <a:tailEnd/>
          </a:ln>
        </p:spPr>
        <p:txBody>
          <a:bodyPr/>
          <a:lstStyle/>
          <a:p>
            <a:fld id="{3A992CEB-0D8F-462D-93A8-B4110F997CFF}" type="slidenum">
              <a:rPr lang="en-US" smtClean="0">
                <a:latin typeface="Arial" charset="0"/>
              </a:rPr>
              <a:pPr/>
              <a:t>27</a:t>
            </a:fld>
            <a:endParaRPr lang="en-US" smtClean="0">
              <a:latin typeface="Arial" charset="0"/>
            </a:endParaRPr>
          </a:p>
        </p:txBody>
      </p:sp>
      <p:sp>
        <p:nvSpPr>
          <p:cNvPr id="69634" name="Rectangle 2"/>
          <p:cNvSpPr>
            <a:spLocks noGrp="1" noRot="1" noChangeArrowheads="1" noTextEdit="1"/>
          </p:cNvSpPr>
          <p:nvPr>
            <p:ph type="sldImg"/>
          </p:nvPr>
        </p:nvSpPr>
        <p:spPr>
          <a:ln/>
        </p:spPr>
      </p:sp>
      <p:sp>
        <p:nvSpPr>
          <p:cNvPr id="69635"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CF92810B-39A2-40D7-83B3-70EDE60EEEE2}" type="slidenum">
              <a:rPr lang="en-US" smtClean="0">
                <a:latin typeface="Arial" charset="0"/>
              </a:rPr>
              <a:pPr/>
              <a:t>28</a:t>
            </a:fld>
            <a:endParaRPr lang="en-US" smtClean="0">
              <a:latin typeface="Arial" charset="0"/>
            </a:endParaRPr>
          </a:p>
        </p:txBody>
      </p:sp>
      <p:sp>
        <p:nvSpPr>
          <p:cNvPr id="71682" name="Rectangle 2"/>
          <p:cNvSpPr>
            <a:spLocks noGrp="1" noRot="1" noChangeArrowheads="1" noTextEdit="1"/>
          </p:cNvSpPr>
          <p:nvPr>
            <p:ph type="sldImg"/>
          </p:nvPr>
        </p:nvSpPr>
        <p:spPr>
          <a:ln/>
        </p:spPr>
      </p:sp>
      <p:sp>
        <p:nvSpPr>
          <p:cNvPr id="71683"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fld id="{4BF064EA-7C2C-4490-9D3B-68108A1EE1AF}" type="slidenum">
              <a:rPr lang="en-US" smtClean="0">
                <a:latin typeface="Arial" charset="0"/>
              </a:rPr>
              <a:pPr/>
              <a:t>29</a:t>
            </a:fld>
            <a:endParaRPr lang="en-US" smtClean="0">
              <a:latin typeface="Arial" charset="0"/>
            </a:endParaRPr>
          </a:p>
        </p:txBody>
      </p:sp>
      <p:sp>
        <p:nvSpPr>
          <p:cNvPr id="73730" name="Rectangle 2"/>
          <p:cNvSpPr>
            <a:spLocks noGrp="1" noRot="1" noChangeArrowheads="1" noTextEdit="1"/>
          </p:cNvSpPr>
          <p:nvPr>
            <p:ph type="sldImg"/>
          </p:nvPr>
        </p:nvSpPr>
        <p:spPr>
          <a:xfrm>
            <a:off x="1082675" y="869950"/>
            <a:ext cx="4619625" cy="3465513"/>
          </a:xfrm>
          <a:ln w="12700" cap="flat">
            <a:solidFill>
              <a:schemeClr val="tx1"/>
            </a:solidFill>
          </a:ln>
        </p:spPr>
      </p:sp>
      <p:sp>
        <p:nvSpPr>
          <p:cNvPr id="73731" name="Rectangle 3"/>
          <p:cNvSpPr>
            <a:spLocks noGrp="1" noChangeArrowheads="1"/>
          </p:cNvSpPr>
          <p:nvPr>
            <p:ph type="body" idx="1"/>
          </p:nvPr>
        </p:nvSpPr>
        <p:spPr>
          <a:xfrm>
            <a:off x="904875" y="4714875"/>
            <a:ext cx="4972050" cy="4175125"/>
          </a:xfrm>
          <a:noFill/>
        </p:spPr>
        <p:txBody>
          <a:bodyPr lIns="87048" tIns="42760" rIns="87048" bIns="42760"/>
          <a:lstStyle/>
          <a:p>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miter lim="800000"/>
            <a:headEnd/>
            <a:tailEnd/>
          </a:ln>
        </p:spPr>
        <p:txBody>
          <a:bodyPr/>
          <a:lstStyle/>
          <a:p>
            <a:fld id="{C68000DD-CB19-4A0F-A76D-D6D6B01C4085}" type="slidenum">
              <a:rPr lang="en-US" smtClean="0">
                <a:latin typeface="Arial" charset="0"/>
              </a:rPr>
              <a:pPr/>
              <a:t>30</a:t>
            </a:fld>
            <a:endParaRPr lang="en-US" smtClean="0">
              <a:latin typeface="Arial" charset="0"/>
            </a:endParaRPr>
          </a:p>
        </p:txBody>
      </p:sp>
      <p:sp>
        <p:nvSpPr>
          <p:cNvPr id="75778" name="Rectangle 2"/>
          <p:cNvSpPr>
            <a:spLocks noGrp="1" noRo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58BA0C57-D77E-415D-8F40-C6208040E331}" type="slidenum">
              <a:rPr lang="en-US" smtClean="0">
                <a:latin typeface="Arial" charset="0"/>
              </a:rPr>
              <a:pPr/>
              <a:t>4</a:t>
            </a:fld>
            <a:endParaRPr lang="en-US" smtClean="0">
              <a:latin typeface="Arial" charset="0"/>
            </a:endParaRPr>
          </a:p>
        </p:txBody>
      </p:sp>
      <p:sp>
        <p:nvSpPr>
          <p:cNvPr id="22530" name="Rectangle 2"/>
          <p:cNvSpPr>
            <a:spLocks noGrp="1" noRot="1" noChangeArrowheads="1" noTextEdit="1"/>
          </p:cNvSpPr>
          <p:nvPr>
            <p:ph type="sldImg"/>
          </p:nvPr>
        </p:nvSpPr>
        <p:spPr>
          <a:xfrm>
            <a:off x="1082675" y="869950"/>
            <a:ext cx="4619625" cy="3465513"/>
          </a:xfrm>
          <a:ln w="12700" cap="flat">
            <a:solidFill>
              <a:schemeClr val="tx1"/>
            </a:solidFill>
          </a:ln>
        </p:spPr>
      </p:sp>
      <p:sp>
        <p:nvSpPr>
          <p:cNvPr id="22531" name="Rectangle 3"/>
          <p:cNvSpPr>
            <a:spLocks noGrp="1" noChangeArrowheads="1"/>
          </p:cNvSpPr>
          <p:nvPr>
            <p:ph type="body" idx="1"/>
          </p:nvPr>
        </p:nvSpPr>
        <p:spPr>
          <a:xfrm>
            <a:off x="904875" y="4714875"/>
            <a:ext cx="4972050" cy="4175125"/>
          </a:xfrm>
          <a:noFill/>
        </p:spPr>
        <p:txBody>
          <a:bodyPr lIns="87048" tIns="42760" rIns="87048" bIns="42760"/>
          <a:lstStyle/>
          <a:p>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A3C99B0A-96DC-4467-B42F-6BA3CFEA2826}" type="slidenum">
              <a:rPr lang="en-US" smtClean="0">
                <a:latin typeface="Arial" charset="0"/>
              </a:rPr>
              <a:pPr/>
              <a:t>31</a:t>
            </a:fld>
            <a:endParaRPr lang="en-US" smtClean="0">
              <a:latin typeface="Arial" charset="0"/>
            </a:endParaRPr>
          </a:p>
        </p:txBody>
      </p:sp>
      <p:sp>
        <p:nvSpPr>
          <p:cNvPr id="77826" name="Rectangle 2"/>
          <p:cNvSpPr>
            <a:spLocks noGrp="1" noRot="1" noChangeArrowheads="1" noTextEdit="1"/>
          </p:cNvSpPr>
          <p:nvPr>
            <p:ph type="sldImg"/>
          </p:nvPr>
        </p:nvSpPr>
        <p:spPr>
          <a:ln/>
        </p:spPr>
      </p:sp>
      <p:sp>
        <p:nvSpPr>
          <p:cNvPr id="77827"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79874" name="Rectangle 3"/>
          <p:cNvSpPr>
            <a:spLocks noGrp="1" noChangeArrowheads="1"/>
          </p:cNvSpPr>
          <p:nvPr>
            <p:ph type="dt" sz="quarter" idx="1"/>
          </p:nvPr>
        </p:nvSpPr>
        <p:spPr>
          <a:noFill/>
          <a:ln>
            <a:miter lim="800000"/>
            <a:headEnd/>
            <a:tailEnd/>
          </a:ln>
        </p:spPr>
        <p:txBody>
          <a:bodyPr/>
          <a:lstStyle/>
          <a:p>
            <a:fld id="{A274690E-0EAD-4147-8C35-1CC6C5ECCFD1}" type="datetime1">
              <a:rPr lang="en-GB" smtClean="0">
                <a:latin typeface="Arial" charset="0"/>
              </a:rPr>
              <a:pPr/>
              <a:t>09/04/2013</a:t>
            </a:fld>
            <a:endParaRPr lang="en-GB" smtClean="0">
              <a:latin typeface="Arial" charset="0"/>
            </a:endParaRPr>
          </a:p>
        </p:txBody>
      </p:sp>
      <p:sp>
        <p:nvSpPr>
          <p:cNvPr id="79875"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79876" name="Rectangle 7"/>
          <p:cNvSpPr>
            <a:spLocks noGrp="1" noChangeArrowheads="1"/>
          </p:cNvSpPr>
          <p:nvPr>
            <p:ph type="sldNum" sz="quarter" idx="5"/>
          </p:nvPr>
        </p:nvSpPr>
        <p:spPr>
          <a:noFill/>
          <a:ln>
            <a:miter lim="800000"/>
            <a:headEnd/>
            <a:tailEnd/>
          </a:ln>
        </p:spPr>
        <p:txBody>
          <a:bodyPr/>
          <a:lstStyle/>
          <a:p>
            <a:fld id="{12C299C8-5B17-4981-98B4-DA98CCC3C538}" type="slidenum">
              <a:rPr lang="en-GB" smtClean="0">
                <a:latin typeface="Arial" charset="0"/>
              </a:rPr>
              <a:pPr/>
              <a:t>32</a:t>
            </a:fld>
            <a:endParaRPr lang="en-GB" smtClean="0">
              <a:latin typeface="Arial" charset="0"/>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87042" name="Rectangle 3"/>
          <p:cNvSpPr>
            <a:spLocks noGrp="1" noChangeArrowheads="1"/>
          </p:cNvSpPr>
          <p:nvPr>
            <p:ph type="dt" sz="quarter" idx="1"/>
          </p:nvPr>
        </p:nvSpPr>
        <p:spPr>
          <a:noFill/>
          <a:ln>
            <a:miter lim="800000"/>
            <a:headEnd/>
            <a:tailEnd/>
          </a:ln>
        </p:spPr>
        <p:txBody>
          <a:bodyPr/>
          <a:lstStyle/>
          <a:p>
            <a:fld id="{C416421C-216C-418E-A070-E76E146B26B7}" type="datetime1">
              <a:rPr lang="en-GB" smtClean="0">
                <a:latin typeface="Arial" charset="0"/>
              </a:rPr>
              <a:pPr/>
              <a:t>09/04/2013</a:t>
            </a:fld>
            <a:endParaRPr lang="en-GB" smtClean="0">
              <a:latin typeface="Arial" charset="0"/>
            </a:endParaRPr>
          </a:p>
        </p:txBody>
      </p:sp>
      <p:sp>
        <p:nvSpPr>
          <p:cNvPr id="87043"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87044" name="Rectangle 7"/>
          <p:cNvSpPr>
            <a:spLocks noGrp="1" noChangeArrowheads="1"/>
          </p:cNvSpPr>
          <p:nvPr>
            <p:ph type="sldNum" sz="quarter" idx="5"/>
          </p:nvPr>
        </p:nvSpPr>
        <p:spPr>
          <a:noFill/>
          <a:ln>
            <a:miter lim="800000"/>
            <a:headEnd/>
            <a:tailEnd/>
          </a:ln>
        </p:spPr>
        <p:txBody>
          <a:bodyPr/>
          <a:lstStyle/>
          <a:p>
            <a:fld id="{0963385F-1E4E-42FE-A154-F3F027FE10A8}" type="slidenum">
              <a:rPr lang="en-GB" smtClean="0">
                <a:latin typeface="Arial" charset="0"/>
              </a:rPr>
              <a:pPr/>
              <a:t>38</a:t>
            </a:fld>
            <a:endParaRPr lang="en-GB" smtClean="0">
              <a:latin typeface="Arial" charset="0"/>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5B80AEDB-4A66-491D-BE91-58F546F1C2E3}" type="slidenum">
              <a:rPr lang="fr-FR" smtClean="0">
                <a:latin typeface="Arial" charset="0"/>
              </a:rPr>
              <a:pPr/>
              <a:t>39</a:t>
            </a:fld>
            <a:endParaRPr lang="fr-FR" smtClean="0">
              <a:latin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93186" name="Rectangle 3"/>
          <p:cNvSpPr>
            <a:spLocks noGrp="1" noChangeArrowheads="1"/>
          </p:cNvSpPr>
          <p:nvPr>
            <p:ph type="dt" sz="quarter" idx="1"/>
          </p:nvPr>
        </p:nvSpPr>
        <p:spPr>
          <a:noFill/>
          <a:ln>
            <a:miter lim="800000"/>
            <a:headEnd/>
            <a:tailEnd/>
          </a:ln>
        </p:spPr>
        <p:txBody>
          <a:bodyPr/>
          <a:lstStyle/>
          <a:p>
            <a:fld id="{2FFF15D9-547D-4F31-9961-24915366D93C}" type="datetime1">
              <a:rPr lang="en-GB" smtClean="0">
                <a:latin typeface="Arial" charset="0"/>
              </a:rPr>
              <a:pPr/>
              <a:t>09/04/2013</a:t>
            </a:fld>
            <a:endParaRPr lang="en-GB" smtClean="0">
              <a:latin typeface="Arial" charset="0"/>
            </a:endParaRPr>
          </a:p>
        </p:txBody>
      </p:sp>
      <p:sp>
        <p:nvSpPr>
          <p:cNvPr id="93187"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93188" name="Rectangle 7"/>
          <p:cNvSpPr>
            <a:spLocks noGrp="1" noChangeArrowheads="1"/>
          </p:cNvSpPr>
          <p:nvPr>
            <p:ph type="sldNum" sz="quarter" idx="5"/>
          </p:nvPr>
        </p:nvSpPr>
        <p:spPr>
          <a:noFill/>
          <a:ln>
            <a:miter lim="800000"/>
            <a:headEnd/>
            <a:tailEnd/>
          </a:ln>
        </p:spPr>
        <p:txBody>
          <a:bodyPr/>
          <a:lstStyle/>
          <a:p>
            <a:fld id="{6410ACC3-B265-44F4-A650-E7244B5FBCCC}" type="slidenum">
              <a:rPr lang="en-GB" smtClean="0">
                <a:latin typeface="Arial" charset="0"/>
              </a:rPr>
              <a:pPr/>
              <a:t>42</a:t>
            </a:fld>
            <a:endParaRPr lang="en-GB" smtClean="0">
              <a:latin typeface="Arial" charset="0"/>
            </a:endParaRPr>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95234" name="Rectangle 3"/>
          <p:cNvSpPr>
            <a:spLocks noGrp="1" noChangeArrowheads="1"/>
          </p:cNvSpPr>
          <p:nvPr>
            <p:ph type="dt" sz="quarter" idx="1"/>
          </p:nvPr>
        </p:nvSpPr>
        <p:spPr>
          <a:noFill/>
          <a:ln>
            <a:miter lim="800000"/>
            <a:headEnd/>
            <a:tailEnd/>
          </a:ln>
        </p:spPr>
        <p:txBody>
          <a:bodyPr/>
          <a:lstStyle/>
          <a:p>
            <a:fld id="{7532E5CD-2EC2-43E9-8A81-B4A1FA2D693F}" type="datetime1">
              <a:rPr lang="en-GB" smtClean="0">
                <a:latin typeface="Arial" charset="0"/>
              </a:rPr>
              <a:pPr/>
              <a:t>09/04/2013</a:t>
            </a:fld>
            <a:endParaRPr lang="en-GB" smtClean="0">
              <a:latin typeface="Arial" charset="0"/>
            </a:endParaRPr>
          </a:p>
        </p:txBody>
      </p:sp>
      <p:sp>
        <p:nvSpPr>
          <p:cNvPr id="95235"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95236" name="Rectangle 7"/>
          <p:cNvSpPr>
            <a:spLocks noGrp="1" noChangeArrowheads="1"/>
          </p:cNvSpPr>
          <p:nvPr>
            <p:ph type="sldNum" sz="quarter" idx="5"/>
          </p:nvPr>
        </p:nvSpPr>
        <p:spPr>
          <a:noFill/>
          <a:ln>
            <a:miter lim="800000"/>
            <a:headEnd/>
            <a:tailEnd/>
          </a:ln>
        </p:spPr>
        <p:txBody>
          <a:bodyPr/>
          <a:lstStyle/>
          <a:p>
            <a:fld id="{7ED2FCC4-1051-4A80-973C-0D35791E6ADB}" type="slidenum">
              <a:rPr lang="en-GB" smtClean="0">
                <a:latin typeface="Arial" charset="0"/>
              </a:rPr>
              <a:pPr/>
              <a:t>43</a:t>
            </a:fld>
            <a:endParaRPr lang="en-GB" smtClean="0">
              <a:latin typeface="Arial" charset="0"/>
            </a:endParaRPr>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137218" name="Rectangle 3"/>
          <p:cNvSpPr>
            <a:spLocks noGrp="1" noChangeArrowheads="1"/>
          </p:cNvSpPr>
          <p:nvPr>
            <p:ph type="dt" sz="quarter" idx="1"/>
          </p:nvPr>
        </p:nvSpPr>
        <p:spPr>
          <a:noFill/>
          <a:ln>
            <a:miter lim="800000"/>
            <a:headEnd/>
            <a:tailEnd/>
          </a:ln>
        </p:spPr>
        <p:txBody>
          <a:bodyPr/>
          <a:lstStyle/>
          <a:p>
            <a:fld id="{0B056D92-4D7C-44FC-9D9A-5090BBEE32AC}" type="datetime1">
              <a:rPr lang="en-GB" smtClean="0">
                <a:latin typeface="Arial" charset="0"/>
              </a:rPr>
              <a:pPr/>
              <a:t>09/04/2013</a:t>
            </a:fld>
            <a:endParaRPr lang="en-GB" smtClean="0">
              <a:latin typeface="Arial" charset="0"/>
            </a:endParaRPr>
          </a:p>
        </p:txBody>
      </p:sp>
      <p:sp>
        <p:nvSpPr>
          <p:cNvPr id="137219"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137220" name="Rectangle 7"/>
          <p:cNvSpPr>
            <a:spLocks noGrp="1" noChangeArrowheads="1"/>
          </p:cNvSpPr>
          <p:nvPr>
            <p:ph type="sldNum" sz="quarter" idx="5"/>
          </p:nvPr>
        </p:nvSpPr>
        <p:spPr>
          <a:noFill/>
          <a:ln>
            <a:miter lim="800000"/>
            <a:headEnd/>
            <a:tailEnd/>
          </a:ln>
        </p:spPr>
        <p:txBody>
          <a:bodyPr/>
          <a:lstStyle/>
          <a:p>
            <a:fld id="{AF383483-B508-4FF3-B8A4-6722269A692E}" type="slidenum">
              <a:rPr lang="en-GB" smtClean="0">
                <a:latin typeface="Arial" charset="0"/>
              </a:rPr>
              <a:pPr/>
              <a:t>44</a:t>
            </a:fld>
            <a:endParaRPr lang="en-GB" smtClean="0">
              <a:latin typeface="Arial" charset="0"/>
            </a:endParaRPr>
          </a:p>
        </p:txBody>
      </p:sp>
      <p:sp>
        <p:nvSpPr>
          <p:cNvPr id="137221" name="Rectangle 2"/>
          <p:cNvSpPr>
            <a:spLocks noGrp="1" noRot="1" noChangeAspect="1" noChangeArrowheads="1" noTextEdit="1"/>
          </p:cNvSpPr>
          <p:nvPr>
            <p:ph type="sldImg"/>
          </p:nvPr>
        </p:nvSpPr>
        <p:spPr>
          <a:ln/>
        </p:spPr>
      </p:sp>
      <p:sp>
        <p:nvSpPr>
          <p:cNvPr id="137222" name="Rectangle 3"/>
          <p:cNvSpPr>
            <a:spLocks noGrp="1" noChangeArrowheads="1"/>
          </p:cNvSpPr>
          <p:nvPr>
            <p:ph type="body" idx="1"/>
          </p:nvPr>
        </p:nvSpPr>
        <p:spPr>
          <a:xfrm>
            <a:off x="150813" y="4713288"/>
            <a:ext cx="6480175" cy="4460875"/>
          </a:xfrm>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102402" name="Rectangle 3"/>
          <p:cNvSpPr>
            <a:spLocks noGrp="1" noChangeArrowheads="1"/>
          </p:cNvSpPr>
          <p:nvPr>
            <p:ph type="dt" sz="quarter" idx="1"/>
          </p:nvPr>
        </p:nvSpPr>
        <p:spPr>
          <a:noFill/>
          <a:ln>
            <a:miter lim="800000"/>
            <a:headEnd/>
            <a:tailEnd/>
          </a:ln>
        </p:spPr>
        <p:txBody>
          <a:bodyPr/>
          <a:lstStyle/>
          <a:p>
            <a:fld id="{41D2487D-C321-407F-B705-717BA5DD4A40}" type="datetime1">
              <a:rPr lang="en-GB" smtClean="0">
                <a:latin typeface="Arial" charset="0"/>
              </a:rPr>
              <a:pPr/>
              <a:t>09/04/2013</a:t>
            </a:fld>
            <a:endParaRPr lang="en-GB" smtClean="0">
              <a:latin typeface="Arial" charset="0"/>
            </a:endParaRPr>
          </a:p>
        </p:txBody>
      </p:sp>
      <p:sp>
        <p:nvSpPr>
          <p:cNvPr id="102403"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102404" name="Rectangle 7"/>
          <p:cNvSpPr>
            <a:spLocks noGrp="1" noChangeArrowheads="1"/>
          </p:cNvSpPr>
          <p:nvPr>
            <p:ph type="sldNum" sz="quarter" idx="5"/>
          </p:nvPr>
        </p:nvSpPr>
        <p:spPr>
          <a:noFill/>
          <a:ln>
            <a:miter lim="800000"/>
            <a:headEnd/>
            <a:tailEnd/>
          </a:ln>
        </p:spPr>
        <p:txBody>
          <a:bodyPr/>
          <a:lstStyle/>
          <a:p>
            <a:fld id="{F16D21AC-934C-4935-9C8B-E0597D2E5854}" type="slidenum">
              <a:rPr lang="en-GB" smtClean="0">
                <a:latin typeface="Arial" charset="0"/>
              </a:rPr>
              <a:pPr/>
              <a:t>48</a:t>
            </a:fld>
            <a:endParaRPr lang="en-GB" smtClean="0">
              <a:latin typeface="Arial" charset="0"/>
            </a:endParaRPr>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p:spPr>
        <p:txBody>
          <a:bodyPr/>
          <a:lstStyle/>
          <a:p>
            <a:pPr eaLnBrk="1" hangingPunct="1"/>
            <a:endParaRPr lang="en-US" sz="900"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miter lim="800000"/>
            <a:headEnd/>
            <a:tailEnd/>
          </a:ln>
        </p:spPr>
        <p:txBody>
          <a:bodyPr/>
          <a:lstStyle/>
          <a:p>
            <a:fld id="{3EF1A675-ACCF-4B6F-81D1-A9C6B28ECC97}" type="slidenum">
              <a:rPr lang="fr-FR" smtClean="0">
                <a:latin typeface="Arial" charset="0"/>
              </a:rPr>
              <a:pPr/>
              <a:t>49</a:t>
            </a:fld>
            <a:endParaRPr lang="fr-FR" smtClean="0">
              <a:latin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108546" name="Rectangle 3"/>
          <p:cNvSpPr>
            <a:spLocks noGrp="1" noChangeArrowheads="1"/>
          </p:cNvSpPr>
          <p:nvPr>
            <p:ph type="dt" sz="quarter" idx="1"/>
          </p:nvPr>
        </p:nvSpPr>
        <p:spPr>
          <a:noFill/>
          <a:ln>
            <a:miter lim="800000"/>
            <a:headEnd/>
            <a:tailEnd/>
          </a:ln>
        </p:spPr>
        <p:txBody>
          <a:bodyPr/>
          <a:lstStyle/>
          <a:p>
            <a:fld id="{400E6956-AC21-4A8E-A637-89BBC533A413}" type="datetime1">
              <a:rPr lang="en-GB" smtClean="0">
                <a:latin typeface="Arial" charset="0"/>
              </a:rPr>
              <a:pPr/>
              <a:t>09/04/2013</a:t>
            </a:fld>
            <a:endParaRPr lang="en-GB" smtClean="0">
              <a:latin typeface="Arial" charset="0"/>
            </a:endParaRPr>
          </a:p>
        </p:txBody>
      </p:sp>
      <p:sp>
        <p:nvSpPr>
          <p:cNvPr id="108547"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108548" name="Rectangle 7"/>
          <p:cNvSpPr>
            <a:spLocks noGrp="1" noChangeArrowheads="1"/>
          </p:cNvSpPr>
          <p:nvPr>
            <p:ph type="sldNum" sz="quarter" idx="5"/>
          </p:nvPr>
        </p:nvSpPr>
        <p:spPr>
          <a:noFill/>
          <a:ln>
            <a:miter lim="800000"/>
            <a:headEnd/>
            <a:tailEnd/>
          </a:ln>
        </p:spPr>
        <p:txBody>
          <a:bodyPr/>
          <a:lstStyle/>
          <a:p>
            <a:fld id="{6CB2DD87-ACE6-457F-A0C7-D782266CAE20}" type="slidenum">
              <a:rPr lang="en-GB" smtClean="0">
                <a:latin typeface="Arial" charset="0"/>
              </a:rPr>
              <a:pPr/>
              <a:t>52</a:t>
            </a:fld>
            <a:endParaRPr lang="en-GB" smtClean="0">
              <a:latin typeface="Arial" charset="0"/>
            </a:endParaRPr>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C3E8ED90-F0E3-4181-BB32-07DA4C18989A}" type="slidenum">
              <a:rPr lang="en-US" smtClean="0">
                <a:latin typeface="Arial" charset="0"/>
              </a:rPr>
              <a:pPr/>
              <a:t>5</a:t>
            </a:fld>
            <a:endParaRPr lang="en-US" smtClean="0">
              <a:latin typeface="Arial" charset="0"/>
            </a:endParaRPr>
          </a:p>
        </p:txBody>
      </p:sp>
      <p:sp>
        <p:nvSpPr>
          <p:cNvPr id="24578" name="Rectangle 2"/>
          <p:cNvSpPr>
            <a:spLocks noGrp="1" noRot="1" noChangeArrowheads="1" noTextEdit="1"/>
          </p:cNvSpPr>
          <p:nvPr>
            <p:ph type="sldImg"/>
          </p:nvPr>
        </p:nvSpPr>
        <p:spPr>
          <a:ln/>
        </p:spPr>
      </p:sp>
      <p:sp>
        <p:nvSpPr>
          <p:cNvPr id="24579"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miter lim="800000"/>
            <a:headEnd/>
            <a:tailEnd/>
          </a:ln>
        </p:spPr>
        <p:txBody>
          <a:bodyPr/>
          <a:lstStyle/>
          <a:p>
            <a:fld id="{455AC2DE-3BB6-4464-977F-74321E514087}" type="slidenum">
              <a:rPr lang="fr-FR" smtClean="0">
                <a:latin typeface="Arial" charset="0"/>
              </a:rPr>
              <a:pPr/>
              <a:t>54</a:t>
            </a:fld>
            <a:endParaRPr lang="fr-FR" smtClean="0">
              <a:latin typeface="Arial" charset="0"/>
            </a:endParaRPr>
          </a:p>
        </p:txBody>
      </p:sp>
      <p:sp>
        <p:nvSpPr>
          <p:cNvPr id="111618"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p:txBody>
          <a:bodyPr/>
          <a:lstStyle/>
          <a:p>
            <a:pPr eaLnBrk="1" hangingPunct="1">
              <a:defRPr/>
            </a:pPr>
            <a:r>
              <a:rPr lang="en-GB" b="1" smtClean="0">
                <a:latin typeface="Arial" pitchFamily="34" charset="0"/>
                <a:ea typeface="ＭＳ Ｐゴシック" pitchFamily="34" charset="-128"/>
              </a:rPr>
              <a:t>Work programme 2002-2003</a:t>
            </a:r>
            <a:br>
              <a:rPr lang="en-GB" b="1" smtClean="0">
                <a:latin typeface="Arial" pitchFamily="34" charset="0"/>
                <a:ea typeface="ＭＳ Ｐゴシック" pitchFamily="34" charset="-128"/>
              </a:rPr>
            </a:br>
            <a:r>
              <a:rPr lang="en-GB" b="1" smtClean="0">
                <a:latin typeface="Arial" pitchFamily="34" charset="0"/>
                <a:ea typeface="ＭＳ Ｐゴシック" pitchFamily="34" charset="-128"/>
              </a:rPr>
              <a:t>from Doha to Cancun</a:t>
            </a:r>
          </a:p>
          <a:p>
            <a:pPr eaLnBrk="1" hangingPunct="1">
              <a:lnSpc>
                <a:spcPct val="130000"/>
              </a:lnSpc>
              <a:defRPr/>
            </a:pPr>
            <a:r>
              <a:rPr lang="de-DE" sz="700" smtClean="0">
                <a:latin typeface="Arial" pitchFamily="34" charset="0"/>
                <a:ea typeface="ＭＳ Ｐゴシック" pitchFamily="34" charset="-128"/>
              </a:rPr>
              <a:t>Meetings in the framework of regular CTG sessions;</a:t>
            </a:r>
          </a:p>
          <a:p>
            <a:pPr eaLnBrk="1" hangingPunct="1">
              <a:lnSpc>
                <a:spcPct val="130000"/>
              </a:lnSpc>
              <a:defRPr/>
            </a:pPr>
            <a:r>
              <a:rPr lang="de-DE" sz="700" smtClean="0">
                <a:latin typeface="Arial" pitchFamily="34" charset="0"/>
                <a:ea typeface="ＭＳ Ｐゴシック" pitchFamily="34" charset="-128"/>
              </a:rPr>
              <a:t>Core agenda:</a:t>
            </a:r>
          </a:p>
          <a:p>
            <a:pPr lvl="1" eaLnBrk="1" hangingPunct="1">
              <a:lnSpc>
                <a:spcPct val="130000"/>
              </a:lnSpc>
              <a:defRPr/>
            </a:pPr>
            <a:r>
              <a:rPr kumimoji="1" lang="de-DE" sz="800" smtClean="0">
                <a:effectLst>
                  <a:outerShdw blurRad="38100" dist="38100" dir="2700000" algn="tl">
                    <a:srgbClr val="C0C0C0"/>
                  </a:outerShdw>
                </a:effectLst>
                <a:latin typeface="Tahoma" pitchFamily="34" charset="0"/>
                <a:ea typeface="Arial" pitchFamily="34" charset="0"/>
                <a:cs typeface="Arial" pitchFamily="34" charset="0"/>
              </a:rPr>
              <a:t>GATT Articles V, VIII and X</a:t>
            </a:r>
          </a:p>
          <a:p>
            <a:pPr lvl="1" eaLnBrk="1" hangingPunct="1">
              <a:lnSpc>
                <a:spcPct val="130000"/>
              </a:lnSpc>
              <a:defRPr/>
            </a:pPr>
            <a:r>
              <a:rPr kumimoji="1" lang="de-DE" sz="800" smtClean="0">
                <a:effectLst>
                  <a:outerShdw blurRad="38100" dist="38100" dir="2700000" algn="tl">
                    <a:srgbClr val="C0C0C0"/>
                  </a:outerShdw>
                </a:effectLst>
                <a:latin typeface="Tahoma" pitchFamily="34" charset="0"/>
                <a:ea typeface="Arial" pitchFamily="34" charset="0"/>
                <a:cs typeface="Arial" pitchFamily="34" charset="0"/>
              </a:rPr>
              <a:t>Trade facilitation needs and priorities of Members</a:t>
            </a:r>
          </a:p>
          <a:p>
            <a:pPr lvl="1" eaLnBrk="1" hangingPunct="1">
              <a:lnSpc>
                <a:spcPct val="130000"/>
              </a:lnSpc>
              <a:defRPr/>
            </a:pPr>
            <a:r>
              <a:rPr kumimoji="1" lang="de-DE" sz="800" smtClean="0">
                <a:effectLst>
                  <a:outerShdw blurRad="38100" dist="38100" dir="2700000" algn="tl">
                    <a:srgbClr val="C0C0C0"/>
                  </a:outerShdw>
                </a:effectLst>
                <a:latin typeface="Tahoma" pitchFamily="34" charset="0"/>
                <a:ea typeface="Arial" pitchFamily="34" charset="0"/>
                <a:cs typeface="Arial" pitchFamily="34" charset="0"/>
              </a:rPr>
              <a:t>Technical assistance and capacity building</a:t>
            </a:r>
          </a:p>
          <a:p>
            <a:pPr eaLnBrk="1" hangingPunct="1">
              <a:lnSpc>
                <a:spcPct val="130000"/>
              </a:lnSpc>
              <a:defRPr/>
            </a:pPr>
            <a:r>
              <a:rPr lang="en-GB" sz="700" smtClean="0">
                <a:latin typeface="Arial" pitchFamily="34" charset="0"/>
                <a:ea typeface="ＭＳ Ｐゴシック" pitchFamily="34" charset="-128"/>
              </a:rPr>
              <a:t>Numerous proposals, national experiences on the Articles;</a:t>
            </a:r>
          </a:p>
          <a:p>
            <a:pPr eaLnBrk="1" hangingPunct="1">
              <a:lnSpc>
                <a:spcPct val="130000"/>
              </a:lnSpc>
              <a:defRPr/>
            </a:pPr>
            <a:r>
              <a:rPr lang="en-GB" sz="700" smtClean="0">
                <a:latin typeface="Arial" pitchFamily="34" charset="0"/>
                <a:ea typeface="ＭＳ Ｐゴシック" pitchFamily="34" charset="-128"/>
              </a:rPr>
              <a:t>Low focus on N&amp;P, TA and CB.</a:t>
            </a:r>
          </a:p>
          <a:p>
            <a:pPr eaLnBrk="1" hangingPunct="1">
              <a:lnSpc>
                <a:spcPct val="130000"/>
              </a:lnSpc>
              <a:defRPr/>
            </a:pPr>
            <a:r>
              <a:rPr lang="en-GB" sz="700" smtClean="0">
                <a:latin typeface="Arial" pitchFamily="34" charset="0"/>
                <a:ea typeface="ＭＳ Ｐゴシック" pitchFamily="34" charset="-128"/>
              </a:rPr>
              <a:t>Cancun is not a success but Trade Facilitation stays </a:t>
            </a:r>
            <a:r>
              <a:rPr lang="en-GB" altLang="en-US" sz="700" smtClean="0">
                <a:latin typeface="Arial" pitchFamily="34" charset="0"/>
                <a:ea typeface="ＭＳ Ｐゴシック" pitchFamily="34" charset="-128"/>
              </a:rPr>
              <a:t>“</a:t>
            </a:r>
            <a:r>
              <a:rPr lang="en-GB" sz="700" smtClean="0">
                <a:latin typeface="Arial" pitchFamily="34" charset="0"/>
                <a:ea typeface="ＭＳ Ｐゴシック" pitchFamily="34" charset="-128"/>
              </a:rPr>
              <a:t>on-board</a:t>
            </a:r>
            <a:r>
              <a:rPr lang="en-GB" altLang="en-US" sz="700" smtClean="0">
                <a:latin typeface="Arial" pitchFamily="34" charset="0"/>
                <a:ea typeface="ＭＳ Ｐゴシック" pitchFamily="34" charset="-128"/>
              </a:rPr>
              <a:t>”</a:t>
            </a:r>
            <a:r>
              <a:rPr lang="en-GB" sz="700" smtClean="0">
                <a:latin typeface="Arial" pitchFamily="34" charset="0"/>
                <a:ea typeface="ＭＳ Ｐゴシック" pitchFamily="34" charset="-128"/>
              </a:rPr>
              <a:t>.</a:t>
            </a:r>
          </a:p>
          <a:p>
            <a:pPr eaLnBrk="1" hangingPunct="1">
              <a:defRPr/>
            </a:pPr>
            <a:endParaRPr lang="de-DE" smtClean="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115714" name="Rectangle 3"/>
          <p:cNvSpPr>
            <a:spLocks noGrp="1" noChangeArrowheads="1"/>
          </p:cNvSpPr>
          <p:nvPr>
            <p:ph type="dt" sz="quarter" idx="1"/>
          </p:nvPr>
        </p:nvSpPr>
        <p:spPr>
          <a:noFill/>
          <a:ln>
            <a:miter lim="800000"/>
            <a:headEnd/>
            <a:tailEnd/>
          </a:ln>
        </p:spPr>
        <p:txBody>
          <a:bodyPr/>
          <a:lstStyle/>
          <a:p>
            <a:fld id="{DD7BD72D-45F4-464A-A6B5-A50C3FECF3AE}" type="datetime1">
              <a:rPr lang="en-GB" smtClean="0">
                <a:latin typeface="Arial" charset="0"/>
              </a:rPr>
              <a:pPr/>
              <a:t>09/04/2013</a:t>
            </a:fld>
            <a:endParaRPr lang="en-GB" smtClean="0">
              <a:latin typeface="Arial" charset="0"/>
            </a:endParaRPr>
          </a:p>
        </p:txBody>
      </p:sp>
      <p:sp>
        <p:nvSpPr>
          <p:cNvPr id="115715"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115716" name="Rectangle 7"/>
          <p:cNvSpPr>
            <a:spLocks noGrp="1" noChangeArrowheads="1"/>
          </p:cNvSpPr>
          <p:nvPr>
            <p:ph type="sldNum" sz="quarter" idx="5"/>
          </p:nvPr>
        </p:nvSpPr>
        <p:spPr>
          <a:noFill/>
          <a:ln>
            <a:miter lim="800000"/>
            <a:headEnd/>
            <a:tailEnd/>
          </a:ln>
        </p:spPr>
        <p:txBody>
          <a:bodyPr/>
          <a:lstStyle/>
          <a:p>
            <a:fld id="{C182BA50-2A67-479E-95B3-369807FE5CFC}" type="slidenum">
              <a:rPr lang="en-GB" smtClean="0">
                <a:latin typeface="Arial" charset="0"/>
              </a:rPr>
              <a:pPr/>
              <a:t>57</a:t>
            </a:fld>
            <a:endParaRPr lang="en-GB" smtClean="0">
              <a:latin typeface="Arial" charset="0"/>
            </a:endParaRPr>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a:xfrm>
            <a:off x="903288" y="4710113"/>
            <a:ext cx="4975225" cy="4464050"/>
          </a:xfrm>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117762" name="Rectangle 3"/>
          <p:cNvSpPr>
            <a:spLocks noGrp="1" noChangeArrowheads="1"/>
          </p:cNvSpPr>
          <p:nvPr>
            <p:ph type="dt" sz="quarter" idx="1"/>
          </p:nvPr>
        </p:nvSpPr>
        <p:spPr>
          <a:noFill/>
          <a:ln>
            <a:miter lim="800000"/>
            <a:headEnd/>
            <a:tailEnd/>
          </a:ln>
        </p:spPr>
        <p:txBody>
          <a:bodyPr/>
          <a:lstStyle/>
          <a:p>
            <a:fld id="{91A247E2-8952-4CC7-B0D5-62BC1BDDBC9E}" type="datetime1">
              <a:rPr lang="en-GB" smtClean="0">
                <a:latin typeface="Arial" charset="0"/>
              </a:rPr>
              <a:pPr/>
              <a:t>09/04/2013</a:t>
            </a:fld>
            <a:endParaRPr lang="en-GB" smtClean="0">
              <a:latin typeface="Arial" charset="0"/>
            </a:endParaRPr>
          </a:p>
        </p:txBody>
      </p:sp>
      <p:sp>
        <p:nvSpPr>
          <p:cNvPr id="117763"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117764" name="Rectangle 7"/>
          <p:cNvSpPr>
            <a:spLocks noGrp="1" noChangeArrowheads="1"/>
          </p:cNvSpPr>
          <p:nvPr>
            <p:ph type="sldNum" sz="quarter" idx="5"/>
          </p:nvPr>
        </p:nvSpPr>
        <p:spPr>
          <a:noFill/>
          <a:ln>
            <a:miter lim="800000"/>
            <a:headEnd/>
            <a:tailEnd/>
          </a:ln>
        </p:spPr>
        <p:txBody>
          <a:bodyPr/>
          <a:lstStyle/>
          <a:p>
            <a:fld id="{EDD25B08-1876-4340-91B5-A59ABB6C6ECC}" type="slidenum">
              <a:rPr lang="en-GB" smtClean="0">
                <a:latin typeface="Arial" charset="0"/>
              </a:rPr>
              <a:pPr/>
              <a:t>58</a:t>
            </a:fld>
            <a:endParaRPr lang="en-GB" smtClean="0">
              <a:latin typeface="Arial" charset="0"/>
            </a:endParaRPr>
          </a:p>
        </p:txBody>
      </p:sp>
      <p:sp>
        <p:nvSpPr>
          <p:cNvPr id="117765" name="Rectangle 2"/>
          <p:cNvSpPr>
            <a:spLocks noGrp="1" noRot="1" noChangeAspect="1" noChangeArrowheads="1" noTextEdit="1"/>
          </p:cNvSpPr>
          <p:nvPr>
            <p:ph type="sldImg"/>
          </p:nvPr>
        </p:nvSpPr>
        <p:spPr>
          <a:ln/>
        </p:spPr>
      </p:sp>
      <p:sp>
        <p:nvSpPr>
          <p:cNvPr id="117766" name="Rectangle 3"/>
          <p:cNvSpPr>
            <a:spLocks noGrp="1" noChangeArrowheads="1"/>
          </p:cNvSpPr>
          <p:nvPr>
            <p:ph type="body" idx="1"/>
          </p:nvPr>
        </p:nvSpPr>
        <p:spPr>
          <a:xfrm>
            <a:off x="903288" y="4710113"/>
            <a:ext cx="4975225" cy="4464050"/>
          </a:xfrm>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119810" name="Rectangle 3"/>
          <p:cNvSpPr>
            <a:spLocks noGrp="1" noChangeArrowheads="1"/>
          </p:cNvSpPr>
          <p:nvPr>
            <p:ph type="dt" sz="quarter" idx="1"/>
          </p:nvPr>
        </p:nvSpPr>
        <p:spPr>
          <a:noFill/>
          <a:ln>
            <a:miter lim="800000"/>
            <a:headEnd/>
            <a:tailEnd/>
          </a:ln>
        </p:spPr>
        <p:txBody>
          <a:bodyPr/>
          <a:lstStyle/>
          <a:p>
            <a:fld id="{07E3B64D-3000-4CCE-AB8F-CEDCB10EEB11}" type="datetime1">
              <a:rPr lang="en-GB" smtClean="0">
                <a:latin typeface="Arial" charset="0"/>
              </a:rPr>
              <a:pPr/>
              <a:t>09/04/2013</a:t>
            </a:fld>
            <a:endParaRPr lang="en-GB" smtClean="0">
              <a:latin typeface="Arial" charset="0"/>
            </a:endParaRPr>
          </a:p>
        </p:txBody>
      </p:sp>
      <p:sp>
        <p:nvSpPr>
          <p:cNvPr id="119811"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119812" name="Rectangle 7"/>
          <p:cNvSpPr>
            <a:spLocks noGrp="1" noChangeArrowheads="1"/>
          </p:cNvSpPr>
          <p:nvPr>
            <p:ph type="sldNum" sz="quarter" idx="5"/>
          </p:nvPr>
        </p:nvSpPr>
        <p:spPr>
          <a:noFill/>
          <a:ln>
            <a:miter lim="800000"/>
            <a:headEnd/>
            <a:tailEnd/>
          </a:ln>
        </p:spPr>
        <p:txBody>
          <a:bodyPr/>
          <a:lstStyle/>
          <a:p>
            <a:fld id="{4BC082B4-A5AD-412A-8477-DAC05DF1F516}" type="slidenum">
              <a:rPr lang="en-GB" smtClean="0">
                <a:latin typeface="Arial" charset="0"/>
              </a:rPr>
              <a:pPr/>
              <a:t>59</a:t>
            </a:fld>
            <a:endParaRPr lang="en-GB" smtClean="0">
              <a:latin typeface="Arial" charset="0"/>
            </a:endParaRPr>
          </a:p>
        </p:txBody>
      </p:sp>
      <p:sp>
        <p:nvSpPr>
          <p:cNvPr id="119813" name="Rectangle 2"/>
          <p:cNvSpPr>
            <a:spLocks noGrp="1" noRot="1" noChangeAspect="1" noChangeArrowheads="1" noTextEdit="1"/>
          </p:cNvSpPr>
          <p:nvPr>
            <p:ph type="sldImg"/>
          </p:nvPr>
        </p:nvSpPr>
        <p:spPr>
          <a:ln/>
        </p:spPr>
      </p:sp>
      <p:sp>
        <p:nvSpPr>
          <p:cNvPr id="119814" name="Rectangle 3"/>
          <p:cNvSpPr>
            <a:spLocks noGrp="1" noChangeArrowheads="1"/>
          </p:cNvSpPr>
          <p:nvPr>
            <p:ph type="body" idx="1"/>
          </p:nvPr>
        </p:nvSpPr>
        <p:spPr>
          <a:xfrm>
            <a:off x="903288" y="4710113"/>
            <a:ext cx="4975225" cy="4464050"/>
          </a:xfrm>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hdr" sz="quarter"/>
          </p:nvPr>
        </p:nvSpPr>
        <p:spPr>
          <a:noFill/>
          <a:ln>
            <a:miter lim="800000"/>
            <a:headEnd/>
            <a:tailEnd/>
          </a:ln>
        </p:spPr>
        <p:txBody>
          <a:bodyPr/>
          <a:lstStyle/>
          <a:p>
            <a:r>
              <a:rPr lang="en-GB" smtClean="0">
                <a:latin typeface="Arial" charset="0"/>
              </a:rPr>
              <a:t>Fiji, Suva, August 2006</a:t>
            </a:r>
          </a:p>
        </p:txBody>
      </p:sp>
      <p:sp>
        <p:nvSpPr>
          <p:cNvPr id="121858" name="Rectangle 3"/>
          <p:cNvSpPr>
            <a:spLocks noGrp="1" noChangeArrowheads="1"/>
          </p:cNvSpPr>
          <p:nvPr>
            <p:ph type="dt" sz="quarter" idx="1"/>
          </p:nvPr>
        </p:nvSpPr>
        <p:spPr>
          <a:noFill/>
          <a:ln>
            <a:miter lim="800000"/>
            <a:headEnd/>
            <a:tailEnd/>
          </a:ln>
        </p:spPr>
        <p:txBody>
          <a:bodyPr/>
          <a:lstStyle/>
          <a:p>
            <a:fld id="{D4BDAEE9-8807-4156-BB7C-944890E608DB}" type="datetime1">
              <a:rPr lang="en-GB" smtClean="0">
                <a:latin typeface="Arial" charset="0"/>
              </a:rPr>
              <a:pPr/>
              <a:t>09/04/2013</a:t>
            </a:fld>
            <a:endParaRPr lang="en-GB" smtClean="0">
              <a:latin typeface="Arial" charset="0"/>
            </a:endParaRPr>
          </a:p>
        </p:txBody>
      </p:sp>
      <p:sp>
        <p:nvSpPr>
          <p:cNvPr id="121859" name="Rectangle 6"/>
          <p:cNvSpPr>
            <a:spLocks noGrp="1" noChangeArrowheads="1"/>
          </p:cNvSpPr>
          <p:nvPr>
            <p:ph type="ftr" sz="quarter" idx="4"/>
          </p:nvPr>
        </p:nvSpPr>
        <p:spPr>
          <a:noFill/>
          <a:ln>
            <a:miter lim="800000"/>
            <a:headEnd/>
            <a:tailEnd/>
          </a:ln>
        </p:spPr>
        <p:txBody>
          <a:bodyPr/>
          <a:lstStyle/>
          <a:p>
            <a:r>
              <a:rPr lang="en-GB" smtClean="0">
                <a:latin typeface="Arial" charset="0"/>
              </a:rPr>
              <a:t>Workshop on WTO TF Negotiations</a:t>
            </a:r>
          </a:p>
        </p:txBody>
      </p:sp>
      <p:sp>
        <p:nvSpPr>
          <p:cNvPr id="121860" name="Rectangle 7"/>
          <p:cNvSpPr>
            <a:spLocks noGrp="1" noChangeArrowheads="1"/>
          </p:cNvSpPr>
          <p:nvPr>
            <p:ph type="sldNum" sz="quarter" idx="5"/>
          </p:nvPr>
        </p:nvSpPr>
        <p:spPr>
          <a:noFill/>
          <a:ln>
            <a:miter lim="800000"/>
            <a:headEnd/>
            <a:tailEnd/>
          </a:ln>
        </p:spPr>
        <p:txBody>
          <a:bodyPr/>
          <a:lstStyle/>
          <a:p>
            <a:fld id="{B705FCEE-D0E7-44F9-8C92-7B263F086819}" type="slidenum">
              <a:rPr lang="en-GB" smtClean="0">
                <a:latin typeface="Arial" charset="0"/>
              </a:rPr>
              <a:pPr/>
              <a:t>60</a:t>
            </a:fld>
            <a:endParaRPr lang="en-GB" smtClean="0">
              <a:latin typeface="Arial" charset="0"/>
            </a:endParaRPr>
          </a:p>
        </p:txBody>
      </p:sp>
      <p:sp>
        <p:nvSpPr>
          <p:cNvPr id="121861" name="Rectangle 2"/>
          <p:cNvSpPr>
            <a:spLocks noGrp="1" noRot="1" noChangeAspect="1" noChangeArrowheads="1" noTextEdit="1"/>
          </p:cNvSpPr>
          <p:nvPr>
            <p:ph type="sldImg"/>
          </p:nvPr>
        </p:nvSpPr>
        <p:spPr>
          <a:ln/>
        </p:spPr>
      </p:sp>
      <p:sp>
        <p:nvSpPr>
          <p:cNvPr id="121862" name="Rectangle 3"/>
          <p:cNvSpPr>
            <a:spLocks noGrp="1" noChangeArrowheads="1"/>
          </p:cNvSpPr>
          <p:nvPr>
            <p:ph type="body" idx="1"/>
          </p:nvPr>
        </p:nvSpPr>
        <p:spPr>
          <a:xfrm>
            <a:off x="903288" y="4710113"/>
            <a:ext cx="4975225" cy="4464050"/>
          </a:xfrm>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miter lim="800000"/>
            <a:headEnd/>
            <a:tailEnd/>
          </a:ln>
        </p:spPr>
        <p:txBody>
          <a:bodyPr/>
          <a:lstStyle/>
          <a:p>
            <a:fld id="{C505F5F8-1D49-482D-A7EB-D3BB54DA582A}" type="slidenum">
              <a:rPr lang="en-US" smtClean="0">
                <a:latin typeface="Arial" charset="0"/>
              </a:rPr>
              <a:pPr/>
              <a:t>66</a:t>
            </a:fld>
            <a:endParaRPr lang="en-US" smtClean="0">
              <a:latin typeface="Arial"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miter lim="800000"/>
            <a:headEnd/>
            <a:tailEnd/>
          </a:ln>
        </p:spPr>
        <p:txBody>
          <a:bodyPr/>
          <a:lstStyle/>
          <a:p>
            <a:fld id="{A4E51763-5796-4E0B-9CC3-10A8AA66BA4C}" type="slidenum">
              <a:rPr lang="en-US" smtClean="0">
                <a:latin typeface="Arial" charset="0"/>
              </a:rPr>
              <a:pPr/>
              <a:t>67</a:t>
            </a:fld>
            <a:endParaRPr lang="en-US" smtClean="0">
              <a:latin typeface="Arial"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07CCCF37-E312-475B-BF06-8CF0EF158F8C}" type="slidenum">
              <a:rPr lang="en-US" smtClean="0">
                <a:latin typeface="Arial" charset="0"/>
              </a:rPr>
              <a:pPr/>
              <a:t>6</a:t>
            </a:fld>
            <a:endParaRPr lang="en-US" smtClean="0">
              <a:latin typeface="Arial" charset="0"/>
            </a:endParaRPr>
          </a:p>
        </p:txBody>
      </p:sp>
      <p:sp>
        <p:nvSpPr>
          <p:cNvPr id="26626" name="Rectangle 2"/>
          <p:cNvSpPr>
            <a:spLocks noGrp="1" noRot="1" noChangeArrowheads="1" noTextEdit="1"/>
          </p:cNvSpPr>
          <p:nvPr>
            <p:ph type="sldImg"/>
          </p:nvPr>
        </p:nvSpPr>
        <p:spPr>
          <a:ln/>
        </p:spPr>
      </p:sp>
      <p:sp>
        <p:nvSpPr>
          <p:cNvPr id="26627"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D5671B72-ED8F-41F6-9D72-84319AF1E4E5}" type="slidenum">
              <a:rPr lang="en-US" smtClean="0">
                <a:latin typeface="Arial" charset="0"/>
              </a:rPr>
              <a:pPr/>
              <a:t>7</a:t>
            </a:fld>
            <a:endParaRPr lang="en-US" smtClean="0">
              <a:latin typeface="Arial" charset="0"/>
            </a:endParaRPr>
          </a:p>
        </p:txBody>
      </p:sp>
      <p:sp>
        <p:nvSpPr>
          <p:cNvPr id="28674" name="Rectangle 2"/>
          <p:cNvSpPr>
            <a:spLocks noGrp="1" noRot="1" noChangeArrowheads="1" noTextEdit="1"/>
          </p:cNvSpPr>
          <p:nvPr>
            <p:ph type="sldImg"/>
          </p:nvPr>
        </p:nvSpPr>
        <p:spPr>
          <a:xfrm>
            <a:off x="1714500" y="744538"/>
            <a:ext cx="3378200" cy="2535237"/>
          </a:xfrm>
          <a:ln/>
        </p:spPr>
      </p:sp>
      <p:sp>
        <p:nvSpPr>
          <p:cNvPr id="28675" name="Rectangle 3"/>
          <p:cNvSpPr>
            <a:spLocks noGrp="1" noChangeArrowheads="1"/>
          </p:cNvSpPr>
          <p:nvPr>
            <p:ph type="body" idx="1"/>
          </p:nvPr>
        </p:nvSpPr>
        <p:spPr>
          <a:xfrm>
            <a:off x="904875" y="3433763"/>
            <a:ext cx="4972050" cy="5740400"/>
          </a:xfrm>
          <a:noFill/>
        </p:spPr>
        <p:txBody>
          <a:bodyPr/>
          <a:lstStyle/>
          <a:p>
            <a:pPr marL="228600" indent="-228600"/>
            <a:endParaRPr lang="en-GB" sz="110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09596E83-0998-4D25-802B-D5378730F298}" type="slidenum">
              <a:rPr lang="en-US" smtClean="0">
                <a:latin typeface="Arial" charset="0"/>
              </a:rPr>
              <a:pPr/>
              <a:t>8</a:t>
            </a:fld>
            <a:endParaRPr lang="en-US" smtClean="0">
              <a:latin typeface="Arial" charset="0"/>
            </a:endParaRPr>
          </a:p>
        </p:txBody>
      </p:sp>
      <p:sp>
        <p:nvSpPr>
          <p:cNvPr id="30722" name="Rectangle 2"/>
          <p:cNvSpPr>
            <a:spLocks noGrp="1" noRot="1" noChangeArrowheads="1" noTextEdit="1"/>
          </p:cNvSpPr>
          <p:nvPr>
            <p:ph type="sldImg"/>
          </p:nvPr>
        </p:nvSpPr>
        <p:spPr>
          <a:ln/>
        </p:spPr>
      </p:sp>
      <p:sp>
        <p:nvSpPr>
          <p:cNvPr id="30723" name="Rectangle 3"/>
          <p:cNvSpPr>
            <a:spLocks noGrp="1" noChangeArrowheads="1"/>
          </p:cNvSpPr>
          <p:nvPr>
            <p:ph type="body" idx="1"/>
          </p:nvPr>
        </p:nvSpPr>
        <p:spPr>
          <a:xfrm>
            <a:off x="904875" y="4711700"/>
            <a:ext cx="4972050" cy="4462463"/>
          </a:xfrm>
          <a:noFill/>
        </p:spPr>
        <p:txBody>
          <a:bodyPr/>
          <a:lstStyle/>
          <a:p>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B4FBFB33-6561-4D80-80F3-0E5C39FD0BF9}" type="slidenum">
              <a:rPr lang="en-US" smtClean="0">
                <a:latin typeface="Arial" charset="0"/>
              </a:rPr>
              <a:pPr/>
              <a:t>9</a:t>
            </a:fld>
            <a:endParaRPr lang="en-US" smtClean="0">
              <a:latin typeface="Arial" charset="0"/>
            </a:endParaRPr>
          </a:p>
        </p:txBody>
      </p:sp>
      <p:sp>
        <p:nvSpPr>
          <p:cNvPr id="32770" name="Rectangle 2"/>
          <p:cNvSpPr>
            <a:spLocks noGrp="1" noRot="1" noChangeArrowheads="1" noTextEdit="1"/>
          </p:cNvSpPr>
          <p:nvPr>
            <p:ph type="sldImg"/>
          </p:nvPr>
        </p:nvSpPr>
        <p:spPr>
          <a:xfrm>
            <a:off x="1082675" y="869950"/>
            <a:ext cx="4619625" cy="3465513"/>
          </a:xfrm>
          <a:ln w="12700" cap="flat">
            <a:solidFill>
              <a:schemeClr val="tx1"/>
            </a:solidFill>
          </a:ln>
        </p:spPr>
      </p:sp>
      <p:sp>
        <p:nvSpPr>
          <p:cNvPr id="32771" name="Rectangle 3"/>
          <p:cNvSpPr>
            <a:spLocks noGrp="1" noChangeArrowheads="1"/>
          </p:cNvSpPr>
          <p:nvPr>
            <p:ph type="body" idx="1"/>
          </p:nvPr>
        </p:nvSpPr>
        <p:spPr>
          <a:xfrm>
            <a:off x="904875" y="4714875"/>
            <a:ext cx="4972050" cy="4175125"/>
          </a:xfrm>
          <a:noFill/>
        </p:spPr>
        <p:txBody>
          <a:bodyPr lIns="87048" tIns="42760" rIns="87048" bIns="42760"/>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A964E149-F153-41B3-8A4F-8B97DEB52524}" type="slidenum">
              <a:rPr lang="en-US" smtClean="0">
                <a:latin typeface="Arial" charset="0"/>
              </a:rPr>
              <a:pPr/>
              <a:t>10</a:t>
            </a:fld>
            <a:endParaRPr lang="en-US" smtClean="0">
              <a:latin typeface="Arial" charset="0"/>
            </a:endParaRPr>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A76CDE4-DF7A-4CBB-B988-A7B3F233B7F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86F4BB-12EF-43F7-A79E-E362F2FBF23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74638"/>
            <a:ext cx="2195513"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179388" y="274638"/>
            <a:ext cx="6437312"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9C49EA-913D-4762-952B-8154F128B5A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85225" cy="850900"/>
          </a:xfrm>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196975"/>
            <a:ext cx="8229600" cy="2387600"/>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3736975"/>
            <a:ext cx="8229600" cy="2389188"/>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138E5BE-07D5-4685-8744-7C6C26C50D5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1284F4-8DD5-4C95-81D1-9958C2273ED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B31C19-2C4E-497B-AFCB-8BF8DCD4593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85C5AD7-3C15-4585-BF2C-5A39AAD384A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8879B8A-7570-4C6D-AE68-28B024A576A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21EC180-3EA6-4A76-9A8B-0249B52CFD6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12E6D5A-7B38-4859-9539-DF092147F46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16314FC-2BC3-4B17-ADC7-48888CD117D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FBC415-44E8-4B6C-A162-82CA58C7874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5000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274638"/>
            <a:ext cx="8785225" cy="8509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GB"/>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GB"/>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9F25BFAA-AD0B-458B-89B6-9AC16E48B33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lvl1pPr algn="ctr" rtl="0" eaLnBrk="0" fontAlgn="base" hangingPunct="0">
        <a:spcBef>
          <a:spcPct val="0"/>
        </a:spcBef>
        <a:spcAft>
          <a:spcPct val="0"/>
        </a:spcAft>
        <a:defRPr sz="32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2pPr>
      <a:lvl3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3pPr>
      <a:lvl4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4pPr>
      <a:lvl5pPr algn="ctr" rtl="0" eaLnBrk="0" fontAlgn="base" hangingPunct="0">
        <a:spcBef>
          <a:spcPct val="0"/>
        </a:spcBef>
        <a:spcAft>
          <a:spcPct val="0"/>
        </a:spcAft>
        <a:defRPr sz="3200">
          <a:solidFill>
            <a:schemeClr val="accent2"/>
          </a:solidFill>
          <a:latin typeface="Calibri" charset="0"/>
          <a:ea typeface="ＭＳ Ｐゴシック" charset="0"/>
          <a:cs typeface="Arial" charset="0"/>
        </a:defRPr>
      </a:lvl5pPr>
      <a:lvl6pPr marL="457200" algn="ctr" rtl="0" fontAlgn="base">
        <a:spcBef>
          <a:spcPct val="0"/>
        </a:spcBef>
        <a:spcAft>
          <a:spcPct val="0"/>
        </a:spcAft>
        <a:defRPr sz="3200">
          <a:solidFill>
            <a:schemeClr val="accent2"/>
          </a:solidFill>
          <a:latin typeface="Calibri" charset="0"/>
          <a:ea typeface="ＭＳ Ｐゴシック" charset="0"/>
          <a:cs typeface="Arial" charset="0"/>
        </a:defRPr>
      </a:lvl6pPr>
      <a:lvl7pPr marL="914400" algn="ctr" rtl="0" fontAlgn="base">
        <a:spcBef>
          <a:spcPct val="0"/>
        </a:spcBef>
        <a:spcAft>
          <a:spcPct val="0"/>
        </a:spcAft>
        <a:defRPr sz="3200">
          <a:solidFill>
            <a:schemeClr val="accent2"/>
          </a:solidFill>
          <a:latin typeface="Calibri" charset="0"/>
          <a:ea typeface="ＭＳ Ｐゴシック" charset="0"/>
          <a:cs typeface="Arial" charset="0"/>
        </a:defRPr>
      </a:lvl7pPr>
      <a:lvl8pPr marL="1371600" algn="ctr" rtl="0" fontAlgn="base">
        <a:spcBef>
          <a:spcPct val="0"/>
        </a:spcBef>
        <a:spcAft>
          <a:spcPct val="0"/>
        </a:spcAft>
        <a:defRPr sz="3200">
          <a:solidFill>
            <a:schemeClr val="accent2"/>
          </a:solidFill>
          <a:latin typeface="Calibri" charset="0"/>
          <a:ea typeface="ＭＳ Ｐゴシック" charset="0"/>
          <a:cs typeface="Arial" charset="0"/>
        </a:defRPr>
      </a:lvl8pPr>
      <a:lvl9pPr marL="1828800" algn="ctr" rtl="0" fontAlgn="base">
        <a:spcBef>
          <a:spcPct val="0"/>
        </a:spcBef>
        <a:spcAft>
          <a:spcPct val="0"/>
        </a:spcAft>
        <a:defRPr sz="3200">
          <a:solidFill>
            <a:schemeClr val="accent2"/>
          </a:solidFill>
          <a:latin typeface="Calibri"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FF3300"/>
        </a:buClr>
        <a:buFont typeface="Wingdings" pitchFamily="2" charset="2"/>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000">
          <a:solidFill>
            <a:schemeClr val="accent2"/>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accent2"/>
          </a:solidFill>
          <a:latin typeface="+mn-lt"/>
          <a:ea typeface="Arial" charset="0"/>
          <a:cs typeface="+mn-cs"/>
        </a:defRPr>
      </a:lvl3pPr>
      <a:lvl4pPr marL="1600200" indent="-228600" algn="l" rtl="0" eaLnBrk="0" fontAlgn="base" hangingPunct="0">
        <a:spcBef>
          <a:spcPct val="20000"/>
        </a:spcBef>
        <a:spcAft>
          <a:spcPct val="0"/>
        </a:spcAft>
        <a:buChar char="o"/>
        <a:defRPr sz="2000">
          <a:solidFill>
            <a:schemeClr val="accent2"/>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accent2"/>
          </a:solidFill>
          <a:latin typeface="+mn-lt"/>
          <a:ea typeface="Arial" charset="0"/>
          <a:cs typeface="+mn-cs"/>
        </a:defRPr>
      </a:lvl5pPr>
      <a:lvl6pPr marL="2514600" indent="-228600" algn="l" rtl="0" fontAlgn="base">
        <a:spcBef>
          <a:spcPct val="20000"/>
        </a:spcBef>
        <a:spcAft>
          <a:spcPct val="0"/>
        </a:spcAft>
        <a:buChar char="»"/>
        <a:defRPr sz="2000">
          <a:solidFill>
            <a:schemeClr val="accent2"/>
          </a:solidFill>
          <a:latin typeface="+mn-lt"/>
          <a:ea typeface="Arial" charset="0"/>
          <a:cs typeface="+mn-cs"/>
        </a:defRPr>
      </a:lvl6pPr>
      <a:lvl7pPr marL="2971800" indent="-228600" algn="l" rtl="0" fontAlgn="base">
        <a:spcBef>
          <a:spcPct val="20000"/>
        </a:spcBef>
        <a:spcAft>
          <a:spcPct val="0"/>
        </a:spcAft>
        <a:buChar char="»"/>
        <a:defRPr sz="2000">
          <a:solidFill>
            <a:schemeClr val="accent2"/>
          </a:solidFill>
          <a:latin typeface="+mn-lt"/>
          <a:ea typeface="Arial" charset="0"/>
          <a:cs typeface="+mn-cs"/>
        </a:defRPr>
      </a:lvl7pPr>
      <a:lvl8pPr marL="3429000" indent="-228600" algn="l" rtl="0" fontAlgn="base">
        <a:spcBef>
          <a:spcPct val="20000"/>
        </a:spcBef>
        <a:spcAft>
          <a:spcPct val="0"/>
        </a:spcAft>
        <a:buChar char="»"/>
        <a:defRPr sz="2000">
          <a:solidFill>
            <a:schemeClr val="accent2"/>
          </a:solidFill>
          <a:latin typeface="+mn-lt"/>
          <a:ea typeface="Arial" charset="0"/>
          <a:cs typeface="+mn-cs"/>
        </a:defRPr>
      </a:lvl8pPr>
      <a:lvl9pPr marL="3886200" indent="-228600" algn="l" rtl="0" fontAlgn="base">
        <a:spcBef>
          <a:spcPct val="20000"/>
        </a:spcBef>
        <a:spcAft>
          <a:spcPct val="0"/>
        </a:spcAft>
        <a:buChar char="»"/>
        <a:defRPr sz="2000">
          <a:solidFill>
            <a:schemeClr val="accent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0.unctad.org/ttl/repository/TFWGintro.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unctad.org/transportnew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9750" y="1089025"/>
            <a:ext cx="7772400" cy="3708400"/>
          </a:xfrm>
        </p:spPr>
        <p:txBody>
          <a:bodyPr/>
          <a:lstStyle/>
          <a:p>
            <a:r>
              <a:rPr lang="en-GB" smtClean="0">
                <a:solidFill>
                  <a:srgbClr val="000099"/>
                </a:solidFill>
              </a:rPr>
              <a:t/>
            </a:r>
            <a:br>
              <a:rPr lang="en-GB" smtClean="0">
                <a:solidFill>
                  <a:srgbClr val="000099"/>
                </a:solidFill>
              </a:rPr>
            </a:br>
            <a:r>
              <a:rPr lang="en-GB" smtClean="0">
                <a:solidFill>
                  <a:srgbClr val="000099"/>
                </a:solidFill>
              </a:rPr>
              <a:t>11:15 – 12:30</a:t>
            </a:r>
            <a:r>
              <a:rPr lang="en-US" smtClean="0">
                <a:solidFill>
                  <a:srgbClr val="000099"/>
                </a:solidFill>
              </a:rPr>
              <a:t/>
            </a:r>
            <a:br>
              <a:rPr lang="en-US" smtClean="0">
                <a:solidFill>
                  <a:srgbClr val="000099"/>
                </a:solidFill>
              </a:rPr>
            </a:br>
            <a:r>
              <a:rPr lang="en-GB" smtClean="0">
                <a:solidFill>
                  <a:srgbClr val="000099"/>
                </a:solidFill>
              </a:rPr>
              <a:t/>
            </a:r>
            <a:br>
              <a:rPr lang="en-GB" smtClean="0">
                <a:solidFill>
                  <a:srgbClr val="000099"/>
                </a:solidFill>
              </a:rPr>
            </a:br>
            <a:r>
              <a:rPr lang="en-GB" smtClean="0">
                <a:solidFill>
                  <a:srgbClr val="000099"/>
                </a:solidFill>
              </a:rPr>
              <a:t>Trade facilitation: basic concepts, evolving content and most recent developments: challenges and opportunities for developing countries</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2800" b="1" smtClean="0"/>
              <a:t>Trade Facilitation Platforms</a:t>
            </a:r>
            <a:endParaRPr lang="en-US" sz="2800" smtClean="0"/>
          </a:p>
        </p:txBody>
      </p:sp>
      <p:sp>
        <p:nvSpPr>
          <p:cNvPr id="33794" name="Rectangle 3"/>
          <p:cNvSpPr>
            <a:spLocks noGrp="1" noChangeArrowheads="1"/>
          </p:cNvSpPr>
          <p:nvPr>
            <p:ph type="body" idx="1"/>
          </p:nvPr>
        </p:nvSpPr>
        <p:spPr>
          <a:xfrm>
            <a:off x="457200" y="990600"/>
            <a:ext cx="8229600" cy="4929188"/>
          </a:xfrm>
        </p:spPr>
        <p:txBody>
          <a:bodyPr/>
          <a:lstStyle/>
          <a:p>
            <a:pPr marL="457200" indent="-457200"/>
            <a:r>
              <a:rPr lang="en-US" b="1" smtClean="0"/>
              <a:t>National and Regional Trade and Transport Facilitation Committees:</a:t>
            </a:r>
            <a:r>
              <a:rPr lang="en-US" smtClean="0"/>
              <a:t> as</a:t>
            </a:r>
            <a:r>
              <a:rPr lang="en-US" b="1" smtClean="0"/>
              <a:t> </a:t>
            </a:r>
            <a:r>
              <a:rPr lang="en-US" smtClean="0"/>
              <a:t>structures for dialogue with private stakeholders, inter-agency coordination and high level policy coherence at national level in the design of administrative reforms.</a:t>
            </a:r>
            <a:endParaRPr lang="en-US" b="1" smtClean="0"/>
          </a:p>
          <a:p>
            <a:pPr marL="457200" indent="-457200"/>
            <a:r>
              <a:rPr lang="en-US" b="1" smtClean="0"/>
              <a:t>WTO Trade Facilitation Support Groups:</a:t>
            </a:r>
            <a:r>
              <a:rPr lang="en-US" smtClean="0"/>
              <a:t> as coordinating mechanisms to support national negotiators in Geneva through the provision of technical expertise and feedback on the tabled proposals.</a:t>
            </a:r>
            <a:endParaRPr lang="en-US" b="1" smtClean="0"/>
          </a:p>
          <a:p>
            <a:pPr marL="457200" indent="-457200"/>
            <a:r>
              <a:rPr lang="en-US" b="1" smtClean="0"/>
              <a:t>Transit corridor facilitation clusters: </a:t>
            </a:r>
            <a:r>
              <a:rPr lang="en-US" smtClean="0"/>
              <a:t>as operational</a:t>
            </a:r>
            <a:r>
              <a:rPr lang="en-US" b="1" smtClean="0"/>
              <a:t> </a:t>
            </a:r>
            <a:r>
              <a:rPr lang="en-US" smtClean="0"/>
              <a:t>multi stakeholders multi national cooperative platforms to assess obstacles, design and implement solutions to improve transport corridor operations and management.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Repository of Trade Facilitation Working Groups </a:t>
            </a:r>
          </a:p>
        </p:txBody>
      </p:sp>
      <p:sp>
        <p:nvSpPr>
          <p:cNvPr id="35842" name="Rectangle 3"/>
          <p:cNvSpPr>
            <a:spLocks noGrp="1" noChangeArrowheads="1"/>
          </p:cNvSpPr>
          <p:nvPr>
            <p:ph type="body" idx="1"/>
          </p:nvPr>
        </p:nvSpPr>
        <p:spPr/>
        <p:txBody>
          <a:bodyPr/>
          <a:lstStyle/>
          <a:p>
            <a:pPr>
              <a:buFont typeface="Wingdings" pitchFamily="2" charset="2"/>
              <a:buNone/>
            </a:pPr>
            <a:endParaRPr lang="en-US" smtClean="0"/>
          </a:p>
          <a:p>
            <a:r>
              <a:rPr lang="en-US" smtClean="0"/>
              <a:t>A joint initiative by UNCTAD and UNECE the repository of national working group on trade facilitation, provides a collection of country's experiences in setting up and maintaining national inter-agency public private consultative trade facilitation mechanisms</a:t>
            </a:r>
          </a:p>
          <a:p>
            <a:endParaRPr lang="en-US" smtClean="0"/>
          </a:p>
          <a:p>
            <a:r>
              <a:rPr lang="en-US" smtClean="0"/>
              <a:t>The country experiences currently include Benin, Burkina Faso, Ecuador, Mali, and St. Lucia. It is planned to expand the number of countries</a:t>
            </a:r>
            <a:r>
              <a:rPr lang="ja-JP" altLang="en-US" smtClean="0">
                <a:latin typeface="Arial" charset="0"/>
              </a:rPr>
              <a:t>’</a:t>
            </a:r>
            <a:r>
              <a:rPr lang="en-US" smtClean="0"/>
              <a:t> participating during this and the following year. </a:t>
            </a:r>
          </a:p>
        </p:txBody>
      </p:sp>
      <p:sp>
        <p:nvSpPr>
          <p:cNvPr id="35843" name="Text Box 4"/>
          <p:cNvSpPr txBox="1">
            <a:spLocks noChangeArrowheads="1"/>
          </p:cNvSpPr>
          <p:nvPr/>
        </p:nvSpPr>
        <p:spPr bwMode="auto">
          <a:xfrm>
            <a:off x="2268538" y="6237288"/>
            <a:ext cx="5975350" cy="366712"/>
          </a:xfrm>
          <a:prstGeom prst="rect">
            <a:avLst/>
          </a:prstGeom>
          <a:noFill/>
          <a:ln w="9525">
            <a:noFill/>
            <a:miter lim="800000"/>
            <a:headEnd/>
            <a:tailEnd/>
          </a:ln>
        </p:spPr>
        <p:txBody>
          <a:bodyPr>
            <a:spAutoFit/>
          </a:bodyPr>
          <a:lstStyle/>
          <a:p>
            <a:pPr>
              <a:spcBef>
                <a:spcPct val="50000"/>
              </a:spcBef>
            </a:pPr>
            <a:r>
              <a:rPr lang="en-US" i="1"/>
              <a:t>See:</a:t>
            </a:r>
            <a:r>
              <a:rPr lang="en-GB" i="1">
                <a:hlinkClick r:id="rId3"/>
              </a:rPr>
              <a:t>http://r0.unctad.org/ttl/repository/TFWGintro.htm</a:t>
            </a:r>
            <a:r>
              <a:rPr lang="en-GB" i="1"/>
              <a:t>.</a:t>
            </a:r>
            <a:endParaRPr lang="en-US"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GB" smtClean="0"/>
              <a:t>Clusters along Transport Corridors</a:t>
            </a:r>
          </a:p>
        </p:txBody>
      </p:sp>
      <p:grpSp>
        <p:nvGrpSpPr>
          <p:cNvPr id="48131" name="Group 3"/>
          <p:cNvGrpSpPr>
            <a:grpSpLocks/>
          </p:cNvGrpSpPr>
          <p:nvPr/>
        </p:nvGrpSpPr>
        <p:grpSpPr bwMode="auto">
          <a:xfrm>
            <a:off x="1314450" y="1981200"/>
            <a:ext cx="3257550" cy="2057400"/>
            <a:chOff x="828" y="1248"/>
            <a:chExt cx="2052" cy="1296"/>
          </a:xfrm>
        </p:grpSpPr>
        <p:sp>
          <p:nvSpPr>
            <p:cNvPr id="37928" name="Line 4"/>
            <p:cNvSpPr>
              <a:spLocks noChangeAspect="1" noChangeShapeType="1"/>
            </p:cNvSpPr>
            <p:nvPr/>
          </p:nvSpPr>
          <p:spPr bwMode="auto">
            <a:xfrm flipH="1" flipV="1">
              <a:off x="1152" y="1572"/>
              <a:ext cx="864" cy="432"/>
            </a:xfrm>
            <a:prstGeom prst="line">
              <a:avLst/>
            </a:prstGeom>
            <a:noFill/>
            <a:ln w="19050">
              <a:solidFill>
                <a:schemeClr val="tx2"/>
              </a:solidFill>
              <a:round/>
              <a:headEnd/>
              <a:tailEnd/>
            </a:ln>
          </p:spPr>
          <p:txBody>
            <a:bodyPr tIns="10800" bIns="10800"/>
            <a:lstStyle/>
            <a:p>
              <a:endParaRPr lang="en-US"/>
            </a:p>
          </p:txBody>
        </p:sp>
        <p:sp>
          <p:nvSpPr>
            <p:cNvPr id="37929" name="Line 5"/>
            <p:cNvSpPr>
              <a:spLocks noChangeAspect="1" noChangeShapeType="1"/>
            </p:cNvSpPr>
            <p:nvPr/>
          </p:nvSpPr>
          <p:spPr bwMode="auto">
            <a:xfrm flipH="1">
              <a:off x="1152" y="1464"/>
              <a:ext cx="1728" cy="0"/>
            </a:xfrm>
            <a:prstGeom prst="line">
              <a:avLst/>
            </a:prstGeom>
            <a:noFill/>
            <a:ln w="19050">
              <a:solidFill>
                <a:schemeClr val="tx2"/>
              </a:solidFill>
              <a:round/>
              <a:headEnd/>
              <a:tailEnd/>
            </a:ln>
          </p:spPr>
          <p:txBody>
            <a:bodyPr tIns="10800" bIns="10800"/>
            <a:lstStyle/>
            <a:p>
              <a:endParaRPr lang="en-US"/>
            </a:p>
          </p:txBody>
        </p:sp>
        <p:sp>
          <p:nvSpPr>
            <p:cNvPr id="37930" name="Line 6"/>
            <p:cNvSpPr>
              <a:spLocks noChangeAspect="1" noChangeShapeType="1"/>
            </p:cNvSpPr>
            <p:nvPr/>
          </p:nvSpPr>
          <p:spPr bwMode="auto">
            <a:xfrm flipV="1">
              <a:off x="828" y="1572"/>
              <a:ext cx="216" cy="972"/>
            </a:xfrm>
            <a:prstGeom prst="line">
              <a:avLst/>
            </a:prstGeom>
            <a:noFill/>
            <a:ln w="19050">
              <a:solidFill>
                <a:schemeClr val="tx2"/>
              </a:solidFill>
              <a:round/>
              <a:headEnd/>
              <a:tailEnd/>
            </a:ln>
          </p:spPr>
          <p:txBody>
            <a:bodyPr tIns="10800" bIns="10800"/>
            <a:lstStyle/>
            <a:p>
              <a:endParaRPr lang="en-US"/>
            </a:p>
          </p:txBody>
        </p:sp>
        <p:sp>
          <p:nvSpPr>
            <p:cNvPr id="37931" name="server"/>
            <p:cNvSpPr>
              <a:spLocks noChangeAspect="1" noEditPoints="1" noChangeArrowheads="1"/>
            </p:cNvSpPr>
            <p:nvPr/>
          </p:nvSpPr>
          <p:spPr bwMode="auto">
            <a:xfrm>
              <a:off x="828" y="1248"/>
              <a:ext cx="391" cy="391"/>
            </a:xfrm>
            <a:custGeom>
              <a:avLst/>
              <a:gdLst>
                <a:gd name="T0" fmla="*/ 0 w 21600"/>
                <a:gd name="T1" fmla="*/ 0 h 21600"/>
                <a:gd name="T2" fmla="*/ 196 w 21600"/>
                <a:gd name="T3" fmla="*/ 0 h 21600"/>
                <a:gd name="T4" fmla="*/ 391 w 21600"/>
                <a:gd name="T5" fmla="*/ 0 h 21600"/>
                <a:gd name="T6" fmla="*/ 391 w 21600"/>
                <a:gd name="T7" fmla="*/ 196 h 21600"/>
                <a:gd name="T8" fmla="*/ 391 w 21600"/>
                <a:gd name="T9" fmla="*/ 391 h 21600"/>
                <a:gd name="T10" fmla="*/ 196 w 21600"/>
                <a:gd name="T11" fmla="*/ 391 h 21600"/>
                <a:gd name="T12" fmla="*/ 0 w 21600"/>
                <a:gd name="T13" fmla="*/ 391 h 21600"/>
                <a:gd name="T14" fmla="*/ 0 w 21600"/>
                <a:gd name="T15" fmla="*/ 196 h 21600"/>
                <a:gd name="T16" fmla="*/ 0 60000 65536"/>
                <a:gd name="T17" fmla="*/ 0 60000 65536"/>
                <a:gd name="T18" fmla="*/ 0 60000 65536"/>
                <a:gd name="T19" fmla="*/ 0 60000 65536"/>
                <a:gd name="T20" fmla="*/ 0 60000 65536"/>
                <a:gd name="T21" fmla="*/ 0 60000 65536"/>
                <a:gd name="T22" fmla="*/ 0 60000 65536"/>
                <a:gd name="T23" fmla="*/ 0 60000 65536"/>
                <a:gd name="T24" fmla="*/ 773 w 21600"/>
                <a:gd name="T25" fmla="*/ 22429 h 21600"/>
                <a:gd name="T26" fmla="*/ 21048 w 21600"/>
                <a:gd name="T27" fmla="*/ 2828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tx2"/>
            </a:solidFill>
            <a:ln w="19050">
              <a:solidFill>
                <a:schemeClr val="accent1"/>
              </a:solidFill>
              <a:miter lim="800000"/>
              <a:headEnd/>
              <a:tailEnd/>
            </a:ln>
          </p:spPr>
          <p:txBody>
            <a:bodyPr/>
            <a:lstStyle/>
            <a:p>
              <a:endParaRPr lang="en-US"/>
            </a:p>
          </p:txBody>
        </p:sp>
        <p:sp>
          <p:nvSpPr>
            <p:cNvPr id="37932" name="Line 8"/>
            <p:cNvSpPr>
              <a:spLocks noChangeAspect="1" noChangeShapeType="1"/>
            </p:cNvSpPr>
            <p:nvPr/>
          </p:nvSpPr>
          <p:spPr bwMode="auto">
            <a:xfrm flipH="1">
              <a:off x="936" y="1788"/>
              <a:ext cx="648" cy="324"/>
            </a:xfrm>
            <a:prstGeom prst="line">
              <a:avLst/>
            </a:prstGeom>
            <a:noFill/>
            <a:ln w="19050">
              <a:solidFill>
                <a:schemeClr val="tx2"/>
              </a:solidFill>
              <a:round/>
              <a:headEnd type="diamond" w="med" len="med"/>
              <a:tailEnd type="diamond" w="med" len="med"/>
            </a:ln>
          </p:spPr>
          <p:txBody>
            <a:bodyPr tIns="10800" bIns="10800"/>
            <a:lstStyle/>
            <a:p>
              <a:endParaRPr lang="en-US"/>
            </a:p>
          </p:txBody>
        </p:sp>
        <p:sp>
          <p:nvSpPr>
            <p:cNvPr id="37933" name="Line 9"/>
            <p:cNvSpPr>
              <a:spLocks noChangeAspect="1" noChangeShapeType="1"/>
            </p:cNvSpPr>
            <p:nvPr/>
          </p:nvSpPr>
          <p:spPr bwMode="auto">
            <a:xfrm flipV="1">
              <a:off x="1584" y="1464"/>
              <a:ext cx="108" cy="324"/>
            </a:xfrm>
            <a:prstGeom prst="line">
              <a:avLst/>
            </a:prstGeom>
            <a:noFill/>
            <a:ln w="19050">
              <a:solidFill>
                <a:schemeClr val="tx2"/>
              </a:solidFill>
              <a:round/>
              <a:headEnd type="diamond" w="med" len="med"/>
              <a:tailEnd type="diamond" w="med" len="med"/>
            </a:ln>
          </p:spPr>
          <p:txBody>
            <a:bodyPr tIns="10800" bIns="10800"/>
            <a:lstStyle/>
            <a:p>
              <a:endParaRPr lang="en-US"/>
            </a:p>
          </p:txBody>
        </p:sp>
      </p:grpSp>
      <p:sp>
        <p:nvSpPr>
          <p:cNvPr id="48138" name="Oval 10"/>
          <p:cNvSpPr>
            <a:spLocks noChangeAspect="1" noChangeArrowheads="1"/>
          </p:cNvSpPr>
          <p:nvPr/>
        </p:nvSpPr>
        <p:spPr bwMode="auto">
          <a:xfrm>
            <a:off x="3605213" y="3429000"/>
            <a:ext cx="2719387" cy="2819400"/>
          </a:xfrm>
          <a:prstGeom prst="ellipse">
            <a:avLst/>
          </a:prstGeom>
          <a:solidFill>
            <a:schemeClr val="folHlink"/>
          </a:solidFill>
          <a:ln w="9525">
            <a:round/>
            <a:headEnd/>
            <a:tailEnd/>
          </a:ln>
          <a:scene3d>
            <a:camera prst="legacyPerspectiveTopRight"/>
            <a:lightRig rig="legacyFlat3" dir="l"/>
          </a:scene3d>
          <a:sp3d extrusionH="121893000" prstMaterial="legacyMatte">
            <a:bevelT w="13500" h="13500" prst="angle"/>
            <a:bevelB w="13500" h="13500" prst="angle"/>
            <a:extrusionClr>
              <a:schemeClr val="folHlink"/>
            </a:extrusionClr>
          </a:sp3d>
        </p:spPr>
        <p:txBody>
          <a:bodyPr>
            <a:flatTx/>
          </a:bodyPr>
          <a:lstStyle/>
          <a:p>
            <a:endParaRPr lang="en-US"/>
          </a:p>
        </p:txBody>
      </p:sp>
      <p:grpSp>
        <p:nvGrpSpPr>
          <p:cNvPr id="48139" name="Group 11"/>
          <p:cNvGrpSpPr>
            <a:grpSpLocks/>
          </p:cNvGrpSpPr>
          <p:nvPr/>
        </p:nvGrpSpPr>
        <p:grpSpPr bwMode="auto">
          <a:xfrm>
            <a:off x="3581400" y="2411413"/>
            <a:ext cx="3700463" cy="3616325"/>
            <a:chOff x="2256" y="1519"/>
            <a:chExt cx="2331" cy="2278"/>
          </a:xfrm>
        </p:grpSpPr>
        <p:sp>
          <p:nvSpPr>
            <p:cNvPr id="37924" name="AutoShape 12"/>
            <p:cNvSpPr>
              <a:spLocks noChangeAspect="1" noChangeArrowheads="1"/>
            </p:cNvSpPr>
            <p:nvPr/>
          </p:nvSpPr>
          <p:spPr bwMode="auto">
            <a:xfrm rot="750556">
              <a:off x="3537" y="1816"/>
              <a:ext cx="324" cy="1427"/>
            </a:xfrm>
            <a:prstGeom prst="upDownArrow">
              <a:avLst>
                <a:gd name="adj1" fmla="val 50000"/>
                <a:gd name="adj2" fmla="val 88086"/>
              </a:avLst>
            </a:prstGeom>
            <a:solidFill>
              <a:srgbClr val="FFFFFF"/>
            </a:solidFill>
            <a:ln w="9525">
              <a:miter lim="800000"/>
              <a:headEnd/>
              <a:tailEnd/>
            </a:ln>
            <a:scene3d>
              <a:camera prst="legacyPerspectiveTopRight">
                <a:rot lat="16499997" lon="21180000" rev="0"/>
              </a:camera>
              <a:lightRig rig="legacyFlat3" dir="l"/>
            </a:scene3d>
            <a:sp3d extrusionH="74600" prstMaterial="legacyMatte">
              <a:bevelT w="13500" h="13500" prst="angle"/>
              <a:bevelB w="13500" h="13500" prst="angle"/>
              <a:extrusionClr>
                <a:srgbClr val="666699"/>
              </a:extrusionClr>
            </a:sp3d>
          </p:spPr>
          <p:txBody>
            <a:bodyPr>
              <a:flatTx/>
            </a:bodyPr>
            <a:lstStyle/>
            <a:p>
              <a:endParaRPr lang="en-US"/>
            </a:p>
          </p:txBody>
        </p:sp>
        <p:sp>
          <p:nvSpPr>
            <p:cNvPr id="37925" name="Rectangle 13"/>
            <p:cNvSpPr>
              <a:spLocks noChangeAspect="1" noChangeArrowheads="1"/>
            </p:cNvSpPr>
            <p:nvPr/>
          </p:nvSpPr>
          <p:spPr bwMode="auto">
            <a:xfrm>
              <a:off x="4464" y="1519"/>
              <a:ext cx="123" cy="161"/>
            </a:xfrm>
            <a:prstGeom prst="rect">
              <a:avLst/>
            </a:prstGeom>
            <a:solidFill>
              <a:srgbClr val="99CCFF"/>
            </a:solidFill>
            <a:ln w="9525">
              <a:miter lim="800000"/>
              <a:headEnd/>
              <a:tailEnd/>
            </a:ln>
            <a:scene3d>
              <a:camera prst="legacyPerspectiveTopRight"/>
              <a:lightRig rig="legacyFlat3" dir="l"/>
            </a:scene3d>
            <a:sp3d extrusionH="430200" prstMaterial="legacyMatte">
              <a:bevelT w="13500" h="13500" prst="angle"/>
              <a:bevelB w="13500" h="13500" prst="angle"/>
              <a:extrusionClr>
                <a:srgbClr val="99CCFF"/>
              </a:extrusionClr>
            </a:sp3d>
          </p:spPr>
          <p:txBody>
            <a:bodyPr>
              <a:flatTx/>
            </a:bodyPr>
            <a:lstStyle/>
            <a:p>
              <a:endParaRPr lang="en-US"/>
            </a:p>
          </p:txBody>
        </p:sp>
        <p:sp>
          <p:nvSpPr>
            <p:cNvPr id="37926" name="Rectangle 14"/>
            <p:cNvSpPr>
              <a:spLocks noChangeAspect="1" noChangeArrowheads="1"/>
            </p:cNvSpPr>
            <p:nvPr/>
          </p:nvSpPr>
          <p:spPr bwMode="auto">
            <a:xfrm>
              <a:off x="2256" y="3216"/>
              <a:ext cx="581" cy="581"/>
            </a:xfrm>
            <a:prstGeom prst="rect">
              <a:avLst/>
            </a:prstGeom>
            <a:solidFill>
              <a:srgbClr val="99CCFF"/>
            </a:solidFill>
            <a:ln w="9525">
              <a:miter lim="800000"/>
              <a:headEnd/>
              <a:tailEnd/>
            </a:ln>
            <a:scene3d>
              <a:camera prst="legacyPerspectiveTopRight">
                <a:rot lat="480000" lon="600000" rev="0"/>
              </a:camera>
              <a:lightRig rig="legacyFlat3" dir="l"/>
            </a:scene3d>
            <a:sp3d extrusionH="2665400" prstMaterial="legacyMatte">
              <a:bevelT w="13500" h="13500" prst="angle"/>
              <a:bevelB w="13500" h="13500" prst="angle"/>
              <a:extrusionClr>
                <a:srgbClr val="99CCFF"/>
              </a:extrusionClr>
            </a:sp3d>
          </p:spPr>
          <p:txBody>
            <a:bodyPr>
              <a:flatTx/>
            </a:bodyPr>
            <a:lstStyle/>
            <a:p>
              <a:endParaRPr lang="en-US"/>
            </a:p>
          </p:txBody>
        </p:sp>
        <p:sp>
          <p:nvSpPr>
            <p:cNvPr id="37927" name="Rectangle 15"/>
            <p:cNvSpPr>
              <a:spLocks noChangeAspect="1" noChangeArrowheads="1"/>
            </p:cNvSpPr>
            <p:nvPr/>
          </p:nvSpPr>
          <p:spPr bwMode="auto">
            <a:xfrm>
              <a:off x="3875" y="2028"/>
              <a:ext cx="251" cy="251"/>
            </a:xfrm>
            <a:prstGeom prst="rect">
              <a:avLst/>
            </a:prstGeom>
            <a:solidFill>
              <a:srgbClr val="99CCFF"/>
            </a:solidFill>
            <a:ln w="9525">
              <a:miter lim="800000"/>
              <a:headEnd/>
              <a:tailEnd/>
            </a:ln>
            <a:scene3d>
              <a:camera prst="legacyPerspectiveTopRight"/>
              <a:lightRig rig="legacyFlat3" dir="l"/>
            </a:scene3d>
            <a:sp3d extrusionH="887400" prstMaterial="legacyMatte">
              <a:bevelT w="13500" h="13500" prst="angle"/>
              <a:bevelB w="13500" h="13500" prst="angle"/>
              <a:extrusionClr>
                <a:srgbClr val="99CCFF"/>
              </a:extrusionClr>
            </a:sp3d>
          </p:spPr>
          <p:txBody>
            <a:bodyPr>
              <a:flatTx/>
            </a:bodyPr>
            <a:lstStyle/>
            <a:p>
              <a:endParaRPr lang="en-US"/>
            </a:p>
          </p:txBody>
        </p:sp>
      </p:grpSp>
      <p:grpSp>
        <p:nvGrpSpPr>
          <p:cNvPr id="48144" name="Group 16"/>
          <p:cNvGrpSpPr>
            <a:grpSpLocks noChangeAspect="1"/>
          </p:cNvGrpSpPr>
          <p:nvPr/>
        </p:nvGrpSpPr>
        <p:grpSpPr bwMode="auto">
          <a:xfrm>
            <a:off x="838200" y="2019300"/>
            <a:ext cx="3943350" cy="2400300"/>
            <a:chOff x="540" y="540"/>
            <a:chExt cx="4140" cy="2520"/>
          </a:xfrm>
        </p:grpSpPr>
        <p:sp>
          <p:nvSpPr>
            <p:cNvPr id="48145" name="computr1"/>
            <p:cNvSpPr>
              <a:spLocks noChangeAspect="1" noEditPoints="1" noChangeArrowheads="1"/>
            </p:cNvSpPr>
            <p:nvPr/>
          </p:nvSpPr>
          <p:spPr bwMode="auto">
            <a:xfrm>
              <a:off x="540" y="2520"/>
              <a:ext cx="540" cy="54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chemeClr val="tx2"/>
            </a:solidFill>
            <a:ln w="19050">
              <a:solidFill>
                <a:schemeClr val="accent1"/>
              </a:solidFill>
              <a:miter lim="800000"/>
              <a:headEnd/>
              <a:tailEnd/>
            </a:ln>
            <a:effectLst>
              <a:outerShdw blurRad="63500" dist="38099" dir="2700000" algn="ctr" rotWithShape="0">
                <a:srgbClr val="000000">
                  <a:alpha val="74998"/>
                </a:srgbClr>
              </a:outerShdw>
            </a:effectLst>
          </p:spPr>
          <p:txBody>
            <a:bodyPr/>
            <a:lstStyle/>
            <a:p>
              <a:pPr>
                <a:defRPr/>
              </a:pPr>
              <a:endParaRPr lang="en-US">
                <a:latin typeface="Arial" pitchFamily="34" charset="0"/>
                <a:cs typeface="+mn-cs"/>
              </a:endParaRPr>
            </a:p>
          </p:txBody>
        </p:sp>
        <p:sp>
          <p:nvSpPr>
            <p:cNvPr id="48146" name="computr1"/>
            <p:cNvSpPr>
              <a:spLocks noChangeAspect="1" noEditPoints="1" noChangeArrowheads="1"/>
            </p:cNvSpPr>
            <p:nvPr/>
          </p:nvSpPr>
          <p:spPr bwMode="auto">
            <a:xfrm>
              <a:off x="2700" y="1260"/>
              <a:ext cx="540" cy="54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chemeClr val="tx2"/>
            </a:solidFill>
            <a:ln w="19050">
              <a:solidFill>
                <a:schemeClr val="accent1"/>
              </a:solidFill>
              <a:miter lim="800000"/>
              <a:headEnd/>
              <a:tailEnd/>
            </a:ln>
            <a:effectLst>
              <a:outerShdw blurRad="63500" dist="38099" dir="2700000" algn="ctr" rotWithShape="0">
                <a:srgbClr val="000000">
                  <a:alpha val="74998"/>
                </a:srgbClr>
              </a:outerShdw>
            </a:effectLst>
          </p:spPr>
          <p:txBody>
            <a:bodyPr/>
            <a:lstStyle/>
            <a:p>
              <a:pPr>
                <a:defRPr/>
              </a:pPr>
              <a:endParaRPr lang="en-US">
                <a:latin typeface="Arial" pitchFamily="34" charset="0"/>
                <a:cs typeface="+mn-cs"/>
              </a:endParaRPr>
            </a:p>
          </p:txBody>
        </p:sp>
        <p:sp>
          <p:nvSpPr>
            <p:cNvPr id="48147" name="computr1"/>
            <p:cNvSpPr>
              <a:spLocks noChangeAspect="1" noEditPoints="1" noChangeArrowheads="1"/>
            </p:cNvSpPr>
            <p:nvPr/>
          </p:nvSpPr>
          <p:spPr bwMode="auto">
            <a:xfrm>
              <a:off x="4140" y="540"/>
              <a:ext cx="540" cy="54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chemeClr val="tx2"/>
            </a:solidFill>
            <a:ln w="19050">
              <a:solidFill>
                <a:schemeClr val="accent1"/>
              </a:solidFill>
              <a:miter lim="800000"/>
              <a:headEnd/>
              <a:tailEnd/>
            </a:ln>
            <a:effectLst>
              <a:outerShdw blurRad="63500" dist="38099" dir="2700000" algn="ctr" rotWithShape="0">
                <a:srgbClr val="000000">
                  <a:alpha val="74998"/>
                </a:srgbClr>
              </a:outerShdw>
            </a:effectLst>
          </p:spPr>
          <p:txBody>
            <a:bodyPr/>
            <a:lstStyle/>
            <a:p>
              <a:pPr>
                <a:defRPr/>
              </a:pPr>
              <a:endParaRPr lang="en-US">
                <a:latin typeface="Arial" pitchFamily="34" charset="0"/>
                <a:cs typeface="+mn-cs"/>
              </a:endParaRPr>
            </a:p>
          </p:txBody>
        </p:sp>
      </p:grpSp>
      <p:grpSp>
        <p:nvGrpSpPr>
          <p:cNvPr id="48148" name="Group 20"/>
          <p:cNvGrpSpPr>
            <a:grpSpLocks/>
          </p:cNvGrpSpPr>
          <p:nvPr/>
        </p:nvGrpSpPr>
        <p:grpSpPr bwMode="auto">
          <a:xfrm>
            <a:off x="685800" y="2114550"/>
            <a:ext cx="6572250" cy="2914650"/>
            <a:chOff x="432" y="1332"/>
            <a:chExt cx="4140" cy="1836"/>
          </a:xfrm>
        </p:grpSpPr>
        <p:sp>
          <p:nvSpPr>
            <p:cNvPr id="48149" name="Rectangle 21" descr="Dark vertical"/>
            <p:cNvSpPr>
              <a:spLocks noChangeAspect="1" noChangeArrowheads="1"/>
            </p:cNvSpPr>
            <p:nvPr/>
          </p:nvSpPr>
          <p:spPr bwMode="auto">
            <a:xfrm>
              <a:off x="4080" y="1680"/>
              <a:ext cx="492" cy="114"/>
            </a:xfrm>
            <a:prstGeom prst="rect">
              <a:avLst/>
            </a:prstGeom>
            <a:pattFill prst="dkVert">
              <a:fgClr>
                <a:srgbClr val="FF0000"/>
              </a:fgClr>
              <a:bgClr>
                <a:srgbClr val="FFFFFF"/>
              </a:bgClr>
            </a:pattFill>
            <a:ln w="19050">
              <a:solidFill>
                <a:srgbClr val="FF0000"/>
              </a:solidFill>
              <a:miter lim="800000"/>
              <a:headEnd/>
              <a:tailEnd/>
            </a:ln>
            <a:effectLst>
              <a:outerShdw blurRad="63500" dist="38099" dir="2700000" algn="ctr" rotWithShape="0">
                <a:srgbClr val="000000">
                  <a:alpha val="74998"/>
                </a:srgbClr>
              </a:outerShdw>
            </a:effectLst>
          </p:spPr>
          <p:txBody>
            <a:bodyPr tIns="10800" bIns="10800"/>
            <a:lstStyle/>
            <a:p>
              <a:pPr>
                <a:defRPr/>
              </a:pPr>
              <a:endParaRPr lang="en-US">
                <a:latin typeface="Arial" pitchFamily="34" charset="0"/>
                <a:cs typeface="+mn-cs"/>
              </a:endParaRPr>
            </a:p>
          </p:txBody>
        </p:sp>
        <p:grpSp>
          <p:nvGrpSpPr>
            <p:cNvPr id="37916" name="Group 22"/>
            <p:cNvGrpSpPr>
              <a:grpSpLocks/>
            </p:cNvGrpSpPr>
            <p:nvPr/>
          </p:nvGrpSpPr>
          <p:grpSpPr bwMode="auto">
            <a:xfrm>
              <a:off x="432" y="1332"/>
              <a:ext cx="3440" cy="1836"/>
              <a:chOff x="432" y="1332"/>
              <a:chExt cx="3440" cy="1836"/>
            </a:xfrm>
          </p:grpSpPr>
          <p:sp>
            <p:nvSpPr>
              <p:cNvPr id="48151" name="AutoShape 23"/>
              <p:cNvSpPr>
                <a:spLocks noChangeAspect="1"/>
              </p:cNvSpPr>
              <p:nvPr/>
            </p:nvSpPr>
            <p:spPr bwMode="auto">
              <a:xfrm>
                <a:off x="432" y="2952"/>
                <a:ext cx="540" cy="216"/>
              </a:xfrm>
              <a:prstGeom prst="borderCallout2">
                <a:avLst>
                  <a:gd name="adj1" fmla="val 50000"/>
                  <a:gd name="adj2" fmla="val 100000"/>
                  <a:gd name="adj3" fmla="val 50000"/>
                  <a:gd name="adj4" fmla="val 100000"/>
                  <a:gd name="adj5" fmla="val -188333"/>
                  <a:gd name="adj6" fmla="val 265111"/>
                </a:avLst>
              </a:prstGeom>
              <a:solidFill>
                <a:srgbClr val="99CCFF"/>
              </a:solidFill>
              <a:ln w="19050">
                <a:solidFill>
                  <a:srgbClr val="3366FF"/>
                </a:solidFill>
                <a:miter lim="800000"/>
                <a:headEnd/>
                <a:tailEnd/>
              </a:ln>
              <a:effectLst>
                <a:outerShdw blurRad="63500" dist="38099" dir="2700000" algn="ctr" rotWithShape="0">
                  <a:srgbClr val="000000">
                    <a:alpha val="74998"/>
                  </a:srgbClr>
                </a:outerShdw>
              </a:effectLst>
            </p:spPr>
            <p:txBody>
              <a:bodyPr tIns="10800" bIns="10800"/>
              <a:lstStyle/>
              <a:p>
                <a:pPr algn="ctr" eaLnBrk="0" hangingPunct="0">
                  <a:defRPr/>
                </a:pPr>
                <a:r>
                  <a:rPr lang="en-US" sz="1400">
                    <a:latin typeface="Times New Roman" charset="0"/>
                    <a:cs typeface="+mn-cs"/>
                  </a:rPr>
                  <a:t>Shipper</a:t>
                </a:r>
              </a:p>
            </p:txBody>
          </p:sp>
          <p:sp>
            <p:nvSpPr>
              <p:cNvPr id="48152" name="AutoShape 24"/>
              <p:cNvSpPr>
                <a:spLocks noChangeAspect="1"/>
              </p:cNvSpPr>
              <p:nvPr/>
            </p:nvSpPr>
            <p:spPr bwMode="auto">
              <a:xfrm>
                <a:off x="962" y="2304"/>
                <a:ext cx="1080" cy="216"/>
              </a:xfrm>
              <a:prstGeom prst="borderCallout2">
                <a:avLst>
                  <a:gd name="adj1" fmla="val 50000"/>
                  <a:gd name="adj2" fmla="val 100000"/>
                  <a:gd name="adj3" fmla="val 50000"/>
                  <a:gd name="adj4" fmla="val 100000"/>
                  <a:gd name="adj5" fmla="val -132778"/>
                  <a:gd name="adj6" fmla="val 163333"/>
                </a:avLst>
              </a:prstGeom>
              <a:solidFill>
                <a:srgbClr val="99CCFF"/>
              </a:solidFill>
              <a:ln w="19050">
                <a:solidFill>
                  <a:srgbClr val="3366FF"/>
                </a:solidFill>
                <a:miter lim="800000"/>
                <a:headEnd/>
                <a:tailEnd/>
              </a:ln>
              <a:effectLst>
                <a:outerShdw blurRad="63500" dist="38099" dir="2700000" algn="ctr" rotWithShape="0">
                  <a:srgbClr val="000000">
                    <a:alpha val="74998"/>
                  </a:srgbClr>
                </a:outerShdw>
              </a:effectLst>
            </p:spPr>
            <p:txBody>
              <a:bodyPr tIns="10800" bIns="10800"/>
              <a:lstStyle/>
              <a:p>
                <a:pPr algn="ctr" eaLnBrk="0" hangingPunct="0">
                  <a:defRPr/>
                </a:pPr>
                <a:r>
                  <a:rPr lang="en-US" sz="1400">
                    <a:latin typeface="Times New Roman" charset="0"/>
                    <a:cs typeface="+mn-cs"/>
                  </a:rPr>
                  <a:t>Freight Forwarder</a:t>
                </a:r>
              </a:p>
            </p:txBody>
          </p:sp>
          <p:sp>
            <p:nvSpPr>
              <p:cNvPr id="48153" name="AutoShape 25"/>
              <p:cNvSpPr>
                <a:spLocks noChangeAspect="1"/>
              </p:cNvSpPr>
              <p:nvPr/>
            </p:nvSpPr>
            <p:spPr bwMode="auto">
              <a:xfrm>
                <a:off x="3240" y="1332"/>
                <a:ext cx="632" cy="128"/>
              </a:xfrm>
              <a:prstGeom prst="borderCallout2">
                <a:avLst>
                  <a:gd name="adj1" fmla="val 84579"/>
                  <a:gd name="adj2" fmla="val 100000"/>
                  <a:gd name="adj3" fmla="val 84579"/>
                  <a:gd name="adj4" fmla="val 100000"/>
                  <a:gd name="adj5" fmla="val 260282"/>
                  <a:gd name="adj6" fmla="val 153847"/>
                </a:avLst>
              </a:prstGeom>
              <a:solidFill>
                <a:srgbClr val="FF6600"/>
              </a:solidFill>
              <a:ln w="19050">
                <a:solidFill>
                  <a:srgbClr val="FF0000"/>
                </a:solidFill>
                <a:miter lim="800000"/>
                <a:headEnd/>
                <a:tailEnd/>
              </a:ln>
              <a:effectLst>
                <a:outerShdw blurRad="63500" dist="38099" dir="2700000" algn="ctr" rotWithShape="0">
                  <a:srgbClr val="000000">
                    <a:alpha val="74998"/>
                  </a:srgbClr>
                </a:outerShdw>
              </a:effectLst>
            </p:spPr>
            <p:txBody>
              <a:bodyPr tIns="0" bIns="0"/>
              <a:lstStyle/>
              <a:p>
                <a:pPr algn="ctr" eaLnBrk="0" hangingPunct="0">
                  <a:defRPr/>
                </a:pPr>
                <a:r>
                  <a:rPr lang="en-US" sz="1400">
                    <a:latin typeface="Times New Roman" charset="0"/>
                    <a:cs typeface="+mn-cs"/>
                  </a:rPr>
                  <a:t>Customs</a:t>
                </a:r>
              </a:p>
            </p:txBody>
          </p:sp>
          <p:sp>
            <p:nvSpPr>
              <p:cNvPr id="48154" name="AutoShape 26"/>
              <p:cNvSpPr>
                <a:spLocks noChangeAspect="1"/>
              </p:cNvSpPr>
              <p:nvPr/>
            </p:nvSpPr>
            <p:spPr bwMode="auto">
              <a:xfrm>
                <a:off x="2553" y="1776"/>
                <a:ext cx="540" cy="216"/>
              </a:xfrm>
              <a:prstGeom prst="borderCallout2">
                <a:avLst>
                  <a:gd name="adj1" fmla="val 50000"/>
                  <a:gd name="adj2" fmla="val 100000"/>
                  <a:gd name="adj3" fmla="val 50000"/>
                  <a:gd name="adj4" fmla="val 322407"/>
                  <a:gd name="adj5" fmla="val -44444"/>
                  <a:gd name="adj6" fmla="val 360185"/>
                </a:avLst>
              </a:prstGeom>
              <a:solidFill>
                <a:srgbClr val="99CCFF"/>
              </a:solidFill>
              <a:ln w="19050">
                <a:solidFill>
                  <a:srgbClr val="3366FF"/>
                </a:solidFill>
                <a:miter lim="800000"/>
                <a:headEnd/>
                <a:tailEnd/>
              </a:ln>
              <a:effectLst>
                <a:outerShdw blurRad="63500" dist="38099" dir="2700000" algn="ctr" rotWithShape="0">
                  <a:srgbClr val="000000">
                    <a:alpha val="74998"/>
                  </a:srgbClr>
                </a:outerShdw>
              </a:effectLst>
            </p:spPr>
            <p:txBody>
              <a:bodyPr tIns="10800" bIns="10800"/>
              <a:lstStyle/>
              <a:p>
                <a:pPr algn="ctr" eaLnBrk="0" hangingPunct="0">
                  <a:defRPr/>
                </a:pPr>
                <a:r>
                  <a:rPr lang="en-US" sz="1400">
                    <a:latin typeface="Times New Roman" charset="0"/>
                    <a:cs typeface="+mn-cs"/>
                  </a:rPr>
                  <a:t>Carrier</a:t>
                </a:r>
              </a:p>
            </p:txBody>
          </p:sp>
        </p:grpSp>
      </p:grpSp>
      <p:grpSp>
        <p:nvGrpSpPr>
          <p:cNvPr id="48155" name="Group 27"/>
          <p:cNvGrpSpPr>
            <a:grpSpLocks/>
          </p:cNvGrpSpPr>
          <p:nvPr/>
        </p:nvGrpSpPr>
        <p:grpSpPr bwMode="auto">
          <a:xfrm>
            <a:off x="1866900" y="2347913"/>
            <a:ext cx="3819525" cy="2319337"/>
            <a:chOff x="1176" y="1479"/>
            <a:chExt cx="2406" cy="1461"/>
          </a:xfrm>
        </p:grpSpPr>
        <p:sp>
          <p:nvSpPr>
            <p:cNvPr id="37911" name="Line 28"/>
            <p:cNvSpPr>
              <a:spLocks noChangeAspect="1" noChangeShapeType="1"/>
            </p:cNvSpPr>
            <p:nvPr/>
          </p:nvSpPr>
          <p:spPr bwMode="auto">
            <a:xfrm flipV="1">
              <a:off x="3102" y="1479"/>
              <a:ext cx="480" cy="300"/>
            </a:xfrm>
            <a:prstGeom prst="line">
              <a:avLst/>
            </a:prstGeom>
            <a:noFill/>
            <a:ln w="19050">
              <a:solidFill>
                <a:srgbClr val="3366FF"/>
              </a:solidFill>
              <a:round/>
              <a:headEnd/>
              <a:tailEnd/>
            </a:ln>
          </p:spPr>
          <p:txBody>
            <a:bodyPr tIns="10800" bIns="10800"/>
            <a:lstStyle/>
            <a:p>
              <a:endParaRPr lang="en-US"/>
            </a:p>
          </p:txBody>
        </p:sp>
        <p:sp>
          <p:nvSpPr>
            <p:cNvPr id="48157" name="AutoShape 29"/>
            <p:cNvSpPr>
              <a:spLocks noChangeAspect="1" noChangeArrowheads="1"/>
            </p:cNvSpPr>
            <p:nvPr/>
          </p:nvSpPr>
          <p:spPr bwMode="auto">
            <a:xfrm>
              <a:off x="1176" y="2724"/>
              <a:ext cx="324" cy="216"/>
            </a:xfrm>
            <a:prstGeom prst="flowChartMultidocument">
              <a:avLst/>
            </a:prstGeom>
            <a:solidFill>
              <a:srgbClr val="C0C0C0"/>
            </a:solidFill>
            <a:ln w="19050">
              <a:solidFill>
                <a:srgbClr val="0000FF"/>
              </a:solidFill>
              <a:miter lim="800000"/>
              <a:headEnd/>
              <a:tailEnd/>
            </a:ln>
            <a:effectLst>
              <a:outerShdw blurRad="63500" dist="38099" dir="2700000" algn="ctr" rotWithShape="0">
                <a:srgbClr val="000000">
                  <a:alpha val="74998"/>
                </a:srgbClr>
              </a:outerShdw>
            </a:effectLst>
          </p:spPr>
          <p:txBody>
            <a:bodyPr/>
            <a:lstStyle/>
            <a:p>
              <a:pPr>
                <a:defRPr/>
              </a:pPr>
              <a:endParaRPr lang="en-US">
                <a:latin typeface="Arial" pitchFamily="34" charset="0"/>
                <a:cs typeface="+mn-cs"/>
              </a:endParaRPr>
            </a:p>
          </p:txBody>
        </p:sp>
        <p:sp>
          <p:nvSpPr>
            <p:cNvPr id="48158" name="AutoShape 30"/>
            <p:cNvSpPr>
              <a:spLocks noChangeAspect="1" noChangeArrowheads="1"/>
            </p:cNvSpPr>
            <p:nvPr/>
          </p:nvSpPr>
          <p:spPr bwMode="auto">
            <a:xfrm>
              <a:off x="2184" y="2118"/>
              <a:ext cx="324" cy="216"/>
            </a:xfrm>
            <a:prstGeom prst="flowChartMultidocument">
              <a:avLst/>
            </a:prstGeom>
            <a:solidFill>
              <a:srgbClr val="C0C0C0"/>
            </a:solidFill>
            <a:ln w="19050">
              <a:solidFill>
                <a:srgbClr val="0000FF"/>
              </a:solidFill>
              <a:miter lim="800000"/>
              <a:headEnd/>
              <a:tailEnd/>
            </a:ln>
            <a:effectLst>
              <a:outerShdw blurRad="63500" dist="38099" dir="2700000" algn="ctr" rotWithShape="0">
                <a:srgbClr val="000000">
                  <a:alpha val="74998"/>
                </a:srgbClr>
              </a:outerShdw>
            </a:effectLst>
          </p:spPr>
          <p:txBody>
            <a:bodyPr/>
            <a:lstStyle/>
            <a:p>
              <a:pPr>
                <a:defRPr/>
              </a:pPr>
              <a:endParaRPr lang="en-US">
                <a:latin typeface="Arial" pitchFamily="34" charset="0"/>
                <a:cs typeface="+mn-cs"/>
              </a:endParaRPr>
            </a:p>
          </p:txBody>
        </p:sp>
        <p:sp>
          <p:nvSpPr>
            <p:cNvPr id="37914" name="AutoShape 31"/>
            <p:cNvSpPr>
              <a:spLocks noChangeAspect="1" noChangeArrowheads="1"/>
            </p:cNvSpPr>
            <p:nvPr/>
          </p:nvSpPr>
          <p:spPr bwMode="auto">
            <a:xfrm>
              <a:off x="3177" y="1530"/>
              <a:ext cx="324" cy="216"/>
            </a:xfrm>
            <a:prstGeom prst="flowChartMultidocument">
              <a:avLst/>
            </a:prstGeom>
            <a:solidFill>
              <a:srgbClr val="C0C0C0"/>
            </a:solidFill>
            <a:ln w="19050">
              <a:solidFill>
                <a:srgbClr val="0000FF"/>
              </a:solidFill>
              <a:miter lim="800000"/>
              <a:headEnd/>
              <a:tailEnd/>
            </a:ln>
          </p:spPr>
          <p:txBody>
            <a:bodyPr/>
            <a:lstStyle/>
            <a:p>
              <a:endParaRPr lang="en-US"/>
            </a:p>
          </p:txBody>
        </p:sp>
      </p:grpSp>
      <p:grpSp>
        <p:nvGrpSpPr>
          <p:cNvPr id="48160" name="Group 32"/>
          <p:cNvGrpSpPr>
            <a:grpSpLocks/>
          </p:cNvGrpSpPr>
          <p:nvPr/>
        </p:nvGrpSpPr>
        <p:grpSpPr bwMode="auto">
          <a:xfrm>
            <a:off x="6705600" y="4419600"/>
            <a:ext cx="2274888" cy="2019300"/>
            <a:chOff x="4224" y="2784"/>
            <a:chExt cx="1433" cy="1272"/>
          </a:xfrm>
        </p:grpSpPr>
        <p:sp>
          <p:nvSpPr>
            <p:cNvPr id="37897" name="Oval 33"/>
            <p:cNvSpPr>
              <a:spLocks noChangeArrowheads="1"/>
            </p:cNvSpPr>
            <p:nvPr/>
          </p:nvSpPr>
          <p:spPr bwMode="auto">
            <a:xfrm rot="10110504">
              <a:off x="4224" y="3360"/>
              <a:ext cx="186" cy="167"/>
            </a:xfrm>
            <a:prstGeom prst="ellipse">
              <a:avLst/>
            </a:prstGeom>
            <a:solidFill>
              <a:schemeClr val="tx2"/>
            </a:solidFill>
            <a:ln w="19050">
              <a:solidFill>
                <a:srgbClr val="000000"/>
              </a:solidFill>
              <a:round/>
              <a:headEnd/>
              <a:tailEnd/>
            </a:ln>
          </p:spPr>
          <p:txBody>
            <a:bodyPr/>
            <a:lstStyle/>
            <a:p>
              <a:endParaRPr lang="en-US"/>
            </a:p>
          </p:txBody>
        </p:sp>
        <p:grpSp>
          <p:nvGrpSpPr>
            <p:cNvPr id="37898" name="Group 34"/>
            <p:cNvGrpSpPr>
              <a:grpSpLocks/>
            </p:cNvGrpSpPr>
            <p:nvPr/>
          </p:nvGrpSpPr>
          <p:grpSpPr bwMode="auto">
            <a:xfrm>
              <a:off x="4320" y="2832"/>
              <a:ext cx="1296" cy="1168"/>
              <a:chOff x="8820" y="1620"/>
              <a:chExt cx="1620" cy="1620"/>
            </a:xfrm>
          </p:grpSpPr>
          <p:sp>
            <p:nvSpPr>
              <p:cNvPr id="37907" name="Oval 35"/>
              <p:cNvSpPr>
                <a:spLocks noChangeArrowheads="1"/>
              </p:cNvSpPr>
              <p:nvPr/>
            </p:nvSpPr>
            <p:spPr bwMode="auto">
              <a:xfrm>
                <a:off x="8820" y="1980"/>
                <a:ext cx="1620" cy="900"/>
              </a:xfrm>
              <a:prstGeom prst="ellipse">
                <a:avLst/>
              </a:prstGeom>
              <a:noFill/>
              <a:ln w="19050">
                <a:solidFill>
                  <a:srgbClr val="0000FF"/>
                </a:solidFill>
                <a:round/>
                <a:headEnd/>
                <a:tailEnd/>
              </a:ln>
            </p:spPr>
            <p:txBody>
              <a:bodyPr/>
              <a:lstStyle/>
              <a:p>
                <a:endParaRPr lang="en-US"/>
              </a:p>
            </p:txBody>
          </p:sp>
          <p:sp>
            <p:nvSpPr>
              <p:cNvPr id="37908" name="Oval 36"/>
              <p:cNvSpPr>
                <a:spLocks noChangeArrowheads="1"/>
              </p:cNvSpPr>
              <p:nvPr/>
            </p:nvSpPr>
            <p:spPr bwMode="auto">
              <a:xfrm>
                <a:off x="9180" y="1620"/>
                <a:ext cx="900" cy="1620"/>
              </a:xfrm>
              <a:prstGeom prst="ellipse">
                <a:avLst/>
              </a:prstGeom>
              <a:noFill/>
              <a:ln w="19050">
                <a:solidFill>
                  <a:srgbClr val="0000FF"/>
                </a:solidFill>
                <a:round/>
                <a:headEnd/>
                <a:tailEnd/>
              </a:ln>
            </p:spPr>
            <p:txBody>
              <a:bodyPr/>
              <a:lstStyle/>
              <a:p>
                <a:endParaRPr lang="en-US"/>
              </a:p>
            </p:txBody>
          </p:sp>
          <p:sp>
            <p:nvSpPr>
              <p:cNvPr id="37909" name="Oval 37"/>
              <p:cNvSpPr>
                <a:spLocks noChangeArrowheads="1"/>
              </p:cNvSpPr>
              <p:nvPr/>
            </p:nvSpPr>
            <p:spPr bwMode="auto">
              <a:xfrm rot="2981037">
                <a:off x="9180" y="1620"/>
                <a:ext cx="900" cy="1620"/>
              </a:xfrm>
              <a:prstGeom prst="ellipse">
                <a:avLst/>
              </a:prstGeom>
              <a:noFill/>
              <a:ln w="19050">
                <a:solidFill>
                  <a:srgbClr val="0000FF"/>
                </a:solidFill>
                <a:round/>
                <a:headEnd/>
                <a:tailEnd/>
              </a:ln>
            </p:spPr>
            <p:txBody>
              <a:bodyPr/>
              <a:lstStyle/>
              <a:p>
                <a:endParaRPr lang="en-US"/>
              </a:p>
            </p:txBody>
          </p:sp>
          <p:sp>
            <p:nvSpPr>
              <p:cNvPr id="37910" name="Oval 38"/>
              <p:cNvSpPr>
                <a:spLocks noChangeArrowheads="1"/>
              </p:cNvSpPr>
              <p:nvPr/>
            </p:nvSpPr>
            <p:spPr bwMode="auto">
              <a:xfrm rot="7810749">
                <a:off x="9180" y="1620"/>
                <a:ext cx="900" cy="1620"/>
              </a:xfrm>
              <a:prstGeom prst="ellipse">
                <a:avLst/>
              </a:prstGeom>
              <a:noFill/>
              <a:ln w="19050">
                <a:solidFill>
                  <a:srgbClr val="0000FF"/>
                </a:solidFill>
                <a:round/>
                <a:headEnd/>
                <a:tailEnd/>
              </a:ln>
            </p:spPr>
            <p:txBody>
              <a:bodyPr/>
              <a:lstStyle/>
              <a:p>
                <a:endParaRPr lang="en-US"/>
              </a:p>
            </p:txBody>
          </p:sp>
        </p:grpSp>
        <p:sp>
          <p:nvSpPr>
            <p:cNvPr id="37899" name="Oval 39"/>
            <p:cNvSpPr>
              <a:spLocks noChangeArrowheads="1"/>
            </p:cNvSpPr>
            <p:nvPr/>
          </p:nvSpPr>
          <p:spPr bwMode="auto">
            <a:xfrm>
              <a:off x="4875" y="3889"/>
              <a:ext cx="186" cy="167"/>
            </a:xfrm>
            <a:prstGeom prst="ellipse">
              <a:avLst/>
            </a:prstGeom>
            <a:solidFill>
              <a:schemeClr val="tx2"/>
            </a:solidFill>
            <a:ln w="19050">
              <a:solidFill>
                <a:srgbClr val="000000"/>
              </a:solidFill>
              <a:round/>
              <a:headEnd/>
              <a:tailEnd/>
            </a:ln>
          </p:spPr>
          <p:txBody>
            <a:bodyPr/>
            <a:lstStyle/>
            <a:p>
              <a:endParaRPr lang="en-US"/>
            </a:p>
          </p:txBody>
        </p:sp>
        <p:sp>
          <p:nvSpPr>
            <p:cNvPr id="37900" name="Oval 40"/>
            <p:cNvSpPr>
              <a:spLocks noChangeArrowheads="1"/>
            </p:cNvSpPr>
            <p:nvPr/>
          </p:nvSpPr>
          <p:spPr bwMode="auto">
            <a:xfrm>
              <a:off x="5349" y="2934"/>
              <a:ext cx="185" cy="167"/>
            </a:xfrm>
            <a:prstGeom prst="ellipse">
              <a:avLst/>
            </a:prstGeom>
            <a:solidFill>
              <a:schemeClr val="tx2"/>
            </a:solidFill>
            <a:ln w="19050">
              <a:solidFill>
                <a:srgbClr val="000000"/>
              </a:solidFill>
              <a:round/>
              <a:headEnd/>
              <a:tailEnd/>
            </a:ln>
          </p:spPr>
          <p:txBody>
            <a:bodyPr/>
            <a:lstStyle/>
            <a:p>
              <a:endParaRPr lang="en-US"/>
            </a:p>
          </p:txBody>
        </p:sp>
        <p:sp>
          <p:nvSpPr>
            <p:cNvPr id="37901" name="Oval 41"/>
            <p:cNvSpPr>
              <a:spLocks noChangeArrowheads="1"/>
            </p:cNvSpPr>
            <p:nvPr/>
          </p:nvSpPr>
          <p:spPr bwMode="auto">
            <a:xfrm>
              <a:off x="4433" y="2934"/>
              <a:ext cx="185" cy="167"/>
            </a:xfrm>
            <a:prstGeom prst="ellipse">
              <a:avLst/>
            </a:prstGeom>
            <a:solidFill>
              <a:schemeClr val="tx2"/>
            </a:solidFill>
            <a:ln w="19050">
              <a:solidFill>
                <a:srgbClr val="000000"/>
              </a:solidFill>
              <a:round/>
              <a:headEnd/>
              <a:tailEnd/>
            </a:ln>
          </p:spPr>
          <p:txBody>
            <a:bodyPr/>
            <a:lstStyle/>
            <a:p>
              <a:endParaRPr lang="en-US"/>
            </a:p>
          </p:txBody>
        </p:sp>
        <p:sp>
          <p:nvSpPr>
            <p:cNvPr id="37902" name="Text Box 42"/>
            <p:cNvSpPr txBox="1">
              <a:spLocks noChangeArrowheads="1"/>
            </p:cNvSpPr>
            <p:nvPr/>
          </p:nvSpPr>
          <p:spPr bwMode="auto">
            <a:xfrm>
              <a:off x="4608" y="3312"/>
              <a:ext cx="720" cy="231"/>
            </a:xfrm>
            <a:prstGeom prst="rect">
              <a:avLst/>
            </a:prstGeom>
            <a:noFill/>
            <a:ln w="9525">
              <a:noFill/>
              <a:miter lim="800000"/>
              <a:headEnd/>
              <a:tailEnd/>
            </a:ln>
          </p:spPr>
          <p:txBody>
            <a:bodyPr>
              <a:spAutoFit/>
            </a:bodyPr>
            <a:lstStyle/>
            <a:p>
              <a:pPr algn="ctr">
                <a:spcBef>
                  <a:spcPct val="50000"/>
                </a:spcBef>
              </a:pPr>
              <a:r>
                <a:rPr lang="es-ES" b="1">
                  <a:solidFill>
                    <a:schemeClr val="tx2"/>
                  </a:solidFill>
                  <a:latin typeface="Verdana" pitchFamily="34" charset="0"/>
                </a:rPr>
                <a:t>Cluster</a:t>
              </a:r>
            </a:p>
          </p:txBody>
        </p:sp>
        <p:sp>
          <p:nvSpPr>
            <p:cNvPr id="37903" name="Oval 43"/>
            <p:cNvSpPr>
              <a:spLocks noChangeArrowheads="1"/>
            </p:cNvSpPr>
            <p:nvPr/>
          </p:nvSpPr>
          <p:spPr bwMode="auto">
            <a:xfrm rot="10105979">
              <a:off x="5472" y="3360"/>
              <a:ext cx="185" cy="167"/>
            </a:xfrm>
            <a:prstGeom prst="ellipse">
              <a:avLst/>
            </a:prstGeom>
            <a:solidFill>
              <a:schemeClr val="tx2"/>
            </a:solidFill>
            <a:ln w="19050">
              <a:solidFill>
                <a:srgbClr val="000000"/>
              </a:solidFill>
              <a:round/>
              <a:headEnd/>
              <a:tailEnd/>
            </a:ln>
          </p:spPr>
          <p:txBody>
            <a:bodyPr/>
            <a:lstStyle/>
            <a:p>
              <a:endParaRPr lang="en-US"/>
            </a:p>
          </p:txBody>
        </p:sp>
        <p:sp>
          <p:nvSpPr>
            <p:cNvPr id="37904" name="Oval 44"/>
            <p:cNvSpPr>
              <a:spLocks noChangeArrowheads="1"/>
            </p:cNvSpPr>
            <p:nvPr/>
          </p:nvSpPr>
          <p:spPr bwMode="auto">
            <a:xfrm rot="10105979">
              <a:off x="4848" y="2784"/>
              <a:ext cx="185" cy="167"/>
            </a:xfrm>
            <a:prstGeom prst="ellipse">
              <a:avLst/>
            </a:prstGeom>
            <a:solidFill>
              <a:schemeClr val="tx2"/>
            </a:solidFill>
            <a:ln w="19050">
              <a:solidFill>
                <a:srgbClr val="000000"/>
              </a:solidFill>
              <a:round/>
              <a:headEnd/>
              <a:tailEnd/>
            </a:ln>
          </p:spPr>
          <p:txBody>
            <a:bodyPr/>
            <a:lstStyle/>
            <a:p>
              <a:endParaRPr lang="en-US"/>
            </a:p>
          </p:txBody>
        </p:sp>
        <p:sp>
          <p:nvSpPr>
            <p:cNvPr id="37905" name="Oval 45"/>
            <p:cNvSpPr>
              <a:spLocks noChangeArrowheads="1"/>
            </p:cNvSpPr>
            <p:nvPr/>
          </p:nvSpPr>
          <p:spPr bwMode="auto">
            <a:xfrm rot="10110504">
              <a:off x="4416" y="3744"/>
              <a:ext cx="186" cy="167"/>
            </a:xfrm>
            <a:prstGeom prst="ellipse">
              <a:avLst/>
            </a:prstGeom>
            <a:solidFill>
              <a:schemeClr val="tx2"/>
            </a:solidFill>
            <a:ln w="19050">
              <a:solidFill>
                <a:srgbClr val="000000"/>
              </a:solidFill>
              <a:round/>
              <a:headEnd/>
              <a:tailEnd/>
            </a:ln>
          </p:spPr>
          <p:txBody>
            <a:bodyPr/>
            <a:lstStyle/>
            <a:p>
              <a:endParaRPr lang="en-US"/>
            </a:p>
          </p:txBody>
        </p:sp>
        <p:sp>
          <p:nvSpPr>
            <p:cNvPr id="37906" name="Oval 46"/>
            <p:cNvSpPr>
              <a:spLocks noChangeArrowheads="1"/>
            </p:cNvSpPr>
            <p:nvPr/>
          </p:nvSpPr>
          <p:spPr bwMode="auto">
            <a:xfrm rot="10110504">
              <a:off x="5376" y="3792"/>
              <a:ext cx="186" cy="167"/>
            </a:xfrm>
            <a:prstGeom prst="ellipse">
              <a:avLst/>
            </a:prstGeom>
            <a:solidFill>
              <a:schemeClr val="tx2"/>
            </a:solidFill>
            <a:ln w="1905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81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48148"/>
                                        </p:tgtEl>
                                        <p:attrNameLst>
                                          <p:attrName>style.visibility</p:attrName>
                                        </p:attrNameLst>
                                      </p:cBhvr>
                                      <p:to>
                                        <p:strVal val="visible"/>
                                      </p:to>
                                    </p:set>
                                    <p:anim calcmode="lin" valueType="num">
                                      <p:cBhvr additive="base">
                                        <p:cTn id="15" dur="500" fill="hold"/>
                                        <p:tgtEl>
                                          <p:spTgt spid="48148"/>
                                        </p:tgtEl>
                                        <p:attrNameLst>
                                          <p:attrName>ppt_x</p:attrName>
                                        </p:attrNameLst>
                                      </p:cBhvr>
                                      <p:tavLst>
                                        <p:tav tm="0">
                                          <p:val>
                                            <p:strVal val="0-#ppt_w/2"/>
                                          </p:val>
                                        </p:tav>
                                        <p:tav tm="100000">
                                          <p:val>
                                            <p:strVal val="#ppt_x"/>
                                          </p:val>
                                        </p:tav>
                                      </p:tavLst>
                                    </p:anim>
                                    <p:anim calcmode="lin" valueType="num">
                                      <p:cBhvr additive="base">
                                        <p:cTn id="16" dur="500" fill="hold"/>
                                        <p:tgtEl>
                                          <p:spTgt spid="4814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481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81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48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48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TARMap-2003 (thick routes) copy2"/>
          <p:cNvPicPr>
            <a:picLocks noChangeAspect="1" noChangeArrowheads="1"/>
          </p:cNvPicPr>
          <p:nvPr>
            <p:ph idx="4294967295"/>
          </p:nvPr>
        </p:nvPicPr>
        <p:blipFill>
          <a:blip r:embed="rId3"/>
          <a:srcRect/>
          <a:stretch>
            <a:fillRect/>
          </a:stretch>
        </p:blipFill>
        <p:spPr>
          <a:xfrm>
            <a:off x="0" y="884238"/>
            <a:ext cx="9144000" cy="6000750"/>
          </a:xfrm>
          <a:ln>
            <a:solidFill>
              <a:schemeClr val="bg2"/>
            </a:solidFill>
          </a:ln>
        </p:spPr>
      </p:pic>
      <p:sp>
        <p:nvSpPr>
          <p:cNvPr id="39938" name="Line 3"/>
          <p:cNvSpPr>
            <a:spLocks noChangeShapeType="1"/>
          </p:cNvSpPr>
          <p:nvPr/>
        </p:nvSpPr>
        <p:spPr bwMode="auto">
          <a:xfrm>
            <a:off x="5867400" y="2781300"/>
            <a:ext cx="360363" cy="287338"/>
          </a:xfrm>
          <a:prstGeom prst="line">
            <a:avLst/>
          </a:prstGeom>
          <a:noFill/>
          <a:ln w="9525">
            <a:noFill/>
            <a:round/>
            <a:headEnd/>
            <a:tailEnd/>
          </a:ln>
        </p:spPr>
        <p:txBody>
          <a:bodyPr/>
          <a:lstStyle/>
          <a:p>
            <a:endParaRPr lang="en-US"/>
          </a:p>
        </p:txBody>
      </p:sp>
      <p:sp>
        <p:nvSpPr>
          <p:cNvPr id="39940" name="Freeform 4"/>
          <p:cNvSpPr>
            <a:spLocks/>
          </p:cNvSpPr>
          <p:nvPr/>
        </p:nvSpPr>
        <p:spPr bwMode="auto">
          <a:xfrm>
            <a:off x="5867400" y="2852738"/>
            <a:ext cx="769938" cy="625475"/>
          </a:xfrm>
          <a:custGeom>
            <a:avLst/>
            <a:gdLst>
              <a:gd name="T0" fmla="*/ 769938 w 485"/>
              <a:gd name="T1" fmla="*/ 625475 h 394"/>
              <a:gd name="T2" fmla="*/ 673100 w 485"/>
              <a:gd name="T3" fmla="*/ 593725 h 394"/>
              <a:gd name="T4" fmla="*/ 560388 w 485"/>
              <a:gd name="T5" fmla="*/ 481013 h 394"/>
              <a:gd name="T6" fmla="*/ 512763 w 485"/>
              <a:gd name="T7" fmla="*/ 449263 h 394"/>
              <a:gd name="T8" fmla="*/ 415925 w 485"/>
              <a:gd name="T9" fmla="*/ 417513 h 394"/>
              <a:gd name="T10" fmla="*/ 368300 w 485"/>
              <a:gd name="T11" fmla="*/ 385762 h 394"/>
              <a:gd name="T12" fmla="*/ 352425 w 485"/>
              <a:gd name="T13" fmla="*/ 338137 h 394"/>
              <a:gd name="T14" fmla="*/ 273050 w 485"/>
              <a:gd name="T15" fmla="*/ 288925 h 394"/>
              <a:gd name="T16" fmla="*/ 160338 w 485"/>
              <a:gd name="T17" fmla="*/ 176212 h 394"/>
              <a:gd name="T18" fmla="*/ 0 w 485"/>
              <a:gd name="T19" fmla="*/ 0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394"/>
              <a:gd name="T32" fmla="*/ 485 w 485"/>
              <a:gd name="T33" fmla="*/ 394 h 3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394">
                <a:moveTo>
                  <a:pt x="485" y="394"/>
                </a:moveTo>
                <a:cubicBezTo>
                  <a:pt x="465" y="387"/>
                  <a:pt x="436" y="392"/>
                  <a:pt x="424" y="374"/>
                </a:cubicBezTo>
                <a:cubicBezTo>
                  <a:pt x="404" y="344"/>
                  <a:pt x="381" y="325"/>
                  <a:pt x="353" y="303"/>
                </a:cubicBezTo>
                <a:cubicBezTo>
                  <a:pt x="344" y="295"/>
                  <a:pt x="334" y="288"/>
                  <a:pt x="323" y="283"/>
                </a:cubicBezTo>
                <a:cubicBezTo>
                  <a:pt x="303" y="274"/>
                  <a:pt x="262" y="263"/>
                  <a:pt x="262" y="263"/>
                </a:cubicBezTo>
                <a:cubicBezTo>
                  <a:pt x="252" y="256"/>
                  <a:pt x="240" y="252"/>
                  <a:pt x="232" y="243"/>
                </a:cubicBezTo>
                <a:cubicBezTo>
                  <a:pt x="225" y="235"/>
                  <a:pt x="227" y="222"/>
                  <a:pt x="222" y="213"/>
                </a:cubicBezTo>
                <a:cubicBezTo>
                  <a:pt x="208" y="189"/>
                  <a:pt x="197" y="190"/>
                  <a:pt x="172" y="182"/>
                </a:cubicBezTo>
                <a:cubicBezTo>
                  <a:pt x="151" y="152"/>
                  <a:pt x="123" y="139"/>
                  <a:pt x="101" y="111"/>
                </a:cubicBezTo>
                <a:cubicBezTo>
                  <a:pt x="71" y="73"/>
                  <a:pt x="45" y="22"/>
                  <a:pt x="0" y="0"/>
                </a:cubicBezTo>
              </a:path>
            </a:pathLst>
          </a:custGeom>
          <a:noFill/>
          <a:ln w="57150" cap="flat" cmpd="sng">
            <a:solidFill>
              <a:srgbClr val="990033"/>
            </a:solidFill>
            <a:prstDash val="solid"/>
            <a:round/>
            <a:headEnd/>
            <a:tailEnd/>
          </a:ln>
        </p:spPr>
        <p:txBody>
          <a:bodyPr/>
          <a:lstStyle/>
          <a:p>
            <a:endParaRPr lang="en-US"/>
          </a:p>
        </p:txBody>
      </p:sp>
      <p:sp>
        <p:nvSpPr>
          <p:cNvPr id="2" name="Text Box 5"/>
          <p:cNvSpPr txBox="1">
            <a:spLocks noChangeArrowheads="1"/>
          </p:cNvSpPr>
          <p:nvPr/>
        </p:nvSpPr>
        <p:spPr bwMode="auto">
          <a:xfrm>
            <a:off x="3132138" y="2276475"/>
            <a:ext cx="2233612" cy="528638"/>
          </a:xfrm>
          <a:prstGeom prst="rect">
            <a:avLst/>
          </a:prstGeom>
          <a:solidFill>
            <a:srgbClr val="99CCFF"/>
          </a:solidFill>
          <a:ln w="9525">
            <a:solidFill>
              <a:schemeClr val="bg1"/>
            </a:solidFill>
            <a:miter lim="800000"/>
            <a:headEnd/>
            <a:tailEnd/>
          </a:ln>
        </p:spPr>
        <p:txBody>
          <a:bodyPr>
            <a:spAutoFit/>
          </a:bodyPr>
          <a:lstStyle/>
          <a:p>
            <a:pPr marL="609600" indent="-609600">
              <a:spcBef>
                <a:spcPct val="50000"/>
              </a:spcBef>
              <a:buSzPct val="90000"/>
              <a:buFont typeface="Wingdings" pitchFamily="2" charset="2"/>
              <a:buNone/>
            </a:pPr>
            <a:r>
              <a:rPr lang="en-US" sz="2800">
                <a:solidFill>
                  <a:srgbClr val="990033"/>
                </a:solidFill>
                <a:latin typeface="Arial Unicode MS"/>
                <a:cs typeface="Angsana New" pitchFamily="18" charset="-34"/>
              </a:rPr>
              <a:t>Ulaanbaatar</a:t>
            </a:r>
          </a:p>
        </p:txBody>
      </p:sp>
      <p:sp>
        <p:nvSpPr>
          <p:cNvPr id="39941" name="Text Box 6"/>
          <p:cNvSpPr txBox="1">
            <a:spLocks noChangeArrowheads="1"/>
          </p:cNvSpPr>
          <p:nvPr/>
        </p:nvSpPr>
        <p:spPr bwMode="auto">
          <a:xfrm>
            <a:off x="6659563" y="4005263"/>
            <a:ext cx="2124075" cy="528637"/>
          </a:xfrm>
          <a:prstGeom prst="rect">
            <a:avLst/>
          </a:prstGeom>
          <a:solidFill>
            <a:srgbClr val="99CCFF"/>
          </a:solidFill>
          <a:ln w="9525">
            <a:solidFill>
              <a:schemeClr val="bg1"/>
            </a:solidFill>
            <a:miter lim="800000"/>
            <a:headEnd/>
            <a:tailEnd/>
          </a:ln>
        </p:spPr>
        <p:txBody>
          <a:bodyPr>
            <a:spAutoFit/>
          </a:bodyPr>
          <a:lstStyle/>
          <a:p>
            <a:pPr marL="609600" indent="-609600">
              <a:spcBef>
                <a:spcPct val="50000"/>
              </a:spcBef>
              <a:buSzPct val="90000"/>
              <a:buFont typeface="Wingdings" pitchFamily="2" charset="2"/>
              <a:buNone/>
            </a:pPr>
            <a:r>
              <a:rPr lang="en-US" sz="2800">
                <a:solidFill>
                  <a:srgbClr val="990033"/>
                </a:solidFill>
                <a:latin typeface="Arial Unicode MS"/>
                <a:cs typeface="Angsana New" pitchFamily="18" charset="-34"/>
              </a:rPr>
              <a:t>Tianjin Port</a:t>
            </a:r>
          </a:p>
        </p:txBody>
      </p:sp>
      <p:sp>
        <p:nvSpPr>
          <p:cNvPr id="39942" name="Line 7"/>
          <p:cNvSpPr>
            <a:spLocks noChangeShapeType="1"/>
          </p:cNvSpPr>
          <p:nvPr/>
        </p:nvSpPr>
        <p:spPr bwMode="auto">
          <a:xfrm>
            <a:off x="5364163" y="2781300"/>
            <a:ext cx="503237" cy="0"/>
          </a:xfrm>
          <a:prstGeom prst="line">
            <a:avLst/>
          </a:prstGeom>
          <a:noFill/>
          <a:ln w="38100">
            <a:solidFill>
              <a:schemeClr val="tx1"/>
            </a:solidFill>
            <a:round/>
            <a:headEnd/>
            <a:tailEnd type="triangle" w="med" len="med"/>
          </a:ln>
        </p:spPr>
        <p:txBody>
          <a:bodyPr/>
          <a:lstStyle/>
          <a:p>
            <a:endParaRPr lang="en-US"/>
          </a:p>
        </p:txBody>
      </p:sp>
      <p:sp>
        <p:nvSpPr>
          <p:cNvPr id="39943" name="Line 8"/>
          <p:cNvSpPr>
            <a:spLocks noChangeShapeType="1"/>
          </p:cNvSpPr>
          <p:nvPr/>
        </p:nvSpPr>
        <p:spPr bwMode="auto">
          <a:xfrm flipH="1" flipV="1">
            <a:off x="6659563" y="3429000"/>
            <a:ext cx="720725" cy="647700"/>
          </a:xfrm>
          <a:prstGeom prst="line">
            <a:avLst/>
          </a:prstGeom>
          <a:noFill/>
          <a:ln w="38100">
            <a:solidFill>
              <a:schemeClr val="tx1"/>
            </a:solidFill>
            <a:round/>
            <a:headEnd/>
            <a:tailEnd type="triangle" w="med" len="med"/>
          </a:ln>
        </p:spPr>
        <p:txBody>
          <a:bodyPr/>
          <a:lstStyle/>
          <a:p>
            <a:endParaRPr lang="en-US"/>
          </a:p>
        </p:txBody>
      </p:sp>
      <p:sp>
        <p:nvSpPr>
          <p:cNvPr id="39945" name="Oval 9"/>
          <p:cNvSpPr>
            <a:spLocks noChangeArrowheads="1"/>
          </p:cNvSpPr>
          <p:nvPr/>
        </p:nvSpPr>
        <p:spPr bwMode="auto">
          <a:xfrm>
            <a:off x="5435600" y="2420938"/>
            <a:ext cx="1584325" cy="1439862"/>
          </a:xfrm>
          <a:prstGeom prst="ellipse">
            <a:avLst/>
          </a:prstGeom>
          <a:noFill/>
          <a:ln w="76200">
            <a:solidFill>
              <a:srgbClr val="990033"/>
            </a:solidFill>
            <a:round/>
            <a:headEnd/>
            <a:tailEnd/>
          </a:ln>
        </p:spPr>
        <p:txBody>
          <a:bodyPr wrap="none" anchor="ctr"/>
          <a:lstStyle/>
          <a:p>
            <a:pPr algn="ctr"/>
            <a:endParaRPr lang="en-US">
              <a:solidFill>
                <a:srgbClr val="990033"/>
              </a:solidFill>
              <a:latin typeface="Arial Unicode MS"/>
              <a:ea typeface="Arial Unicode MS"/>
              <a:cs typeface="Arial Unicode MS"/>
            </a:endParaRPr>
          </a:p>
        </p:txBody>
      </p:sp>
      <p:sp>
        <p:nvSpPr>
          <p:cNvPr id="3" name="Rectangle 10"/>
          <p:cNvSpPr>
            <a:spLocks noGrp="1" noChangeArrowheads="1"/>
          </p:cNvSpPr>
          <p:nvPr>
            <p:ph type="title"/>
          </p:nvPr>
        </p:nvSpPr>
        <p:spPr>
          <a:xfrm>
            <a:off x="179388" y="44450"/>
            <a:ext cx="8785225" cy="850900"/>
          </a:xfrm>
        </p:spPr>
        <p:txBody>
          <a:bodyPr/>
          <a:lstStyle/>
          <a:p>
            <a:r>
              <a:rPr lang="en-US" sz="3600" smtClean="0"/>
              <a:t>Time/Cost – Distance Methodology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dissolve">
                                      <p:cBhvr>
                                        <p:cTn id="7" dur="500"/>
                                        <p:tgtEl>
                                          <p:spTgt spid="39945"/>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39940"/>
                                        </p:tgtEl>
                                      </p:cBhvr>
                                    </p:animEffect>
                                    <p:animScale>
                                      <p:cBhvr>
                                        <p:cTn id="10" dur="250" autoRev="1" fill="hold"/>
                                        <p:tgtEl>
                                          <p:spTgt spid="399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5876925"/>
            <a:ext cx="9144000" cy="9810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86" name="Line 3"/>
          <p:cNvSpPr>
            <a:spLocks noChangeShapeType="1"/>
          </p:cNvSpPr>
          <p:nvPr/>
        </p:nvSpPr>
        <p:spPr bwMode="auto">
          <a:xfrm flipH="1">
            <a:off x="1447800" y="3276600"/>
            <a:ext cx="3048000" cy="0"/>
          </a:xfrm>
          <a:prstGeom prst="line">
            <a:avLst/>
          </a:prstGeom>
          <a:noFill/>
          <a:ln w="9525">
            <a:solidFill>
              <a:schemeClr val="tx1"/>
            </a:solidFill>
            <a:prstDash val="dash"/>
            <a:round/>
            <a:headEnd/>
            <a:tailEnd/>
          </a:ln>
        </p:spPr>
        <p:txBody>
          <a:bodyPr/>
          <a:lstStyle/>
          <a:p>
            <a:endParaRPr lang="en-US"/>
          </a:p>
        </p:txBody>
      </p:sp>
      <p:sp>
        <p:nvSpPr>
          <p:cNvPr id="41987" name="AutoShape 4"/>
          <p:cNvSpPr>
            <a:spLocks noChangeArrowheads="1"/>
          </p:cNvSpPr>
          <p:nvPr/>
        </p:nvSpPr>
        <p:spPr bwMode="auto">
          <a:xfrm>
            <a:off x="5292725" y="2924175"/>
            <a:ext cx="1682750" cy="657225"/>
          </a:xfrm>
          <a:prstGeom prst="wedgeRectCallout">
            <a:avLst>
              <a:gd name="adj1" fmla="val -91269"/>
              <a:gd name="adj2" fmla="val 12500"/>
            </a:avLst>
          </a:prstGeom>
          <a:solidFill>
            <a:schemeClr val="accent1"/>
          </a:solidFill>
          <a:ln w="9525">
            <a:noFill/>
            <a:miter lim="800000"/>
            <a:headEnd/>
            <a:tailEnd/>
          </a:ln>
        </p:spPr>
        <p:txBody>
          <a:bodyPr wrap="none" anchor="ctr"/>
          <a:lstStyle/>
          <a:p>
            <a:endParaRPr lang="en-US"/>
          </a:p>
        </p:txBody>
      </p:sp>
      <p:grpSp>
        <p:nvGrpSpPr>
          <p:cNvPr id="41988" name="Group 5"/>
          <p:cNvGrpSpPr>
            <a:grpSpLocks/>
          </p:cNvGrpSpPr>
          <p:nvPr/>
        </p:nvGrpSpPr>
        <p:grpSpPr bwMode="auto">
          <a:xfrm>
            <a:off x="5453063" y="2924175"/>
            <a:ext cx="1495425" cy="566738"/>
            <a:chOff x="4608" y="768"/>
            <a:chExt cx="960" cy="331"/>
          </a:xfrm>
        </p:grpSpPr>
        <p:sp>
          <p:nvSpPr>
            <p:cNvPr id="42075" name="Text Box 6"/>
            <p:cNvSpPr txBox="1">
              <a:spLocks noChangeArrowheads="1"/>
            </p:cNvSpPr>
            <p:nvPr/>
          </p:nvSpPr>
          <p:spPr bwMode="auto">
            <a:xfrm>
              <a:off x="4608" y="768"/>
              <a:ext cx="960" cy="187"/>
            </a:xfrm>
            <a:prstGeom prst="rect">
              <a:avLst/>
            </a:prstGeom>
            <a:solidFill>
              <a:schemeClr val="accent1"/>
            </a:solidFill>
            <a:ln w="9525">
              <a:noFill/>
              <a:miter lim="800000"/>
              <a:headEnd/>
              <a:tailEnd/>
            </a:ln>
          </p:spPr>
          <p:txBody>
            <a:bodyPr>
              <a:spAutoFit/>
            </a:bodyPr>
            <a:lstStyle/>
            <a:p>
              <a:pPr>
                <a:spcBef>
                  <a:spcPct val="20000"/>
                </a:spcBef>
                <a:buSzPct val="90000"/>
                <a:buFont typeface="Wingdings" pitchFamily="2" charset="2"/>
                <a:buNone/>
              </a:pPr>
              <a:r>
                <a:rPr lang="en-US" sz="1500" b="1">
                  <a:latin typeface="Tahoma" pitchFamily="34" charset="0"/>
                  <a:cs typeface="Angsana New" pitchFamily="18" charset="-34"/>
                </a:rPr>
                <a:t>Zamyn Uud</a:t>
              </a:r>
            </a:p>
          </p:txBody>
        </p:sp>
        <p:sp>
          <p:nvSpPr>
            <p:cNvPr id="42076" name="Text Box 7"/>
            <p:cNvSpPr txBox="1">
              <a:spLocks noChangeArrowheads="1"/>
            </p:cNvSpPr>
            <p:nvPr/>
          </p:nvSpPr>
          <p:spPr bwMode="auto">
            <a:xfrm>
              <a:off x="4704" y="912"/>
              <a:ext cx="720" cy="187"/>
            </a:xfrm>
            <a:prstGeom prst="rect">
              <a:avLst/>
            </a:prstGeom>
            <a:solidFill>
              <a:schemeClr val="accent1"/>
            </a:solidFill>
            <a:ln w="9525">
              <a:noFill/>
              <a:miter lim="800000"/>
              <a:headEnd/>
              <a:tailEnd/>
            </a:ln>
          </p:spPr>
          <p:txBody>
            <a:bodyPr>
              <a:spAutoFit/>
            </a:bodyPr>
            <a:lstStyle/>
            <a:p>
              <a:pPr>
                <a:spcBef>
                  <a:spcPct val="20000"/>
                </a:spcBef>
                <a:buSzPct val="90000"/>
                <a:buFont typeface="Wingdings" pitchFamily="2" charset="2"/>
                <a:buNone/>
              </a:pPr>
              <a:r>
                <a:rPr lang="en-US" sz="1500" b="1">
                  <a:latin typeface="Tahoma" pitchFamily="34" charset="0"/>
                  <a:cs typeface="Angsana New" pitchFamily="18" charset="-34"/>
                </a:rPr>
                <a:t>1000 km</a:t>
              </a:r>
            </a:p>
          </p:txBody>
        </p:sp>
      </p:grpSp>
      <p:sp>
        <p:nvSpPr>
          <p:cNvPr id="41989" name="Line 8"/>
          <p:cNvSpPr>
            <a:spLocks noChangeShapeType="1"/>
          </p:cNvSpPr>
          <p:nvPr/>
        </p:nvSpPr>
        <p:spPr bwMode="auto">
          <a:xfrm flipV="1">
            <a:off x="4572000" y="2286000"/>
            <a:ext cx="2590800" cy="990600"/>
          </a:xfrm>
          <a:prstGeom prst="line">
            <a:avLst/>
          </a:prstGeom>
          <a:noFill/>
          <a:ln w="57150">
            <a:solidFill>
              <a:schemeClr val="tx1"/>
            </a:solidFill>
            <a:round/>
            <a:headEnd/>
            <a:tailEnd/>
          </a:ln>
        </p:spPr>
        <p:txBody>
          <a:bodyPr/>
          <a:lstStyle/>
          <a:p>
            <a:endParaRPr lang="en-US"/>
          </a:p>
        </p:txBody>
      </p:sp>
      <p:sp>
        <p:nvSpPr>
          <p:cNvPr id="41990" name="Line 9"/>
          <p:cNvSpPr>
            <a:spLocks noChangeShapeType="1"/>
          </p:cNvSpPr>
          <p:nvPr/>
        </p:nvSpPr>
        <p:spPr bwMode="auto">
          <a:xfrm flipV="1">
            <a:off x="4572000" y="3276600"/>
            <a:ext cx="0" cy="838200"/>
          </a:xfrm>
          <a:prstGeom prst="line">
            <a:avLst/>
          </a:prstGeom>
          <a:noFill/>
          <a:ln w="57150">
            <a:solidFill>
              <a:srgbClr val="990033"/>
            </a:solidFill>
            <a:round/>
            <a:headEnd/>
            <a:tailEnd/>
          </a:ln>
        </p:spPr>
        <p:txBody>
          <a:bodyPr/>
          <a:lstStyle/>
          <a:p>
            <a:endParaRPr lang="en-US"/>
          </a:p>
        </p:txBody>
      </p:sp>
      <p:sp>
        <p:nvSpPr>
          <p:cNvPr id="41991" name="Oval 10"/>
          <p:cNvSpPr>
            <a:spLocks noChangeArrowheads="1"/>
          </p:cNvSpPr>
          <p:nvPr/>
        </p:nvSpPr>
        <p:spPr bwMode="auto">
          <a:xfrm>
            <a:off x="4419600" y="3200400"/>
            <a:ext cx="228600" cy="228600"/>
          </a:xfrm>
          <a:prstGeom prst="ellipse">
            <a:avLst/>
          </a:prstGeom>
          <a:solidFill>
            <a:srgbClr val="FFD7EB"/>
          </a:solidFill>
          <a:ln w="28575">
            <a:solidFill>
              <a:srgbClr val="FF3300"/>
            </a:solidFill>
            <a:round/>
            <a:headEnd/>
            <a:tailEnd/>
          </a:ln>
        </p:spPr>
        <p:txBody>
          <a:bodyPr wrap="none" anchor="ctr"/>
          <a:lstStyle/>
          <a:p>
            <a:endParaRPr lang="en-US"/>
          </a:p>
        </p:txBody>
      </p:sp>
      <p:sp>
        <p:nvSpPr>
          <p:cNvPr id="41992" name="Oval 11" descr="20%"/>
          <p:cNvSpPr>
            <a:spLocks noChangeArrowheads="1"/>
          </p:cNvSpPr>
          <p:nvPr/>
        </p:nvSpPr>
        <p:spPr bwMode="auto">
          <a:xfrm>
            <a:off x="4191000" y="3124200"/>
            <a:ext cx="685800" cy="1219200"/>
          </a:xfrm>
          <a:prstGeom prst="ellipse">
            <a:avLst/>
          </a:prstGeom>
          <a:noFill/>
          <a:ln w="28575">
            <a:solidFill>
              <a:srgbClr val="FC0641"/>
            </a:solidFill>
            <a:round/>
            <a:headEnd/>
            <a:tailEnd/>
          </a:ln>
        </p:spPr>
        <p:txBody>
          <a:bodyPr wrap="none" anchor="ctr"/>
          <a:lstStyle/>
          <a:p>
            <a:endParaRPr lang="en-US"/>
          </a:p>
        </p:txBody>
      </p:sp>
      <p:grpSp>
        <p:nvGrpSpPr>
          <p:cNvPr id="41993" name="Group 12"/>
          <p:cNvGrpSpPr>
            <a:grpSpLocks/>
          </p:cNvGrpSpPr>
          <p:nvPr/>
        </p:nvGrpSpPr>
        <p:grpSpPr bwMode="auto">
          <a:xfrm>
            <a:off x="7196138" y="2286000"/>
            <a:ext cx="1947862" cy="685800"/>
            <a:chOff x="4533" y="1584"/>
            <a:chExt cx="1227" cy="432"/>
          </a:xfrm>
        </p:grpSpPr>
        <p:sp>
          <p:nvSpPr>
            <p:cNvPr id="42071" name="Rectangle 13" descr="25%"/>
            <p:cNvSpPr>
              <a:spLocks noChangeArrowheads="1"/>
            </p:cNvSpPr>
            <p:nvPr/>
          </p:nvSpPr>
          <p:spPr bwMode="auto">
            <a:xfrm>
              <a:off x="4533" y="1584"/>
              <a:ext cx="1200" cy="432"/>
            </a:xfrm>
            <a:prstGeom prst="rect">
              <a:avLst/>
            </a:prstGeom>
            <a:pattFill prst="pct25">
              <a:fgClr>
                <a:srgbClr val="FFCCCC"/>
              </a:fgClr>
              <a:bgClr>
                <a:srgbClr val="FFFFFF"/>
              </a:bgClr>
            </a:pattFill>
            <a:ln w="9525">
              <a:solidFill>
                <a:srgbClr val="FD0534"/>
              </a:solidFill>
              <a:miter lim="800000"/>
              <a:headEnd/>
              <a:tailEnd/>
            </a:ln>
          </p:spPr>
          <p:txBody>
            <a:bodyPr wrap="none" anchor="ctr"/>
            <a:lstStyle/>
            <a:p>
              <a:endParaRPr lang="en-US"/>
            </a:p>
          </p:txBody>
        </p:sp>
        <p:grpSp>
          <p:nvGrpSpPr>
            <p:cNvPr id="42072" name="Group 14"/>
            <p:cNvGrpSpPr>
              <a:grpSpLocks/>
            </p:cNvGrpSpPr>
            <p:nvPr/>
          </p:nvGrpSpPr>
          <p:grpSpPr bwMode="auto">
            <a:xfrm>
              <a:off x="4581" y="1584"/>
              <a:ext cx="1179" cy="423"/>
              <a:chOff x="4581" y="1584"/>
              <a:chExt cx="1179" cy="423"/>
            </a:xfrm>
          </p:grpSpPr>
          <p:sp>
            <p:nvSpPr>
              <p:cNvPr id="42073" name="Text Box 15"/>
              <p:cNvSpPr txBox="1">
                <a:spLocks noChangeArrowheads="1"/>
              </p:cNvSpPr>
              <p:nvPr/>
            </p:nvSpPr>
            <p:spPr bwMode="auto">
              <a:xfrm>
                <a:off x="4581" y="1584"/>
                <a:ext cx="1179" cy="231"/>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b="1">
                    <a:latin typeface="Tahoma" pitchFamily="34" charset="0"/>
                    <a:cs typeface="Angsana New" pitchFamily="18" charset="-34"/>
                  </a:rPr>
                  <a:t>Average speed</a:t>
                </a:r>
              </a:p>
            </p:txBody>
          </p:sp>
          <p:sp>
            <p:nvSpPr>
              <p:cNvPr id="42074" name="Text Box 16"/>
              <p:cNvSpPr txBox="1">
                <a:spLocks noChangeArrowheads="1"/>
              </p:cNvSpPr>
              <p:nvPr/>
            </p:nvSpPr>
            <p:spPr bwMode="auto">
              <a:xfrm>
                <a:off x="4656" y="1776"/>
                <a:ext cx="878" cy="231"/>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b="1">
                    <a:latin typeface="Tahoma" pitchFamily="34" charset="0"/>
                    <a:cs typeface="Angsana New" pitchFamily="18" charset="-34"/>
                  </a:rPr>
                  <a:t>22.4 km/h</a:t>
                </a:r>
              </a:p>
            </p:txBody>
          </p:sp>
        </p:grpSp>
      </p:grpSp>
      <p:grpSp>
        <p:nvGrpSpPr>
          <p:cNvPr id="41994" name="Group 17"/>
          <p:cNvGrpSpPr>
            <a:grpSpLocks/>
          </p:cNvGrpSpPr>
          <p:nvPr/>
        </p:nvGrpSpPr>
        <p:grpSpPr bwMode="auto">
          <a:xfrm>
            <a:off x="1447800" y="4419600"/>
            <a:ext cx="1752600" cy="320675"/>
            <a:chOff x="912" y="2784"/>
            <a:chExt cx="1104" cy="202"/>
          </a:xfrm>
        </p:grpSpPr>
        <p:sp>
          <p:nvSpPr>
            <p:cNvPr id="42069" name="AutoShape 18"/>
            <p:cNvSpPr>
              <a:spLocks noChangeArrowheads="1"/>
            </p:cNvSpPr>
            <p:nvPr/>
          </p:nvSpPr>
          <p:spPr bwMode="auto">
            <a:xfrm>
              <a:off x="960" y="2784"/>
              <a:ext cx="960" cy="192"/>
            </a:xfrm>
            <a:prstGeom prst="wedgeRectCallout">
              <a:avLst>
                <a:gd name="adj1" fmla="val -49583"/>
                <a:gd name="adj2" fmla="val 175000"/>
              </a:avLst>
            </a:prstGeom>
            <a:solidFill>
              <a:schemeClr val="accent1"/>
            </a:solidFill>
            <a:ln w="9525">
              <a:noFill/>
              <a:miter lim="800000"/>
              <a:headEnd/>
              <a:tailEnd/>
            </a:ln>
          </p:spPr>
          <p:txBody>
            <a:bodyPr wrap="none" anchor="ctr"/>
            <a:lstStyle/>
            <a:p>
              <a:endParaRPr lang="en-US"/>
            </a:p>
          </p:txBody>
        </p:sp>
        <p:sp>
          <p:nvSpPr>
            <p:cNvPr id="42070" name="Text Box 19"/>
            <p:cNvSpPr txBox="1">
              <a:spLocks noChangeArrowheads="1"/>
            </p:cNvSpPr>
            <p:nvPr/>
          </p:nvSpPr>
          <p:spPr bwMode="auto">
            <a:xfrm>
              <a:off x="912" y="2784"/>
              <a:ext cx="1104" cy="202"/>
            </a:xfrm>
            <a:prstGeom prst="rect">
              <a:avLst/>
            </a:prstGeom>
            <a:solidFill>
              <a:schemeClr val="accent1"/>
            </a:solidFill>
            <a:ln w="9525">
              <a:noFill/>
              <a:miter lim="800000"/>
              <a:headEnd/>
              <a:tailEnd/>
            </a:ln>
          </p:spPr>
          <p:txBody>
            <a:bodyPr>
              <a:spAutoFit/>
            </a:bodyPr>
            <a:lstStyle/>
            <a:p>
              <a:pPr>
                <a:spcBef>
                  <a:spcPct val="20000"/>
                </a:spcBef>
                <a:buSzPct val="90000"/>
                <a:buFont typeface="Wingdings" pitchFamily="2" charset="2"/>
                <a:buNone/>
              </a:pPr>
              <a:r>
                <a:rPr lang="en-US" sz="1500" b="1">
                  <a:latin typeface="Tahoma" pitchFamily="34" charset="0"/>
                  <a:cs typeface="Angsana New" pitchFamily="18" charset="-34"/>
                </a:rPr>
                <a:t>Tianjin, 0 km</a:t>
              </a:r>
            </a:p>
          </p:txBody>
        </p:sp>
      </p:grpSp>
      <p:sp>
        <p:nvSpPr>
          <p:cNvPr id="41995" name="Text Box 20"/>
          <p:cNvSpPr txBox="1">
            <a:spLocks noChangeArrowheads="1"/>
          </p:cNvSpPr>
          <p:nvPr/>
        </p:nvSpPr>
        <p:spPr bwMode="auto">
          <a:xfrm>
            <a:off x="1752600" y="2019300"/>
            <a:ext cx="1557338" cy="320675"/>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500" b="1">
                <a:latin typeface="Tahoma" pitchFamily="34" charset="0"/>
                <a:cs typeface="Angsana New" pitchFamily="18" charset="-34"/>
              </a:rPr>
              <a:t>75 hrs 31 min.</a:t>
            </a:r>
          </a:p>
        </p:txBody>
      </p:sp>
      <p:sp>
        <p:nvSpPr>
          <p:cNvPr id="41996" name="Line 21"/>
          <p:cNvSpPr>
            <a:spLocks noChangeShapeType="1"/>
          </p:cNvSpPr>
          <p:nvPr/>
        </p:nvSpPr>
        <p:spPr bwMode="auto">
          <a:xfrm>
            <a:off x="7162800" y="4724400"/>
            <a:ext cx="0" cy="152400"/>
          </a:xfrm>
          <a:prstGeom prst="line">
            <a:avLst/>
          </a:prstGeom>
          <a:noFill/>
          <a:ln w="9525">
            <a:solidFill>
              <a:schemeClr val="tx1"/>
            </a:solidFill>
            <a:prstDash val="dash"/>
            <a:round/>
            <a:headEnd/>
            <a:tailEnd/>
          </a:ln>
        </p:spPr>
        <p:txBody>
          <a:bodyPr/>
          <a:lstStyle/>
          <a:p>
            <a:endParaRPr lang="en-US"/>
          </a:p>
        </p:txBody>
      </p:sp>
      <p:sp>
        <p:nvSpPr>
          <p:cNvPr id="41997" name="Line 22"/>
          <p:cNvSpPr>
            <a:spLocks noChangeShapeType="1"/>
          </p:cNvSpPr>
          <p:nvPr/>
        </p:nvSpPr>
        <p:spPr bwMode="auto">
          <a:xfrm flipV="1">
            <a:off x="1403350" y="4114800"/>
            <a:ext cx="3168650" cy="34925"/>
          </a:xfrm>
          <a:prstGeom prst="line">
            <a:avLst/>
          </a:prstGeom>
          <a:noFill/>
          <a:ln w="9525">
            <a:solidFill>
              <a:schemeClr val="tx1"/>
            </a:solidFill>
            <a:prstDash val="dash"/>
            <a:round/>
            <a:headEnd/>
            <a:tailEnd/>
          </a:ln>
        </p:spPr>
        <p:txBody>
          <a:bodyPr/>
          <a:lstStyle/>
          <a:p>
            <a:endParaRPr lang="en-US"/>
          </a:p>
        </p:txBody>
      </p:sp>
      <p:sp>
        <p:nvSpPr>
          <p:cNvPr id="41998" name="Line 23"/>
          <p:cNvSpPr>
            <a:spLocks noChangeShapeType="1"/>
          </p:cNvSpPr>
          <p:nvPr/>
        </p:nvSpPr>
        <p:spPr bwMode="auto">
          <a:xfrm flipV="1">
            <a:off x="1447800" y="4114800"/>
            <a:ext cx="3124200" cy="1066800"/>
          </a:xfrm>
          <a:prstGeom prst="line">
            <a:avLst/>
          </a:prstGeom>
          <a:noFill/>
          <a:ln w="57150">
            <a:solidFill>
              <a:schemeClr val="tx1"/>
            </a:solidFill>
            <a:round/>
            <a:headEnd/>
            <a:tailEnd/>
          </a:ln>
        </p:spPr>
        <p:txBody>
          <a:bodyPr/>
          <a:lstStyle/>
          <a:p>
            <a:endParaRPr lang="en-US"/>
          </a:p>
        </p:txBody>
      </p:sp>
      <p:sp>
        <p:nvSpPr>
          <p:cNvPr id="41999" name="Line 24"/>
          <p:cNvSpPr>
            <a:spLocks noChangeShapeType="1"/>
          </p:cNvSpPr>
          <p:nvPr/>
        </p:nvSpPr>
        <p:spPr bwMode="auto">
          <a:xfrm>
            <a:off x="1066800" y="5181600"/>
            <a:ext cx="7620000" cy="0"/>
          </a:xfrm>
          <a:prstGeom prst="line">
            <a:avLst/>
          </a:prstGeom>
          <a:noFill/>
          <a:ln w="28575">
            <a:solidFill>
              <a:schemeClr val="tx1"/>
            </a:solidFill>
            <a:round/>
            <a:headEnd/>
            <a:tailEnd/>
          </a:ln>
        </p:spPr>
        <p:txBody>
          <a:bodyPr/>
          <a:lstStyle/>
          <a:p>
            <a:endParaRPr lang="en-US"/>
          </a:p>
        </p:txBody>
      </p:sp>
      <p:sp>
        <p:nvSpPr>
          <p:cNvPr id="42000" name="Line 25"/>
          <p:cNvSpPr>
            <a:spLocks noChangeShapeType="1"/>
          </p:cNvSpPr>
          <p:nvPr/>
        </p:nvSpPr>
        <p:spPr bwMode="auto">
          <a:xfrm flipH="1">
            <a:off x="3048000" y="4953000"/>
            <a:ext cx="0" cy="381000"/>
          </a:xfrm>
          <a:prstGeom prst="line">
            <a:avLst/>
          </a:prstGeom>
          <a:noFill/>
          <a:ln w="28575">
            <a:solidFill>
              <a:schemeClr val="tx1"/>
            </a:solidFill>
            <a:round/>
            <a:headEnd/>
            <a:tailEnd/>
          </a:ln>
        </p:spPr>
        <p:txBody>
          <a:bodyPr/>
          <a:lstStyle/>
          <a:p>
            <a:endParaRPr lang="en-US"/>
          </a:p>
        </p:txBody>
      </p:sp>
      <p:sp>
        <p:nvSpPr>
          <p:cNvPr id="42001" name="Line 26"/>
          <p:cNvSpPr>
            <a:spLocks noChangeShapeType="1"/>
          </p:cNvSpPr>
          <p:nvPr/>
        </p:nvSpPr>
        <p:spPr bwMode="auto">
          <a:xfrm flipV="1">
            <a:off x="2133600" y="5181600"/>
            <a:ext cx="0" cy="228600"/>
          </a:xfrm>
          <a:prstGeom prst="line">
            <a:avLst/>
          </a:prstGeom>
          <a:noFill/>
          <a:ln w="28575">
            <a:solidFill>
              <a:schemeClr val="tx1"/>
            </a:solidFill>
            <a:round/>
            <a:headEnd/>
            <a:tailEnd/>
          </a:ln>
        </p:spPr>
        <p:txBody>
          <a:bodyPr/>
          <a:lstStyle/>
          <a:p>
            <a:endParaRPr lang="en-US"/>
          </a:p>
        </p:txBody>
      </p:sp>
      <p:sp>
        <p:nvSpPr>
          <p:cNvPr id="42002" name="Line 27"/>
          <p:cNvSpPr>
            <a:spLocks noChangeShapeType="1"/>
          </p:cNvSpPr>
          <p:nvPr/>
        </p:nvSpPr>
        <p:spPr bwMode="auto">
          <a:xfrm flipV="1">
            <a:off x="3886200" y="5181600"/>
            <a:ext cx="0" cy="228600"/>
          </a:xfrm>
          <a:prstGeom prst="line">
            <a:avLst/>
          </a:prstGeom>
          <a:noFill/>
          <a:ln w="28575">
            <a:solidFill>
              <a:schemeClr val="tx1"/>
            </a:solidFill>
            <a:round/>
            <a:headEnd/>
            <a:tailEnd/>
          </a:ln>
        </p:spPr>
        <p:txBody>
          <a:bodyPr/>
          <a:lstStyle/>
          <a:p>
            <a:endParaRPr lang="en-US"/>
          </a:p>
        </p:txBody>
      </p:sp>
      <p:sp>
        <p:nvSpPr>
          <p:cNvPr id="42003" name="Line 28"/>
          <p:cNvSpPr>
            <a:spLocks noChangeShapeType="1"/>
          </p:cNvSpPr>
          <p:nvPr/>
        </p:nvSpPr>
        <p:spPr bwMode="auto">
          <a:xfrm flipV="1">
            <a:off x="5715000" y="5181600"/>
            <a:ext cx="0" cy="228600"/>
          </a:xfrm>
          <a:prstGeom prst="line">
            <a:avLst/>
          </a:prstGeom>
          <a:noFill/>
          <a:ln w="28575">
            <a:solidFill>
              <a:schemeClr val="tx1"/>
            </a:solidFill>
            <a:round/>
            <a:headEnd/>
            <a:tailEnd/>
          </a:ln>
        </p:spPr>
        <p:txBody>
          <a:bodyPr/>
          <a:lstStyle/>
          <a:p>
            <a:endParaRPr lang="en-US"/>
          </a:p>
        </p:txBody>
      </p:sp>
      <p:sp>
        <p:nvSpPr>
          <p:cNvPr id="42004" name="Line 29"/>
          <p:cNvSpPr>
            <a:spLocks noChangeShapeType="1"/>
          </p:cNvSpPr>
          <p:nvPr/>
        </p:nvSpPr>
        <p:spPr bwMode="auto">
          <a:xfrm flipV="1">
            <a:off x="7391400" y="5181600"/>
            <a:ext cx="0" cy="228600"/>
          </a:xfrm>
          <a:prstGeom prst="line">
            <a:avLst/>
          </a:prstGeom>
          <a:noFill/>
          <a:ln w="28575">
            <a:solidFill>
              <a:schemeClr val="tx1"/>
            </a:solidFill>
            <a:round/>
            <a:headEnd/>
            <a:tailEnd/>
          </a:ln>
        </p:spPr>
        <p:txBody>
          <a:bodyPr/>
          <a:lstStyle/>
          <a:p>
            <a:endParaRPr lang="en-US"/>
          </a:p>
        </p:txBody>
      </p:sp>
      <p:sp>
        <p:nvSpPr>
          <p:cNvPr id="42005" name="Text Box 30"/>
          <p:cNvSpPr txBox="1">
            <a:spLocks noChangeArrowheads="1"/>
          </p:cNvSpPr>
          <p:nvPr/>
        </p:nvSpPr>
        <p:spPr bwMode="auto">
          <a:xfrm>
            <a:off x="2743200" y="5410200"/>
            <a:ext cx="768350"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a:latin typeface="Tahoma" pitchFamily="34" charset="0"/>
                <a:cs typeface="Angsana New" pitchFamily="18" charset="-34"/>
              </a:rPr>
              <a:t>500 km</a:t>
            </a:r>
          </a:p>
        </p:txBody>
      </p:sp>
      <p:sp>
        <p:nvSpPr>
          <p:cNvPr id="42006" name="Text Box 31"/>
          <p:cNvSpPr txBox="1">
            <a:spLocks noChangeArrowheads="1"/>
          </p:cNvSpPr>
          <p:nvPr/>
        </p:nvSpPr>
        <p:spPr bwMode="auto">
          <a:xfrm>
            <a:off x="4495800" y="5410200"/>
            <a:ext cx="865188"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a:latin typeface="Tahoma" pitchFamily="34" charset="0"/>
                <a:cs typeface="Angsana New" pitchFamily="18" charset="-34"/>
              </a:rPr>
              <a:t>1000 km</a:t>
            </a:r>
          </a:p>
        </p:txBody>
      </p:sp>
      <p:sp>
        <p:nvSpPr>
          <p:cNvPr id="42007" name="Text Box 32"/>
          <p:cNvSpPr txBox="1">
            <a:spLocks noChangeArrowheads="1"/>
          </p:cNvSpPr>
          <p:nvPr/>
        </p:nvSpPr>
        <p:spPr bwMode="auto">
          <a:xfrm>
            <a:off x="7848600" y="5410200"/>
            <a:ext cx="865188"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a:latin typeface="Tahoma" pitchFamily="34" charset="0"/>
                <a:cs typeface="Angsana New" pitchFamily="18" charset="-34"/>
              </a:rPr>
              <a:t>2000 km</a:t>
            </a:r>
          </a:p>
        </p:txBody>
      </p:sp>
      <p:sp>
        <p:nvSpPr>
          <p:cNvPr id="42008" name="Text Box 33"/>
          <p:cNvSpPr txBox="1">
            <a:spLocks noChangeArrowheads="1"/>
          </p:cNvSpPr>
          <p:nvPr/>
        </p:nvSpPr>
        <p:spPr bwMode="auto">
          <a:xfrm>
            <a:off x="6172200" y="5410200"/>
            <a:ext cx="865188"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a:latin typeface="Tahoma" pitchFamily="34" charset="0"/>
                <a:cs typeface="Angsana New" pitchFamily="18" charset="-34"/>
              </a:rPr>
              <a:t>1500 km</a:t>
            </a:r>
          </a:p>
        </p:txBody>
      </p:sp>
      <p:grpSp>
        <p:nvGrpSpPr>
          <p:cNvPr id="42009" name="Group 34"/>
          <p:cNvGrpSpPr>
            <a:grpSpLocks/>
          </p:cNvGrpSpPr>
          <p:nvPr/>
        </p:nvGrpSpPr>
        <p:grpSpPr bwMode="auto">
          <a:xfrm>
            <a:off x="1219200" y="1219200"/>
            <a:ext cx="457200" cy="4419600"/>
            <a:chOff x="768" y="768"/>
            <a:chExt cx="288" cy="2784"/>
          </a:xfrm>
        </p:grpSpPr>
        <p:sp>
          <p:nvSpPr>
            <p:cNvPr id="42060" name="Line 35"/>
            <p:cNvSpPr>
              <a:spLocks noChangeShapeType="1"/>
            </p:cNvSpPr>
            <p:nvPr/>
          </p:nvSpPr>
          <p:spPr bwMode="auto">
            <a:xfrm flipH="1">
              <a:off x="912" y="768"/>
              <a:ext cx="0" cy="2784"/>
            </a:xfrm>
            <a:prstGeom prst="line">
              <a:avLst/>
            </a:prstGeom>
            <a:noFill/>
            <a:ln w="28575">
              <a:solidFill>
                <a:schemeClr val="tx1"/>
              </a:solidFill>
              <a:round/>
              <a:headEnd/>
              <a:tailEnd/>
            </a:ln>
          </p:spPr>
          <p:txBody>
            <a:bodyPr/>
            <a:lstStyle/>
            <a:p>
              <a:endParaRPr lang="en-US"/>
            </a:p>
          </p:txBody>
        </p:sp>
        <p:sp>
          <p:nvSpPr>
            <p:cNvPr id="42061" name="Line 36"/>
            <p:cNvSpPr>
              <a:spLocks noChangeShapeType="1"/>
            </p:cNvSpPr>
            <p:nvPr/>
          </p:nvSpPr>
          <p:spPr bwMode="auto">
            <a:xfrm>
              <a:off x="768" y="2688"/>
              <a:ext cx="288" cy="0"/>
            </a:xfrm>
            <a:prstGeom prst="line">
              <a:avLst/>
            </a:prstGeom>
            <a:noFill/>
            <a:ln w="28575">
              <a:solidFill>
                <a:schemeClr val="tx1"/>
              </a:solidFill>
              <a:round/>
              <a:headEnd/>
              <a:tailEnd/>
            </a:ln>
          </p:spPr>
          <p:txBody>
            <a:bodyPr/>
            <a:lstStyle/>
            <a:p>
              <a:endParaRPr lang="en-US"/>
            </a:p>
          </p:txBody>
        </p:sp>
        <p:sp>
          <p:nvSpPr>
            <p:cNvPr id="42062" name="Line 37"/>
            <p:cNvSpPr>
              <a:spLocks noChangeShapeType="1"/>
            </p:cNvSpPr>
            <p:nvPr/>
          </p:nvSpPr>
          <p:spPr bwMode="auto">
            <a:xfrm>
              <a:off x="768" y="2112"/>
              <a:ext cx="288" cy="0"/>
            </a:xfrm>
            <a:prstGeom prst="line">
              <a:avLst/>
            </a:prstGeom>
            <a:noFill/>
            <a:ln w="28575">
              <a:solidFill>
                <a:schemeClr val="tx1"/>
              </a:solidFill>
              <a:round/>
              <a:headEnd/>
              <a:tailEnd/>
            </a:ln>
          </p:spPr>
          <p:txBody>
            <a:bodyPr/>
            <a:lstStyle/>
            <a:p>
              <a:endParaRPr lang="en-US"/>
            </a:p>
          </p:txBody>
        </p:sp>
        <p:sp>
          <p:nvSpPr>
            <p:cNvPr id="42063" name="Line 38"/>
            <p:cNvSpPr>
              <a:spLocks noChangeShapeType="1"/>
            </p:cNvSpPr>
            <p:nvPr/>
          </p:nvSpPr>
          <p:spPr bwMode="auto">
            <a:xfrm>
              <a:off x="768" y="1536"/>
              <a:ext cx="288" cy="0"/>
            </a:xfrm>
            <a:prstGeom prst="line">
              <a:avLst/>
            </a:prstGeom>
            <a:noFill/>
            <a:ln w="28575">
              <a:solidFill>
                <a:schemeClr val="tx1"/>
              </a:solidFill>
              <a:round/>
              <a:headEnd/>
              <a:tailEnd/>
            </a:ln>
          </p:spPr>
          <p:txBody>
            <a:bodyPr/>
            <a:lstStyle/>
            <a:p>
              <a:endParaRPr lang="en-US"/>
            </a:p>
          </p:txBody>
        </p:sp>
        <p:sp>
          <p:nvSpPr>
            <p:cNvPr id="42064" name="Line 39"/>
            <p:cNvSpPr>
              <a:spLocks noChangeShapeType="1"/>
            </p:cNvSpPr>
            <p:nvPr/>
          </p:nvSpPr>
          <p:spPr bwMode="auto">
            <a:xfrm>
              <a:off x="768" y="960"/>
              <a:ext cx="288" cy="0"/>
            </a:xfrm>
            <a:prstGeom prst="line">
              <a:avLst/>
            </a:prstGeom>
            <a:noFill/>
            <a:ln w="28575">
              <a:solidFill>
                <a:schemeClr val="tx1"/>
              </a:solidFill>
              <a:round/>
              <a:headEnd/>
              <a:tailEnd/>
            </a:ln>
          </p:spPr>
          <p:txBody>
            <a:bodyPr/>
            <a:lstStyle/>
            <a:p>
              <a:endParaRPr lang="en-US"/>
            </a:p>
          </p:txBody>
        </p:sp>
        <p:sp>
          <p:nvSpPr>
            <p:cNvPr id="42065" name="Line 40"/>
            <p:cNvSpPr>
              <a:spLocks noChangeShapeType="1"/>
            </p:cNvSpPr>
            <p:nvPr/>
          </p:nvSpPr>
          <p:spPr bwMode="auto">
            <a:xfrm>
              <a:off x="768" y="2976"/>
              <a:ext cx="144" cy="0"/>
            </a:xfrm>
            <a:prstGeom prst="line">
              <a:avLst/>
            </a:prstGeom>
            <a:noFill/>
            <a:ln w="28575">
              <a:solidFill>
                <a:schemeClr val="tx1"/>
              </a:solidFill>
              <a:round/>
              <a:headEnd/>
              <a:tailEnd/>
            </a:ln>
          </p:spPr>
          <p:txBody>
            <a:bodyPr/>
            <a:lstStyle/>
            <a:p>
              <a:endParaRPr lang="en-US"/>
            </a:p>
          </p:txBody>
        </p:sp>
        <p:sp>
          <p:nvSpPr>
            <p:cNvPr id="42066" name="Line 41"/>
            <p:cNvSpPr>
              <a:spLocks noChangeShapeType="1"/>
            </p:cNvSpPr>
            <p:nvPr/>
          </p:nvSpPr>
          <p:spPr bwMode="auto">
            <a:xfrm>
              <a:off x="768" y="2400"/>
              <a:ext cx="144" cy="0"/>
            </a:xfrm>
            <a:prstGeom prst="line">
              <a:avLst/>
            </a:prstGeom>
            <a:noFill/>
            <a:ln w="28575">
              <a:solidFill>
                <a:schemeClr val="tx1"/>
              </a:solidFill>
              <a:round/>
              <a:headEnd/>
              <a:tailEnd/>
            </a:ln>
          </p:spPr>
          <p:txBody>
            <a:bodyPr/>
            <a:lstStyle/>
            <a:p>
              <a:endParaRPr lang="en-US"/>
            </a:p>
          </p:txBody>
        </p:sp>
        <p:sp>
          <p:nvSpPr>
            <p:cNvPr id="42067" name="Line 42"/>
            <p:cNvSpPr>
              <a:spLocks noChangeShapeType="1"/>
            </p:cNvSpPr>
            <p:nvPr/>
          </p:nvSpPr>
          <p:spPr bwMode="auto">
            <a:xfrm>
              <a:off x="768" y="1824"/>
              <a:ext cx="144" cy="0"/>
            </a:xfrm>
            <a:prstGeom prst="line">
              <a:avLst/>
            </a:prstGeom>
            <a:noFill/>
            <a:ln w="28575">
              <a:solidFill>
                <a:schemeClr val="tx1"/>
              </a:solidFill>
              <a:round/>
              <a:headEnd/>
              <a:tailEnd/>
            </a:ln>
          </p:spPr>
          <p:txBody>
            <a:bodyPr/>
            <a:lstStyle/>
            <a:p>
              <a:endParaRPr lang="en-US"/>
            </a:p>
          </p:txBody>
        </p:sp>
        <p:sp>
          <p:nvSpPr>
            <p:cNvPr id="42068" name="Line 43"/>
            <p:cNvSpPr>
              <a:spLocks noChangeShapeType="1"/>
            </p:cNvSpPr>
            <p:nvPr/>
          </p:nvSpPr>
          <p:spPr bwMode="auto">
            <a:xfrm>
              <a:off x="768" y="1248"/>
              <a:ext cx="144" cy="0"/>
            </a:xfrm>
            <a:prstGeom prst="line">
              <a:avLst/>
            </a:prstGeom>
            <a:noFill/>
            <a:ln w="28575">
              <a:solidFill>
                <a:schemeClr val="tx1"/>
              </a:solidFill>
              <a:round/>
              <a:headEnd/>
              <a:tailEnd/>
            </a:ln>
          </p:spPr>
          <p:txBody>
            <a:bodyPr/>
            <a:lstStyle/>
            <a:p>
              <a:endParaRPr lang="en-US"/>
            </a:p>
          </p:txBody>
        </p:sp>
      </p:grpSp>
      <p:sp>
        <p:nvSpPr>
          <p:cNvPr id="42010" name="Text Box 44"/>
          <p:cNvSpPr txBox="1">
            <a:spLocks noChangeArrowheads="1"/>
          </p:cNvSpPr>
          <p:nvPr/>
        </p:nvSpPr>
        <p:spPr bwMode="auto">
          <a:xfrm>
            <a:off x="381000" y="1371600"/>
            <a:ext cx="1143000" cy="304800"/>
          </a:xfrm>
          <a:prstGeom prst="rect">
            <a:avLst/>
          </a:prstGeom>
          <a:noFill/>
          <a:ln w="9525">
            <a:noFill/>
            <a:miter lim="800000"/>
            <a:headEnd/>
            <a:tailEnd/>
          </a:ln>
        </p:spPr>
        <p:txBody>
          <a:bodyPr>
            <a:spAutoFit/>
          </a:bodyPr>
          <a:lstStyle/>
          <a:p>
            <a:pPr>
              <a:spcBef>
                <a:spcPct val="50000"/>
              </a:spcBef>
              <a:buSzPct val="90000"/>
              <a:buFont typeface="Wingdings" pitchFamily="2" charset="2"/>
              <a:buNone/>
            </a:pPr>
            <a:r>
              <a:rPr lang="en-US" sz="1400">
                <a:latin typeface="Tahoma" pitchFamily="34" charset="0"/>
                <a:cs typeface="Angsana New" pitchFamily="18" charset="-34"/>
              </a:rPr>
              <a:t>Day 4</a:t>
            </a:r>
          </a:p>
        </p:txBody>
      </p:sp>
      <p:sp>
        <p:nvSpPr>
          <p:cNvPr id="42011" name="Text Box 45"/>
          <p:cNvSpPr txBox="1">
            <a:spLocks noChangeArrowheads="1"/>
          </p:cNvSpPr>
          <p:nvPr/>
        </p:nvSpPr>
        <p:spPr bwMode="auto">
          <a:xfrm rot="-8060">
            <a:off x="1403350" y="5589588"/>
            <a:ext cx="1600200" cy="336550"/>
          </a:xfrm>
          <a:prstGeom prst="rect">
            <a:avLst/>
          </a:prstGeom>
          <a:noFill/>
          <a:ln w="9525">
            <a:noFill/>
            <a:miter lim="800000"/>
            <a:headEnd/>
            <a:tailEnd/>
          </a:ln>
        </p:spPr>
        <p:txBody>
          <a:bodyPr>
            <a:spAutoFit/>
          </a:bodyPr>
          <a:lstStyle/>
          <a:p>
            <a:pPr>
              <a:spcBef>
                <a:spcPct val="50000"/>
              </a:spcBef>
              <a:buSzPct val="90000"/>
              <a:buFont typeface="Wingdings" pitchFamily="2" charset="2"/>
              <a:buNone/>
            </a:pPr>
            <a:r>
              <a:rPr lang="en-US" sz="1600" b="1">
                <a:latin typeface="Tahoma" pitchFamily="34" charset="0"/>
                <a:cs typeface="Angsana New" pitchFamily="18" charset="-34"/>
              </a:rPr>
              <a:t>Distance </a:t>
            </a:r>
          </a:p>
        </p:txBody>
      </p:sp>
      <p:sp>
        <p:nvSpPr>
          <p:cNvPr id="42012" name="Text Box 46"/>
          <p:cNvSpPr txBox="1">
            <a:spLocks noChangeArrowheads="1"/>
          </p:cNvSpPr>
          <p:nvPr/>
        </p:nvSpPr>
        <p:spPr bwMode="auto">
          <a:xfrm rot="-5425645">
            <a:off x="223044" y="5060157"/>
            <a:ext cx="917575" cy="427037"/>
          </a:xfrm>
          <a:prstGeom prst="rect">
            <a:avLst/>
          </a:prstGeom>
          <a:noFill/>
          <a:ln w="9525">
            <a:noFill/>
            <a:miter lim="800000"/>
            <a:headEnd/>
            <a:tailEnd/>
          </a:ln>
        </p:spPr>
        <p:txBody>
          <a:bodyPr>
            <a:spAutoFit/>
          </a:bodyPr>
          <a:lstStyle/>
          <a:p>
            <a:pPr>
              <a:spcBef>
                <a:spcPct val="50000"/>
              </a:spcBef>
              <a:buSzPct val="90000"/>
              <a:buFont typeface="Wingdings" pitchFamily="2" charset="2"/>
              <a:buNone/>
            </a:pPr>
            <a:r>
              <a:rPr lang="en-US" sz="1600" b="1">
                <a:latin typeface="Tahoma" pitchFamily="34" charset="0"/>
                <a:cs typeface="Angsana New" pitchFamily="18" charset="-34"/>
              </a:rPr>
              <a:t>Time</a:t>
            </a:r>
            <a:r>
              <a:rPr lang="en-US" sz="2200" b="1">
                <a:latin typeface="Tahoma" pitchFamily="34" charset="0"/>
                <a:cs typeface="Angsana New" pitchFamily="18" charset="-34"/>
              </a:rPr>
              <a:t> </a:t>
            </a:r>
            <a:endParaRPr lang="en-US" sz="2000" b="1">
              <a:latin typeface="Tahoma" pitchFamily="34" charset="0"/>
              <a:cs typeface="Angsana New" pitchFamily="18" charset="-34"/>
            </a:endParaRPr>
          </a:p>
        </p:txBody>
      </p:sp>
      <p:sp>
        <p:nvSpPr>
          <p:cNvPr id="42013" name="Line 47"/>
          <p:cNvSpPr>
            <a:spLocks noChangeShapeType="1"/>
          </p:cNvSpPr>
          <p:nvPr/>
        </p:nvSpPr>
        <p:spPr bwMode="auto">
          <a:xfrm>
            <a:off x="4572000" y="4114800"/>
            <a:ext cx="0" cy="1042988"/>
          </a:xfrm>
          <a:prstGeom prst="line">
            <a:avLst/>
          </a:prstGeom>
          <a:noFill/>
          <a:ln w="9525">
            <a:solidFill>
              <a:schemeClr val="tx1"/>
            </a:solidFill>
            <a:prstDash val="dash"/>
            <a:round/>
            <a:headEnd/>
            <a:tailEnd/>
          </a:ln>
        </p:spPr>
        <p:txBody>
          <a:bodyPr/>
          <a:lstStyle/>
          <a:p>
            <a:endParaRPr lang="en-US"/>
          </a:p>
        </p:txBody>
      </p:sp>
      <p:sp>
        <p:nvSpPr>
          <p:cNvPr id="42014" name="Line 48"/>
          <p:cNvSpPr>
            <a:spLocks noChangeShapeType="1"/>
          </p:cNvSpPr>
          <p:nvPr/>
        </p:nvSpPr>
        <p:spPr bwMode="auto">
          <a:xfrm>
            <a:off x="7162800" y="2286000"/>
            <a:ext cx="0" cy="2209800"/>
          </a:xfrm>
          <a:prstGeom prst="line">
            <a:avLst/>
          </a:prstGeom>
          <a:noFill/>
          <a:ln w="9525">
            <a:solidFill>
              <a:schemeClr val="tx1"/>
            </a:solidFill>
            <a:prstDash val="dash"/>
            <a:round/>
            <a:headEnd/>
            <a:tailEnd/>
          </a:ln>
        </p:spPr>
        <p:txBody>
          <a:bodyPr/>
          <a:lstStyle/>
          <a:p>
            <a:endParaRPr lang="en-US"/>
          </a:p>
        </p:txBody>
      </p:sp>
      <p:sp>
        <p:nvSpPr>
          <p:cNvPr id="42015" name="Line 49"/>
          <p:cNvSpPr>
            <a:spLocks noChangeShapeType="1"/>
          </p:cNvSpPr>
          <p:nvPr/>
        </p:nvSpPr>
        <p:spPr bwMode="auto">
          <a:xfrm>
            <a:off x="1828800" y="2286000"/>
            <a:ext cx="5334000" cy="0"/>
          </a:xfrm>
          <a:prstGeom prst="line">
            <a:avLst/>
          </a:prstGeom>
          <a:noFill/>
          <a:ln w="9525">
            <a:solidFill>
              <a:schemeClr val="tx1"/>
            </a:solidFill>
            <a:prstDash val="dash"/>
            <a:round/>
            <a:headEnd/>
            <a:tailEnd/>
          </a:ln>
        </p:spPr>
        <p:txBody>
          <a:bodyPr/>
          <a:lstStyle/>
          <a:p>
            <a:endParaRPr lang="en-US"/>
          </a:p>
        </p:txBody>
      </p:sp>
      <p:sp>
        <p:nvSpPr>
          <p:cNvPr id="42016" name="Rectangle 50"/>
          <p:cNvSpPr>
            <a:spLocks noChangeArrowheads="1"/>
          </p:cNvSpPr>
          <p:nvPr/>
        </p:nvSpPr>
        <p:spPr bwMode="auto">
          <a:xfrm>
            <a:off x="7086600" y="2133600"/>
            <a:ext cx="228600" cy="228600"/>
          </a:xfrm>
          <a:prstGeom prst="rect">
            <a:avLst/>
          </a:prstGeom>
          <a:solidFill>
            <a:srgbClr val="FFD7EB"/>
          </a:solidFill>
          <a:ln w="28575">
            <a:solidFill>
              <a:srgbClr val="FF3300"/>
            </a:solidFill>
            <a:miter lim="800000"/>
            <a:headEnd/>
            <a:tailEnd/>
          </a:ln>
        </p:spPr>
        <p:txBody>
          <a:bodyPr wrap="none" anchor="ctr"/>
          <a:lstStyle/>
          <a:p>
            <a:endParaRPr lang="en-US"/>
          </a:p>
        </p:txBody>
      </p:sp>
      <p:sp>
        <p:nvSpPr>
          <p:cNvPr id="42017" name="Rectangle 51"/>
          <p:cNvSpPr>
            <a:spLocks noChangeArrowheads="1"/>
          </p:cNvSpPr>
          <p:nvPr/>
        </p:nvSpPr>
        <p:spPr bwMode="auto">
          <a:xfrm>
            <a:off x="7019925" y="4941888"/>
            <a:ext cx="228600" cy="228600"/>
          </a:xfrm>
          <a:prstGeom prst="rect">
            <a:avLst/>
          </a:prstGeom>
          <a:solidFill>
            <a:srgbClr val="FFD7EB"/>
          </a:solidFill>
          <a:ln w="28575">
            <a:solidFill>
              <a:srgbClr val="FC0641"/>
            </a:solidFill>
            <a:miter lim="800000"/>
            <a:headEnd/>
            <a:tailEnd/>
          </a:ln>
        </p:spPr>
        <p:txBody>
          <a:bodyPr wrap="none" anchor="ctr"/>
          <a:lstStyle/>
          <a:p>
            <a:endParaRPr lang="en-US"/>
          </a:p>
        </p:txBody>
      </p:sp>
      <p:sp>
        <p:nvSpPr>
          <p:cNvPr id="42018" name="Rectangle 52"/>
          <p:cNvSpPr>
            <a:spLocks noChangeArrowheads="1"/>
          </p:cNvSpPr>
          <p:nvPr/>
        </p:nvSpPr>
        <p:spPr bwMode="auto">
          <a:xfrm>
            <a:off x="1524000" y="2133600"/>
            <a:ext cx="228600" cy="228600"/>
          </a:xfrm>
          <a:prstGeom prst="rect">
            <a:avLst/>
          </a:prstGeom>
          <a:solidFill>
            <a:srgbClr val="FFD7EB"/>
          </a:solidFill>
          <a:ln w="28575">
            <a:solidFill>
              <a:srgbClr val="FC0641"/>
            </a:solidFill>
            <a:miter lim="800000"/>
            <a:headEnd/>
            <a:tailEnd/>
          </a:ln>
        </p:spPr>
        <p:txBody>
          <a:bodyPr wrap="none" anchor="ctr"/>
          <a:lstStyle/>
          <a:p>
            <a:endParaRPr lang="en-US"/>
          </a:p>
        </p:txBody>
      </p:sp>
      <p:sp>
        <p:nvSpPr>
          <p:cNvPr id="42019" name="Text Box 53"/>
          <p:cNvSpPr txBox="1">
            <a:spLocks noChangeArrowheads="1"/>
          </p:cNvSpPr>
          <p:nvPr/>
        </p:nvSpPr>
        <p:spPr bwMode="auto">
          <a:xfrm>
            <a:off x="6629400" y="4457700"/>
            <a:ext cx="1077913" cy="320675"/>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500" b="1">
                <a:latin typeface="Tahoma" pitchFamily="34" charset="0"/>
                <a:cs typeface="Angsana New" pitchFamily="18" charset="-34"/>
              </a:rPr>
              <a:t>1,691 km</a:t>
            </a:r>
          </a:p>
        </p:txBody>
      </p:sp>
      <p:sp>
        <p:nvSpPr>
          <p:cNvPr id="42020" name="Text Box 54"/>
          <p:cNvSpPr txBox="1">
            <a:spLocks noChangeArrowheads="1"/>
          </p:cNvSpPr>
          <p:nvPr/>
        </p:nvSpPr>
        <p:spPr bwMode="auto">
          <a:xfrm>
            <a:off x="3048000" y="4572000"/>
            <a:ext cx="1123950"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b="1">
                <a:latin typeface="Tahoma" pitchFamily="34" charset="0"/>
                <a:cs typeface="Angsana New" pitchFamily="18" charset="-34"/>
              </a:rPr>
              <a:t>33.7 km/h</a:t>
            </a:r>
          </a:p>
        </p:txBody>
      </p:sp>
      <p:sp>
        <p:nvSpPr>
          <p:cNvPr id="42021" name="Text Box 55"/>
          <p:cNvSpPr txBox="1">
            <a:spLocks noChangeArrowheads="1"/>
          </p:cNvSpPr>
          <p:nvPr/>
        </p:nvSpPr>
        <p:spPr bwMode="auto">
          <a:xfrm rot="-13272">
            <a:off x="4876800" y="2514600"/>
            <a:ext cx="1123950"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b="1">
                <a:latin typeface="Tahoma" pitchFamily="34" charset="0"/>
                <a:cs typeface="Angsana New" pitchFamily="18" charset="-34"/>
              </a:rPr>
              <a:t>27.5 km/h</a:t>
            </a:r>
          </a:p>
        </p:txBody>
      </p:sp>
      <p:sp>
        <p:nvSpPr>
          <p:cNvPr id="42022" name="Text Box 56"/>
          <p:cNvSpPr txBox="1">
            <a:spLocks noChangeArrowheads="1"/>
          </p:cNvSpPr>
          <p:nvPr/>
        </p:nvSpPr>
        <p:spPr bwMode="auto">
          <a:xfrm>
            <a:off x="5943600" y="1905000"/>
            <a:ext cx="1130300"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b="1">
                <a:latin typeface="Tahoma" pitchFamily="34" charset="0"/>
                <a:cs typeface="Angsana New" pitchFamily="18" charset="-34"/>
              </a:rPr>
              <a:t>04.18 a.m.</a:t>
            </a:r>
          </a:p>
        </p:txBody>
      </p:sp>
      <p:sp>
        <p:nvSpPr>
          <p:cNvPr id="42023" name="Text Box 57"/>
          <p:cNvSpPr txBox="1">
            <a:spLocks noChangeArrowheads="1"/>
          </p:cNvSpPr>
          <p:nvPr/>
        </p:nvSpPr>
        <p:spPr bwMode="auto">
          <a:xfrm>
            <a:off x="381000" y="2286000"/>
            <a:ext cx="1143000" cy="304800"/>
          </a:xfrm>
          <a:prstGeom prst="rect">
            <a:avLst/>
          </a:prstGeom>
          <a:noFill/>
          <a:ln w="9525">
            <a:noFill/>
            <a:miter lim="800000"/>
            <a:headEnd/>
            <a:tailEnd/>
          </a:ln>
        </p:spPr>
        <p:txBody>
          <a:bodyPr>
            <a:spAutoFit/>
          </a:bodyPr>
          <a:lstStyle/>
          <a:p>
            <a:pPr>
              <a:spcBef>
                <a:spcPct val="50000"/>
              </a:spcBef>
              <a:buSzPct val="90000"/>
              <a:buFont typeface="Wingdings" pitchFamily="2" charset="2"/>
              <a:buNone/>
            </a:pPr>
            <a:r>
              <a:rPr lang="en-US" sz="1400">
                <a:latin typeface="Tahoma" pitchFamily="34" charset="0"/>
                <a:cs typeface="Angsana New" pitchFamily="18" charset="-34"/>
              </a:rPr>
              <a:t>Day 3</a:t>
            </a:r>
          </a:p>
        </p:txBody>
      </p:sp>
      <p:sp>
        <p:nvSpPr>
          <p:cNvPr id="42024" name="Text Box 58"/>
          <p:cNvSpPr txBox="1">
            <a:spLocks noChangeArrowheads="1"/>
          </p:cNvSpPr>
          <p:nvPr/>
        </p:nvSpPr>
        <p:spPr bwMode="auto">
          <a:xfrm>
            <a:off x="381000" y="3200400"/>
            <a:ext cx="1143000" cy="304800"/>
          </a:xfrm>
          <a:prstGeom prst="rect">
            <a:avLst/>
          </a:prstGeom>
          <a:noFill/>
          <a:ln w="9525">
            <a:noFill/>
            <a:miter lim="800000"/>
            <a:headEnd/>
            <a:tailEnd/>
          </a:ln>
        </p:spPr>
        <p:txBody>
          <a:bodyPr>
            <a:spAutoFit/>
          </a:bodyPr>
          <a:lstStyle/>
          <a:p>
            <a:pPr>
              <a:spcBef>
                <a:spcPct val="50000"/>
              </a:spcBef>
              <a:buSzPct val="90000"/>
              <a:buFont typeface="Wingdings" pitchFamily="2" charset="2"/>
              <a:buNone/>
            </a:pPr>
            <a:r>
              <a:rPr lang="en-US" sz="1400">
                <a:latin typeface="Tahoma" pitchFamily="34" charset="0"/>
                <a:cs typeface="Angsana New" pitchFamily="18" charset="-34"/>
              </a:rPr>
              <a:t>Day 2</a:t>
            </a:r>
          </a:p>
        </p:txBody>
      </p:sp>
      <p:sp>
        <p:nvSpPr>
          <p:cNvPr id="42025" name="Text Box 59"/>
          <p:cNvSpPr txBox="1">
            <a:spLocks noChangeArrowheads="1"/>
          </p:cNvSpPr>
          <p:nvPr/>
        </p:nvSpPr>
        <p:spPr bwMode="auto">
          <a:xfrm>
            <a:off x="381000" y="4038600"/>
            <a:ext cx="1066800" cy="304800"/>
          </a:xfrm>
          <a:prstGeom prst="rect">
            <a:avLst/>
          </a:prstGeom>
          <a:noFill/>
          <a:ln w="9525">
            <a:noFill/>
            <a:miter lim="800000"/>
            <a:headEnd/>
            <a:tailEnd/>
          </a:ln>
        </p:spPr>
        <p:txBody>
          <a:bodyPr>
            <a:spAutoFit/>
          </a:bodyPr>
          <a:lstStyle/>
          <a:p>
            <a:pPr>
              <a:spcBef>
                <a:spcPct val="50000"/>
              </a:spcBef>
              <a:buSzPct val="90000"/>
              <a:buFont typeface="Wingdings" pitchFamily="2" charset="2"/>
              <a:buNone/>
            </a:pPr>
            <a:r>
              <a:rPr lang="en-US" sz="1400">
                <a:latin typeface="Tahoma" pitchFamily="34" charset="0"/>
                <a:cs typeface="Angsana New" pitchFamily="18" charset="-34"/>
              </a:rPr>
              <a:t>Day 1</a:t>
            </a:r>
          </a:p>
        </p:txBody>
      </p:sp>
      <p:sp>
        <p:nvSpPr>
          <p:cNvPr id="42026" name="Oval 60"/>
          <p:cNvSpPr>
            <a:spLocks noChangeArrowheads="1"/>
          </p:cNvSpPr>
          <p:nvPr/>
        </p:nvSpPr>
        <p:spPr bwMode="auto">
          <a:xfrm>
            <a:off x="4419600" y="3962400"/>
            <a:ext cx="228600" cy="228600"/>
          </a:xfrm>
          <a:prstGeom prst="ellipse">
            <a:avLst/>
          </a:prstGeom>
          <a:solidFill>
            <a:srgbClr val="FFD7EB"/>
          </a:solidFill>
          <a:ln w="28575">
            <a:solidFill>
              <a:srgbClr val="FF3300"/>
            </a:solidFill>
            <a:round/>
            <a:headEnd/>
            <a:tailEnd/>
          </a:ln>
        </p:spPr>
        <p:txBody>
          <a:bodyPr wrap="none" anchor="ctr"/>
          <a:lstStyle/>
          <a:p>
            <a:endParaRPr lang="en-US"/>
          </a:p>
        </p:txBody>
      </p:sp>
      <p:sp>
        <p:nvSpPr>
          <p:cNvPr id="42027" name="Text Box 61"/>
          <p:cNvSpPr txBox="1">
            <a:spLocks noChangeArrowheads="1"/>
          </p:cNvSpPr>
          <p:nvPr/>
        </p:nvSpPr>
        <p:spPr bwMode="auto">
          <a:xfrm>
            <a:off x="1524000" y="3810000"/>
            <a:ext cx="1557338" cy="320675"/>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500" b="1">
                <a:latin typeface="Tahoma" pitchFamily="34" charset="0"/>
                <a:cs typeface="Angsana New" pitchFamily="18" charset="-34"/>
              </a:rPr>
              <a:t>29 hrs 12 min.</a:t>
            </a:r>
          </a:p>
        </p:txBody>
      </p:sp>
      <p:grpSp>
        <p:nvGrpSpPr>
          <p:cNvPr id="42028" name="Group 62"/>
          <p:cNvGrpSpPr>
            <a:grpSpLocks/>
          </p:cNvGrpSpPr>
          <p:nvPr/>
        </p:nvGrpSpPr>
        <p:grpSpPr bwMode="auto">
          <a:xfrm>
            <a:off x="4724400" y="4343400"/>
            <a:ext cx="1905000" cy="457200"/>
            <a:chOff x="2976" y="2736"/>
            <a:chExt cx="1200" cy="288"/>
          </a:xfrm>
        </p:grpSpPr>
        <p:sp>
          <p:nvSpPr>
            <p:cNvPr id="42058" name="AutoShape 63"/>
            <p:cNvSpPr>
              <a:spLocks noChangeArrowheads="1"/>
            </p:cNvSpPr>
            <p:nvPr/>
          </p:nvSpPr>
          <p:spPr bwMode="auto">
            <a:xfrm>
              <a:off x="2976" y="2736"/>
              <a:ext cx="1152" cy="288"/>
            </a:xfrm>
            <a:prstGeom prst="wedgeRectCallout">
              <a:avLst>
                <a:gd name="adj1" fmla="val -61111"/>
                <a:gd name="adj2" fmla="val -112500"/>
              </a:avLst>
            </a:prstGeom>
            <a:solidFill>
              <a:schemeClr val="accent1"/>
            </a:solidFill>
            <a:ln w="9525">
              <a:noFill/>
              <a:miter lim="800000"/>
              <a:headEnd/>
              <a:tailEnd/>
            </a:ln>
          </p:spPr>
          <p:txBody>
            <a:bodyPr wrap="none" anchor="ctr"/>
            <a:lstStyle/>
            <a:p>
              <a:endParaRPr lang="en-US"/>
            </a:p>
          </p:txBody>
        </p:sp>
        <p:sp>
          <p:nvSpPr>
            <p:cNvPr id="42059" name="Text Box 64"/>
            <p:cNvSpPr txBox="1">
              <a:spLocks noChangeArrowheads="1"/>
            </p:cNvSpPr>
            <p:nvPr/>
          </p:nvSpPr>
          <p:spPr bwMode="auto">
            <a:xfrm>
              <a:off x="2976" y="2784"/>
              <a:ext cx="1200" cy="202"/>
            </a:xfrm>
            <a:prstGeom prst="rect">
              <a:avLst/>
            </a:prstGeom>
            <a:solidFill>
              <a:schemeClr val="accent1"/>
            </a:solidFill>
            <a:ln w="9525">
              <a:noFill/>
              <a:miter lim="800000"/>
              <a:headEnd/>
              <a:tailEnd/>
            </a:ln>
          </p:spPr>
          <p:txBody>
            <a:bodyPr>
              <a:spAutoFit/>
            </a:bodyPr>
            <a:lstStyle/>
            <a:p>
              <a:pPr>
                <a:spcBef>
                  <a:spcPct val="20000"/>
                </a:spcBef>
                <a:buSzPct val="90000"/>
                <a:buFont typeface="Wingdings" pitchFamily="2" charset="2"/>
                <a:buNone/>
              </a:pPr>
              <a:r>
                <a:rPr lang="en-US" sz="1500" b="1">
                  <a:latin typeface="Tahoma" pitchFamily="34" charset="0"/>
                  <a:cs typeface="Angsana New" pitchFamily="18" charset="-34"/>
                </a:rPr>
                <a:t>Erenhot, 983 km</a:t>
              </a:r>
            </a:p>
          </p:txBody>
        </p:sp>
      </p:grpSp>
      <p:sp>
        <p:nvSpPr>
          <p:cNvPr id="42029" name="Text Box 65"/>
          <p:cNvSpPr txBox="1">
            <a:spLocks noChangeArrowheads="1"/>
          </p:cNvSpPr>
          <p:nvPr/>
        </p:nvSpPr>
        <p:spPr bwMode="auto">
          <a:xfrm>
            <a:off x="3352800" y="2971800"/>
            <a:ext cx="1130300"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b="1">
                <a:latin typeface="Tahoma" pitchFamily="34" charset="0"/>
                <a:cs typeface="Angsana New" pitchFamily="18" charset="-34"/>
              </a:rPr>
              <a:t>02.30 a.m.</a:t>
            </a:r>
          </a:p>
        </p:txBody>
      </p:sp>
      <p:sp>
        <p:nvSpPr>
          <p:cNvPr id="42030" name="Text Box 66"/>
          <p:cNvSpPr txBox="1">
            <a:spLocks noChangeArrowheads="1"/>
          </p:cNvSpPr>
          <p:nvPr/>
        </p:nvSpPr>
        <p:spPr bwMode="auto">
          <a:xfrm>
            <a:off x="3352800" y="3810000"/>
            <a:ext cx="1130300" cy="304800"/>
          </a:xfrm>
          <a:prstGeom prst="rect">
            <a:avLst/>
          </a:prstGeom>
          <a:noFill/>
          <a:ln w="9525">
            <a:noFill/>
            <a:miter lim="800000"/>
            <a:headEnd/>
            <a:tailEnd/>
          </a:ln>
        </p:spPr>
        <p:txBody>
          <a:bodyPr wrap="none">
            <a:spAutoFit/>
          </a:bodyPr>
          <a:lstStyle/>
          <a:p>
            <a:pPr>
              <a:spcBef>
                <a:spcPct val="20000"/>
              </a:spcBef>
              <a:buSzPct val="90000"/>
              <a:buFont typeface="Wingdings" pitchFamily="2" charset="2"/>
              <a:buNone/>
            </a:pPr>
            <a:r>
              <a:rPr lang="en-US" sz="1400" b="1">
                <a:latin typeface="Tahoma" pitchFamily="34" charset="0"/>
                <a:cs typeface="Angsana New" pitchFamily="18" charset="-34"/>
              </a:rPr>
              <a:t>05.59 a.m.</a:t>
            </a:r>
          </a:p>
        </p:txBody>
      </p:sp>
      <p:sp>
        <p:nvSpPr>
          <p:cNvPr id="42031" name="Line 67"/>
          <p:cNvSpPr>
            <a:spLocks noChangeShapeType="1"/>
          </p:cNvSpPr>
          <p:nvPr/>
        </p:nvSpPr>
        <p:spPr bwMode="auto">
          <a:xfrm>
            <a:off x="5105400" y="3886200"/>
            <a:ext cx="1981200" cy="0"/>
          </a:xfrm>
          <a:prstGeom prst="line">
            <a:avLst/>
          </a:prstGeom>
          <a:noFill/>
          <a:ln w="38100">
            <a:solidFill>
              <a:srgbClr val="990033"/>
            </a:solidFill>
            <a:round/>
            <a:headEnd type="triangle" w="med" len="med"/>
            <a:tailEnd/>
          </a:ln>
        </p:spPr>
        <p:txBody>
          <a:bodyPr/>
          <a:lstStyle/>
          <a:p>
            <a:endParaRPr lang="en-US"/>
          </a:p>
        </p:txBody>
      </p:sp>
      <p:grpSp>
        <p:nvGrpSpPr>
          <p:cNvPr id="42032" name="Group 68"/>
          <p:cNvGrpSpPr>
            <a:grpSpLocks/>
          </p:cNvGrpSpPr>
          <p:nvPr/>
        </p:nvGrpSpPr>
        <p:grpSpPr bwMode="auto">
          <a:xfrm>
            <a:off x="7234238" y="3500438"/>
            <a:ext cx="1909762" cy="685800"/>
            <a:chOff x="4272" y="2208"/>
            <a:chExt cx="1203" cy="432"/>
          </a:xfrm>
        </p:grpSpPr>
        <p:sp>
          <p:nvSpPr>
            <p:cNvPr id="42056" name="Rectangle 69" descr="25%"/>
            <p:cNvSpPr>
              <a:spLocks noChangeArrowheads="1"/>
            </p:cNvSpPr>
            <p:nvPr/>
          </p:nvSpPr>
          <p:spPr bwMode="auto">
            <a:xfrm>
              <a:off x="4272" y="2208"/>
              <a:ext cx="1200" cy="432"/>
            </a:xfrm>
            <a:prstGeom prst="rect">
              <a:avLst/>
            </a:prstGeom>
            <a:pattFill prst="pct25">
              <a:fgClr>
                <a:srgbClr val="FFCCCC"/>
              </a:fgClr>
              <a:bgClr>
                <a:srgbClr val="FFFFFF"/>
              </a:bgClr>
            </a:pattFill>
            <a:ln w="9525">
              <a:solidFill>
                <a:srgbClr val="FD0534"/>
              </a:solidFill>
              <a:miter lim="800000"/>
              <a:headEnd/>
              <a:tailEnd/>
            </a:ln>
          </p:spPr>
          <p:txBody>
            <a:bodyPr wrap="none" anchor="ctr"/>
            <a:lstStyle/>
            <a:p>
              <a:endParaRPr lang="en-US"/>
            </a:p>
          </p:txBody>
        </p:sp>
        <p:sp>
          <p:nvSpPr>
            <p:cNvPr id="42057" name="Text Box 70"/>
            <p:cNvSpPr txBox="1">
              <a:spLocks noChangeArrowheads="1"/>
            </p:cNvSpPr>
            <p:nvPr/>
          </p:nvSpPr>
          <p:spPr bwMode="auto">
            <a:xfrm>
              <a:off x="4320" y="2304"/>
              <a:ext cx="1155" cy="231"/>
            </a:xfrm>
            <a:prstGeom prst="rect">
              <a:avLst/>
            </a:prstGeom>
            <a:noFill/>
            <a:ln w="9525">
              <a:noFill/>
              <a:miter lim="800000"/>
              <a:headEnd/>
              <a:tailEnd/>
            </a:ln>
          </p:spPr>
          <p:txBody>
            <a:bodyPr>
              <a:spAutoFit/>
            </a:bodyPr>
            <a:lstStyle/>
            <a:p>
              <a:pPr>
                <a:spcBef>
                  <a:spcPct val="20000"/>
                </a:spcBef>
                <a:buSzPct val="90000"/>
                <a:buFont typeface="Wingdings" pitchFamily="2" charset="2"/>
                <a:buNone/>
              </a:pPr>
              <a:r>
                <a:rPr lang="en-US" b="1">
                  <a:latin typeface="Tahoma" pitchFamily="34" charset="0"/>
                  <a:cs typeface="Angsana New" pitchFamily="18" charset="-34"/>
                </a:rPr>
                <a:t>20 hrs 31 min.</a:t>
              </a:r>
            </a:p>
          </p:txBody>
        </p:sp>
      </p:grpSp>
      <p:sp>
        <p:nvSpPr>
          <p:cNvPr id="42033" name="AutoShape 71"/>
          <p:cNvSpPr>
            <a:spLocks noChangeArrowheads="1"/>
          </p:cNvSpPr>
          <p:nvPr/>
        </p:nvSpPr>
        <p:spPr bwMode="auto">
          <a:xfrm>
            <a:off x="7162800" y="1219200"/>
            <a:ext cx="1600200" cy="609600"/>
          </a:xfrm>
          <a:prstGeom prst="wedgeRectCallout">
            <a:avLst>
              <a:gd name="adj1" fmla="val -47222"/>
              <a:gd name="adj2" fmla="val 118750"/>
            </a:avLst>
          </a:prstGeom>
          <a:solidFill>
            <a:schemeClr val="accent1"/>
          </a:solidFill>
          <a:ln w="9525">
            <a:noFill/>
            <a:miter lim="800000"/>
            <a:headEnd/>
            <a:tailEnd/>
          </a:ln>
        </p:spPr>
        <p:txBody>
          <a:bodyPr wrap="none" anchor="ctr"/>
          <a:lstStyle/>
          <a:p>
            <a:endParaRPr lang="en-US"/>
          </a:p>
        </p:txBody>
      </p:sp>
      <p:sp>
        <p:nvSpPr>
          <p:cNvPr id="42034" name="Text Box 72"/>
          <p:cNvSpPr txBox="1">
            <a:spLocks noChangeArrowheads="1"/>
          </p:cNvSpPr>
          <p:nvPr/>
        </p:nvSpPr>
        <p:spPr bwMode="auto">
          <a:xfrm>
            <a:off x="7239000" y="1295400"/>
            <a:ext cx="1524000" cy="320675"/>
          </a:xfrm>
          <a:prstGeom prst="rect">
            <a:avLst/>
          </a:prstGeom>
          <a:noFill/>
          <a:ln w="9525">
            <a:noFill/>
            <a:miter lim="800000"/>
            <a:headEnd/>
            <a:tailEnd/>
          </a:ln>
        </p:spPr>
        <p:txBody>
          <a:bodyPr>
            <a:spAutoFit/>
          </a:bodyPr>
          <a:lstStyle/>
          <a:p>
            <a:pPr>
              <a:spcBef>
                <a:spcPct val="20000"/>
              </a:spcBef>
              <a:buSzPct val="90000"/>
              <a:buFont typeface="Wingdings" pitchFamily="2" charset="2"/>
              <a:buNone/>
            </a:pPr>
            <a:r>
              <a:rPr lang="en-US" sz="1500" b="1">
                <a:latin typeface="Tahoma" pitchFamily="34" charset="0"/>
                <a:cs typeface="Angsana New" pitchFamily="18" charset="-34"/>
              </a:rPr>
              <a:t>Ulaanbaatar</a:t>
            </a:r>
          </a:p>
        </p:txBody>
      </p:sp>
      <p:sp>
        <p:nvSpPr>
          <p:cNvPr id="42035" name="Text Box 73"/>
          <p:cNvSpPr txBox="1">
            <a:spLocks noChangeArrowheads="1"/>
          </p:cNvSpPr>
          <p:nvPr/>
        </p:nvSpPr>
        <p:spPr bwMode="auto">
          <a:xfrm>
            <a:off x="7391400" y="1524000"/>
            <a:ext cx="1143000" cy="320675"/>
          </a:xfrm>
          <a:prstGeom prst="rect">
            <a:avLst/>
          </a:prstGeom>
          <a:noFill/>
          <a:ln w="9525">
            <a:noFill/>
            <a:miter lim="800000"/>
            <a:headEnd/>
            <a:tailEnd/>
          </a:ln>
        </p:spPr>
        <p:txBody>
          <a:bodyPr>
            <a:spAutoFit/>
          </a:bodyPr>
          <a:lstStyle/>
          <a:p>
            <a:pPr>
              <a:spcBef>
                <a:spcPct val="20000"/>
              </a:spcBef>
              <a:buSzPct val="90000"/>
              <a:buFont typeface="Wingdings" pitchFamily="2" charset="2"/>
              <a:buNone/>
            </a:pPr>
            <a:r>
              <a:rPr lang="en-US" sz="1500" b="1">
                <a:latin typeface="Tahoma" pitchFamily="34" charset="0"/>
                <a:cs typeface="Angsana New" pitchFamily="18" charset="-34"/>
              </a:rPr>
              <a:t>1700 km</a:t>
            </a:r>
          </a:p>
        </p:txBody>
      </p:sp>
      <p:sp>
        <p:nvSpPr>
          <p:cNvPr id="42036" name="Line 74"/>
          <p:cNvSpPr>
            <a:spLocks noChangeShapeType="1"/>
          </p:cNvSpPr>
          <p:nvPr/>
        </p:nvSpPr>
        <p:spPr bwMode="auto">
          <a:xfrm flipH="1">
            <a:off x="4800600" y="4953000"/>
            <a:ext cx="0" cy="381000"/>
          </a:xfrm>
          <a:prstGeom prst="line">
            <a:avLst/>
          </a:prstGeom>
          <a:noFill/>
          <a:ln w="28575">
            <a:solidFill>
              <a:schemeClr val="tx1"/>
            </a:solidFill>
            <a:round/>
            <a:headEnd/>
            <a:tailEnd/>
          </a:ln>
        </p:spPr>
        <p:txBody>
          <a:bodyPr/>
          <a:lstStyle/>
          <a:p>
            <a:endParaRPr lang="en-US"/>
          </a:p>
        </p:txBody>
      </p:sp>
      <p:sp>
        <p:nvSpPr>
          <p:cNvPr id="42037" name="Line 75"/>
          <p:cNvSpPr>
            <a:spLocks noChangeShapeType="1"/>
          </p:cNvSpPr>
          <p:nvPr/>
        </p:nvSpPr>
        <p:spPr bwMode="auto">
          <a:xfrm flipH="1">
            <a:off x="6553200" y="4953000"/>
            <a:ext cx="0" cy="381000"/>
          </a:xfrm>
          <a:prstGeom prst="line">
            <a:avLst/>
          </a:prstGeom>
          <a:noFill/>
          <a:ln w="28575">
            <a:solidFill>
              <a:schemeClr val="tx1"/>
            </a:solidFill>
            <a:round/>
            <a:headEnd/>
            <a:tailEnd/>
          </a:ln>
        </p:spPr>
        <p:txBody>
          <a:bodyPr/>
          <a:lstStyle/>
          <a:p>
            <a:endParaRPr lang="en-US"/>
          </a:p>
        </p:txBody>
      </p:sp>
      <p:sp>
        <p:nvSpPr>
          <p:cNvPr id="42038" name="Line 76"/>
          <p:cNvSpPr>
            <a:spLocks noChangeShapeType="1"/>
          </p:cNvSpPr>
          <p:nvPr/>
        </p:nvSpPr>
        <p:spPr bwMode="auto">
          <a:xfrm flipH="1">
            <a:off x="8229600" y="4953000"/>
            <a:ext cx="0" cy="381000"/>
          </a:xfrm>
          <a:prstGeom prst="line">
            <a:avLst/>
          </a:prstGeom>
          <a:noFill/>
          <a:ln w="28575">
            <a:solidFill>
              <a:schemeClr val="tx1"/>
            </a:solidFill>
            <a:round/>
            <a:headEnd/>
            <a:tailEnd/>
          </a:ln>
        </p:spPr>
        <p:txBody>
          <a:bodyPr/>
          <a:lstStyle/>
          <a:p>
            <a:endParaRPr lang="en-US"/>
          </a:p>
        </p:txBody>
      </p:sp>
      <p:sp>
        <p:nvSpPr>
          <p:cNvPr id="42039" name="Text Box 77"/>
          <p:cNvSpPr txBox="1">
            <a:spLocks noChangeArrowheads="1"/>
          </p:cNvSpPr>
          <p:nvPr/>
        </p:nvSpPr>
        <p:spPr bwMode="auto">
          <a:xfrm>
            <a:off x="1547813" y="6340475"/>
            <a:ext cx="2209800" cy="517525"/>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Shunting + train formation:</a:t>
            </a:r>
            <a:endParaRPr lang="en-US" sz="1400">
              <a:latin typeface="Tahoma" pitchFamily="34" charset="0"/>
              <a:cs typeface="Angsana New" pitchFamily="18" charset="-34"/>
              <a:sym typeface="Wingdings" pitchFamily="2" charset="2"/>
            </a:endParaRPr>
          </a:p>
        </p:txBody>
      </p:sp>
      <p:sp>
        <p:nvSpPr>
          <p:cNvPr id="42040" name="Text Box 78"/>
          <p:cNvSpPr txBox="1">
            <a:spLocks noChangeArrowheads="1"/>
          </p:cNvSpPr>
          <p:nvPr/>
        </p:nvSpPr>
        <p:spPr bwMode="auto">
          <a:xfrm>
            <a:off x="3205163" y="6381750"/>
            <a:ext cx="2133600" cy="304800"/>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3 hrs. 35 min.</a:t>
            </a:r>
            <a:endParaRPr lang="en-US" sz="1400">
              <a:latin typeface="Tahoma" pitchFamily="34" charset="0"/>
              <a:cs typeface="Angsana New" pitchFamily="18" charset="-34"/>
              <a:sym typeface="Wingdings" pitchFamily="2" charset="2"/>
            </a:endParaRPr>
          </a:p>
        </p:txBody>
      </p:sp>
      <p:grpSp>
        <p:nvGrpSpPr>
          <p:cNvPr id="42041" name="Group 79"/>
          <p:cNvGrpSpPr>
            <a:grpSpLocks/>
          </p:cNvGrpSpPr>
          <p:nvPr/>
        </p:nvGrpSpPr>
        <p:grpSpPr bwMode="auto">
          <a:xfrm>
            <a:off x="1404938" y="5949950"/>
            <a:ext cx="3886200" cy="488950"/>
            <a:chOff x="672" y="3408"/>
            <a:chExt cx="2448" cy="308"/>
          </a:xfrm>
        </p:grpSpPr>
        <p:sp>
          <p:nvSpPr>
            <p:cNvPr id="42051" name="Text Box 80"/>
            <p:cNvSpPr txBox="1">
              <a:spLocks noChangeArrowheads="1"/>
            </p:cNvSpPr>
            <p:nvPr/>
          </p:nvSpPr>
          <p:spPr bwMode="auto">
            <a:xfrm>
              <a:off x="768" y="3408"/>
              <a:ext cx="1536" cy="192"/>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Transshipment:</a:t>
              </a:r>
              <a:endParaRPr lang="en-US" sz="1400">
                <a:latin typeface="Tahoma" pitchFamily="34" charset="0"/>
                <a:cs typeface="Angsana New" pitchFamily="18" charset="-34"/>
                <a:sym typeface="Wingdings" pitchFamily="2" charset="2"/>
              </a:endParaRPr>
            </a:p>
          </p:txBody>
        </p:sp>
        <p:grpSp>
          <p:nvGrpSpPr>
            <p:cNvPr id="42052" name="Group 81"/>
            <p:cNvGrpSpPr>
              <a:grpSpLocks/>
            </p:cNvGrpSpPr>
            <p:nvPr/>
          </p:nvGrpSpPr>
          <p:grpSpPr bwMode="auto">
            <a:xfrm>
              <a:off x="1776" y="3408"/>
              <a:ext cx="1344" cy="308"/>
              <a:chOff x="2400" y="1296"/>
              <a:chExt cx="1344" cy="308"/>
            </a:xfrm>
          </p:grpSpPr>
          <p:sp>
            <p:nvSpPr>
              <p:cNvPr id="42054" name="Text Box 82"/>
              <p:cNvSpPr txBox="1">
                <a:spLocks noChangeArrowheads="1"/>
              </p:cNvSpPr>
              <p:nvPr/>
            </p:nvSpPr>
            <p:spPr bwMode="auto">
              <a:xfrm>
                <a:off x="2400" y="1440"/>
                <a:ext cx="960" cy="164"/>
              </a:xfrm>
              <a:prstGeom prst="rect">
                <a:avLst/>
              </a:prstGeom>
              <a:noFill/>
              <a:ln w="9525">
                <a:noFill/>
                <a:miter lim="800000"/>
                <a:headEnd/>
                <a:tailEnd/>
              </a:ln>
            </p:spPr>
            <p:txBody>
              <a:bodyPr>
                <a:spAutoFit/>
              </a:bodyPr>
              <a:lstStyle/>
              <a:p>
                <a:pPr eaLnBrk="0" hangingPunct="0"/>
                <a:r>
                  <a:rPr lang="en-GB" sz="1100" i="1">
                    <a:latin typeface="Tahoma" pitchFamily="34" charset="0"/>
                    <a:cs typeface="Angsana New" pitchFamily="18" charset="-34"/>
                    <a:sym typeface="Wingdings" pitchFamily="2" charset="2"/>
                  </a:rPr>
                  <a:t>(3.5 min. per box)</a:t>
                </a:r>
                <a:endParaRPr lang="en-US" sz="1100" i="1">
                  <a:latin typeface="Tahoma" pitchFamily="34" charset="0"/>
                  <a:cs typeface="Angsana New" pitchFamily="18" charset="-34"/>
                  <a:sym typeface="Wingdings" pitchFamily="2" charset="2"/>
                </a:endParaRPr>
              </a:p>
            </p:txBody>
          </p:sp>
          <p:sp>
            <p:nvSpPr>
              <p:cNvPr id="42055" name="Text Box 83"/>
              <p:cNvSpPr txBox="1">
                <a:spLocks noChangeArrowheads="1"/>
              </p:cNvSpPr>
              <p:nvPr/>
            </p:nvSpPr>
            <p:spPr bwMode="auto">
              <a:xfrm>
                <a:off x="2448" y="1296"/>
                <a:ext cx="1296" cy="192"/>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3 hrs. 20 min.</a:t>
                </a:r>
                <a:endParaRPr lang="en-US" sz="1400">
                  <a:latin typeface="Tahoma" pitchFamily="34" charset="0"/>
                  <a:cs typeface="Angsana New" pitchFamily="18" charset="-34"/>
                  <a:sym typeface="Wingdings" pitchFamily="2" charset="2"/>
                </a:endParaRPr>
              </a:p>
            </p:txBody>
          </p:sp>
        </p:grpSp>
        <p:sp>
          <p:nvSpPr>
            <p:cNvPr id="42053" name="Line 84"/>
            <p:cNvSpPr>
              <a:spLocks noChangeShapeType="1"/>
            </p:cNvSpPr>
            <p:nvPr/>
          </p:nvSpPr>
          <p:spPr bwMode="auto">
            <a:xfrm>
              <a:off x="672" y="3504"/>
              <a:ext cx="48" cy="0"/>
            </a:xfrm>
            <a:prstGeom prst="line">
              <a:avLst/>
            </a:prstGeom>
            <a:noFill/>
            <a:ln w="28575">
              <a:solidFill>
                <a:schemeClr val="tx2"/>
              </a:solidFill>
              <a:round/>
              <a:headEnd/>
              <a:tailEnd/>
            </a:ln>
          </p:spPr>
          <p:txBody>
            <a:bodyPr/>
            <a:lstStyle/>
            <a:p>
              <a:endParaRPr lang="en-US"/>
            </a:p>
          </p:txBody>
        </p:sp>
      </p:grpSp>
      <p:sp>
        <p:nvSpPr>
          <p:cNvPr id="42042" name="Text Box 85"/>
          <p:cNvSpPr txBox="1">
            <a:spLocks noChangeArrowheads="1"/>
          </p:cNvSpPr>
          <p:nvPr/>
        </p:nvSpPr>
        <p:spPr bwMode="auto">
          <a:xfrm>
            <a:off x="7019925" y="6254750"/>
            <a:ext cx="1524000" cy="304800"/>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4 hrs. 50 min.</a:t>
            </a:r>
            <a:endParaRPr lang="en-US" sz="1400">
              <a:latin typeface="Tahoma" pitchFamily="34" charset="0"/>
              <a:cs typeface="Angsana New" pitchFamily="18" charset="-34"/>
              <a:sym typeface="Wingdings" pitchFamily="2" charset="2"/>
            </a:endParaRPr>
          </a:p>
        </p:txBody>
      </p:sp>
      <p:sp>
        <p:nvSpPr>
          <p:cNvPr id="42043" name="Text Box 86"/>
          <p:cNvSpPr txBox="1">
            <a:spLocks noChangeArrowheads="1"/>
          </p:cNvSpPr>
          <p:nvPr/>
        </p:nvSpPr>
        <p:spPr bwMode="auto">
          <a:xfrm>
            <a:off x="6029325" y="6254750"/>
            <a:ext cx="1066800" cy="304800"/>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Mongolia,</a:t>
            </a:r>
            <a:endParaRPr lang="en-US" sz="1400">
              <a:latin typeface="Tahoma" pitchFamily="34" charset="0"/>
              <a:cs typeface="Angsana New" pitchFamily="18" charset="-34"/>
              <a:sym typeface="Wingdings" pitchFamily="2" charset="2"/>
            </a:endParaRPr>
          </a:p>
        </p:txBody>
      </p:sp>
      <p:sp>
        <p:nvSpPr>
          <p:cNvPr id="42044" name="Text Box 87"/>
          <p:cNvSpPr txBox="1">
            <a:spLocks noChangeArrowheads="1"/>
          </p:cNvSpPr>
          <p:nvPr/>
        </p:nvSpPr>
        <p:spPr bwMode="auto">
          <a:xfrm>
            <a:off x="6029325" y="5949950"/>
            <a:ext cx="838200" cy="304800"/>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China,</a:t>
            </a:r>
            <a:endParaRPr lang="en-US" sz="1400">
              <a:latin typeface="Tahoma" pitchFamily="34" charset="0"/>
              <a:cs typeface="Angsana New" pitchFamily="18" charset="-34"/>
              <a:sym typeface="Wingdings" pitchFamily="2" charset="2"/>
            </a:endParaRPr>
          </a:p>
        </p:txBody>
      </p:sp>
      <p:sp>
        <p:nvSpPr>
          <p:cNvPr id="42045" name="Text Box 88"/>
          <p:cNvSpPr txBox="1">
            <a:spLocks noChangeArrowheads="1"/>
          </p:cNvSpPr>
          <p:nvPr/>
        </p:nvSpPr>
        <p:spPr bwMode="auto">
          <a:xfrm>
            <a:off x="7019925" y="5949950"/>
            <a:ext cx="1524000" cy="304800"/>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3 hrs. 00 min.</a:t>
            </a:r>
            <a:endParaRPr lang="en-US" sz="1400">
              <a:latin typeface="Tahoma" pitchFamily="34" charset="0"/>
              <a:cs typeface="Angsana New" pitchFamily="18" charset="-34"/>
              <a:sym typeface="Wingdings" pitchFamily="2" charset="2"/>
            </a:endParaRPr>
          </a:p>
        </p:txBody>
      </p:sp>
      <p:grpSp>
        <p:nvGrpSpPr>
          <p:cNvPr id="42046" name="Group 89"/>
          <p:cNvGrpSpPr>
            <a:grpSpLocks/>
          </p:cNvGrpSpPr>
          <p:nvPr/>
        </p:nvGrpSpPr>
        <p:grpSpPr bwMode="auto">
          <a:xfrm>
            <a:off x="4859338" y="5949950"/>
            <a:ext cx="1371600" cy="304800"/>
            <a:chOff x="3216" y="3504"/>
            <a:chExt cx="864" cy="192"/>
          </a:xfrm>
        </p:grpSpPr>
        <p:sp>
          <p:nvSpPr>
            <p:cNvPr id="42049" name="Text Box 90"/>
            <p:cNvSpPr txBox="1">
              <a:spLocks noChangeArrowheads="1"/>
            </p:cNvSpPr>
            <p:nvPr/>
          </p:nvSpPr>
          <p:spPr bwMode="auto">
            <a:xfrm>
              <a:off x="3312" y="3504"/>
              <a:ext cx="768" cy="192"/>
            </a:xfrm>
            <a:prstGeom prst="rect">
              <a:avLst/>
            </a:prstGeom>
            <a:noFill/>
            <a:ln w="9525">
              <a:noFill/>
              <a:miter lim="800000"/>
              <a:headEnd/>
              <a:tailEnd/>
            </a:ln>
          </p:spPr>
          <p:txBody>
            <a:bodyPr>
              <a:spAutoFit/>
            </a:bodyPr>
            <a:lstStyle/>
            <a:p>
              <a:pPr eaLnBrk="0" hangingPunct="0"/>
              <a:r>
                <a:rPr lang="en-GB" sz="1400">
                  <a:latin typeface="Tahoma" pitchFamily="34" charset="0"/>
                  <a:cs typeface="Angsana New" pitchFamily="18" charset="-34"/>
                  <a:sym typeface="Wingdings" pitchFamily="2" charset="2"/>
                </a:rPr>
                <a:t>Customs:</a:t>
              </a:r>
              <a:endParaRPr lang="en-US" sz="1400">
                <a:latin typeface="Tahoma" pitchFamily="34" charset="0"/>
                <a:cs typeface="Angsana New" pitchFamily="18" charset="-34"/>
                <a:sym typeface="Wingdings" pitchFamily="2" charset="2"/>
              </a:endParaRPr>
            </a:p>
          </p:txBody>
        </p:sp>
        <p:sp>
          <p:nvSpPr>
            <p:cNvPr id="42050" name="Line 91"/>
            <p:cNvSpPr>
              <a:spLocks noChangeShapeType="1"/>
            </p:cNvSpPr>
            <p:nvPr/>
          </p:nvSpPr>
          <p:spPr bwMode="auto">
            <a:xfrm>
              <a:off x="3216" y="3600"/>
              <a:ext cx="48" cy="0"/>
            </a:xfrm>
            <a:prstGeom prst="line">
              <a:avLst/>
            </a:prstGeom>
            <a:noFill/>
            <a:ln w="28575">
              <a:solidFill>
                <a:schemeClr val="tx2"/>
              </a:solidFill>
              <a:round/>
              <a:headEnd/>
              <a:tailEnd/>
            </a:ln>
          </p:spPr>
          <p:txBody>
            <a:bodyPr/>
            <a:lstStyle/>
            <a:p>
              <a:endParaRPr lang="en-US"/>
            </a:p>
          </p:txBody>
        </p:sp>
      </p:grpSp>
      <p:sp>
        <p:nvSpPr>
          <p:cNvPr id="42047" name="Rectangle 92"/>
          <p:cNvSpPr>
            <a:spLocks noChangeArrowheads="1"/>
          </p:cNvSpPr>
          <p:nvPr/>
        </p:nvSpPr>
        <p:spPr bwMode="auto">
          <a:xfrm>
            <a:off x="1403350" y="5949950"/>
            <a:ext cx="6985000" cy="908050"/>
          </a:xfrm>
          <a:prstGeom prst="rect">
            <a:avLst/>
          </a:prstGeom>
          <a:noFill/>
          <a:ln w="9525">
            <a:noFill/>
            <a:miter lim="800000"/>
            <a:headEnd/>
            <a:tailEnd/>
          </a:ln>
        </p:spPr>
        <p:txBody>
          <a:bodyPr wrap="none" anchor="ctr"/>
          <a:lstStyle/>
          <a:p>
            <a:endParaRPr lang="en-US"/>
          </a:p>
        </p:txBody>
      </p:sp>
      <p:sp>
        <p:nvSpPr>
          <p:cNvPr id="42048" name="Rectangle 93"/>
          <p:cNvSpPr>
            <a:spLocks noGrp="1" noChangeArrowheads="1"/>
          </p:cNvSpPr>
          <p:nvPr>
            <p:ph type="title"/>
          </p:nvPr>
        </p:nvSpPr>
        <p:spPr/>
        <p:txBody>
          <a:bodyPr/>
          <a:lstStyle/>
          <a:p>
            <a:r>
              <a:rPr lang="en-US" sz="2800" smtClean="0"/>
              <a:t> Example: Tianjin-Ulaanbaatar Railway link</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2095500" y="1919288"/>
            <a:ext cx="9144000" cy="0"/>
          </a:xfrm>
          <a:prstGeom prst="rect">
            <a:avLst/>
          </a:prstGeom>
          <a:noFill/>
          <a:ln w="9525">
            <a:noFill/>
            <a:miter lim="800000"/>
            <a:headEnd/>
            <a:tailEnd/>
          </a:ln>
        </p:spPr>
        <p:txBody>
          <a:bodyPr>
            <a:spAutoFit/>
          </a:bodyPr>
          <a:lstStyle/>
          <a:p>
            <a:endParaRPr lang="en-US"/>
          </a:p>
        </p:txBody>
      </p:sp>
      <p:sp>
        <p:nvSpPr>
          <p:cNvPr id="44034" name="Line 3"/>
          <p:cNvSpPr>
            <a:spLocks noChangeShapeType="1"/>
          </p:cNvSpPr>
          <p:nvPr/>
        </p:nvSpPr>
        <p:spPr bwMode="auto">
          <a:xfrm flipV="1">
            <a:off x="1506538" y="3503613"/>
            <a:ext cx="7121525" cy="6350"/>
          </a:xfrm>
          <a:prstGeom prst="line">
            <a:avLst/>
          </a:prstGeom>
          <a:noFill/>
          <a:ln w="0">
            <a:solidFill>
              <a:srgbClr val="000000"/>
            </a:solidFill>
            <a:round/>
            <a:headEnd/>
            <a:tailEnd/>
          </a:ln>
        </p:spPr>
        <p:txBody>
          <a:bodyPr/>
          <a:lstStyle/>
          <a:p>
            <a:endParaRPr lang="en-US"/>
          </a:p>
        </p:txBody>
      </p:sp>
      <p:sp>
        <p:nvSpPr>
          <p:cNvPr id="44035" name="Rectangle 4"/>
          <p:cNvSpPr>
            <a:spLocks noChangeArrowheads="1"/>
          </p:cNvSpPr>
          <p:nvPr/>
        </p:nvSpPr>
        <p:spPr bwMode="auto">
          <a:xfrm>
            <a:off x="1506538" y="2519363"/>
            <a:ext cx="7121525" cy="2333625"/>
          </a:xfrm>
          <a:prstGeom prst="rect">
            <a:avLst/>
          </a:prstGeom>
          <a:noFill/>
          <a:ln w="14288">
            <a:solidFill>
              <a:srgbClr val="808080"/>
            </a:solidFill>
            <a:miter lim="800000"/>
            <a:headEnd/>
            <a:tailEnd/>
          </a:ln>
        </p:spPr>
        <p:txBody>
          <a:bodyPr/>
          <a:lstStyle/>
          <a:p>
            <a:endParaRPr lang="en-US"/>
          </a:p>
        </p:txBody>
      </p:sp>
      <p:sp>
        <p:nvSpPr>
          <p:cNvPr id="44036" name="Line 5"/>
          <p:cNvSpPr>
            <a:spLocks noChangeShapeType="1"/>
          </p:cNvSpPr>
          <p:nvPr/>
        </p:nvSpPr>
        <p:spPr bwMode="auto">
          <a:xfrm>
            <a:off x="1506538" y="2519363"/>
            <a:ext cx="1587" cy="2363787"/>
          </a:xfrm>
          <a:prstGeom prst="line">
            <a:avLst/>
          </a:prstGeom>
          <a:noFill/>
          <a:ln w="0">
            <a:solidFill>
              <a:srgbClr val="000000"/>
            </a:solidFill>
            <a:round/>
            <a:headEnd/>
            <a:tailEnd/>
          </a:ln>
        </p:spPr>
        <p:txBody>
          <a:bodyPr/>
          <a:lstStyle/>
          <a:p>
            <a:endParaRPr lang="en-US"/>
          </a:p>
        </p:txBody>
      </p:sp>
      <p:sp>
        <p:nvSpPr>
          <p:cNvPr id="44037" name="Line 6"/>
          <p:cNvSpPr>
            <a:spLocks noChangeShapeType="1"/>
          </p:cNvSpPr>
          <p:nvPr/>
        </p:nvSpPr>
        <p:spPr bwMode="auto">
          <a:xfrm flipV="1">
            <a:off x="2446338" y="4852988"/>
            <a:ext cx="1587" cy="73025"/>
          </a:xfrm>
          <a:prstGeom prst="line">
            <a:avLst/>
          </a:prstGeom>
          <a:noFill/>
          <a:ln w="0">
            <a:solidFill>
              <a:srgbClr val="000000"/>
            </a:solidFill>
            <a:round/>
            <a:headEnd/>
            <a:tailEnd/>
          </a:ln>
        </p:spPr>
        <p:txBody>
          <a:bodyPr/>
          <a:lstStyle/>
          <a:p>
            <a:endParaRPr lang="en-US"/>
          </a:p>
        </p:txBody>
      </p:sp>
      <p:sp>
        <p:nvSpPr>
          <p:cNvPr id="44038" name="Line 7"/>
          <p:cNvSpPr>
            <a:spLocks noChangeShapeType="1"/>
          </p:cNvSpPr>
          <p:nvPr/>
        </p:nvSpPr>
        <p:spPr bwMode="auto">
          <a:xfrm flipV="1">
            <a:off x="4506913" y="4852988"/>
            <a:ext cx="1587" cy="73025"/>
          </a:xfrm>
          <a:prstGeom prst="line">
            <a:avLst/>
          </a:prstGeom>
          <a:noFill/>
          <a:ln w="0">
            <a:solidFill>
              <a:srgbClr val="000000"/>
            </a:solidFill>
            <a:round/>
            <a:headEnd/>
            <a:tailEnd/>
          </a:ln>
        </p:spPr>
        <p:txBody>
          <a:bodyPr/>
          <a:lstStyle/>
          <a:p>
            <a:endParaRPr lang="en-US"/>
          </a:p>
        </p:txBody>
      </p:sp>
      <p:sp>
        <p:nvSpPr>
          <p:cNvPr id="44039" name="Line 8"/>
          <p:cNvSpPr>
            <a:spLocks noChangeShapeType="1"/>
          </p:cNvSpPr>
          <p:nvPr/>
        </p:nvSpPr>
        <p:spPr bwMode="auto">
          <a:xfrm flipV="1">
            <a:off x="5543550" y="4852988"/>
            <a:ext cx="1588" cy="73025"/>
          </a:xfrm>
          <a:prstGeom prst="line">
            <a:avLst/>
          </a:prstGeom>
          <a:noFill/>
          <a:ln w="0">
            <a:solidFill>
              <a:srgbClr val="000000"/>
            </a:solidFill>
            <a:round/>
            <a:headEnd/>
            <a:tailEnd/>
          </a:ln>
        </p:spPr>
        <p:txBody>
          <a:bodyPr/>
          <a:lstStyle/>
          <a:p>
            <a:endParaRPr lang="en-US"/>
          </a:p>
        </p:txBody>
      </p:sp>
      <p:sp>
        <p:nvSpPr>
          <p:cNvPr id="44040" name="Line 9"/>
          <p:cNvSpPr>
            <a:spLocks noChangeShapeType="1"/>
          </p:cNvSpPr>
          <p:nvPr/>
        </p:nvSpPr>
        <p:spPr bwMode="auto">
          <a:xfrm flipV="1">
            <a:off x="6567488" y="4852988"/>
            <a:ext cx="1587" cy="73025"/>
          </a:xfrm>
          <a:prstGeom prst="line">
            <a:avLst/>
          </a:prstGeom>
          <a:noFill/>
          <a:ln w="0">
            <a:solidFill>
              <a:srgbClr val="000000"/>
            </a:solidFill>
            <a:round/>
            <a:headEnd/>
            <a:tailEnd/>
          </a:ln>
        </p:spPr>
        <p:txBody>
          <a:bodyPr/>
          <a:lstStyle/>
          <a:p>
            <a:endParaRPr lang="en-US"/>
          </a:p>
        </p:txBody>
      </p:sp>
      <p:sp>
        <p:nvSpPr>
          <p:cNvPr id="44041" name="Line 10"/>
          <p:cNvSpPr>
            <a:spLocks noChangeShapeType="1"/>
          </p:cNvSpPr>
          <p:nvPr/>
        </p:nvSpPr>
        <p:spPr bwMode="auto">
          <a:xfrm flipV="1">
            <a:off x="7604125" y="4852988"/>
            <a:ext cx="1588" cy="73025"/>
          </a:xfrm>
          <a:prstGeom prst="line">
            <a:avLst/>
          </a:prstGeom>
          <a:noFill/>
          <a:ln w="0">
            <a:solidFill>
              <a:srgbClr val="000000"/>
            </a:solidFill>
            <a:round/>
            <a:headEnd/>
            <a:tailEnd/>
          </a:ln>
        </p:spPr>
        <p:txBody>
          <a:bodyPr/>
          <a:lstStyle/>
          <a:p>
            <a:endParaRPr lang="en-US"/>
          </a:p>
        </p:txBody>
      </p:sp>
      <p:sp>
        <p:nvSpPr>
          <p:cNvPr id="44042" name="Line 11"/>
          <p:cNvSpPr>
            <a:spLocks noChangeShapeType="1"/>
          </p:cNvSpPr>
          <p:nvPr/>
        </p:nvSpPr>
        <p:spPr bwMode="auto">
          <a:xfrm flipV="1">
            <a:off x="8628063" y="4852988"/>
            <a:ext cx="1587" cy="73025"/>
          </a:xfrm>
          <a:prstGeom prst="line">
            <a:avLst/>
          </a:prstGeom>
          <a:noFill/>
          <a:ln w="0">
            <a:solidFill>
              <a:srgbClr val="000000"/>
            </a:solidFill>
            <a:round/>
            <a:headEnd/>
            <a:tailEnd/>
          </a:ln>
        </p:spPr>
        <p:txBody>
          <a:bodyPr/>
          <a:lstStyle/>
          <a:p>
            <a:endParaRPr lang="en-US"/>
          </a:p>
        </p:txBody>
      </p:sp>
      <p:sp>
        <p:nvSpPr>
          <p:cNvPr id="44044" name="Rectangle 12"/>
          <p:cNvSpPr>
            <a:spLocks noChangeArrowheads="1"/>
          </p:cNvSpPr>
          <p:nvPr/>
        </p:nvSpPr>
        <p:spPr bwMode="auto">
          <a:xfrm>
            <a:off x="250825" y="1773238"/>
            <a:ext cx="1693863" cy="3349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lang="en-US" sz="2200" b="1">
                <a:solidFill>
                  <a:srgbClr val="990033"/>
                </a:solidFill>
                <a:effectLst>
                  <a:outerShdw blurRad="38100" dist="38100" dir="2700000" algn="tl">
                    <a:srgbClr val="DDDDDD"/>
                  </a:outerShdw>
                </a:effectLst>
                <a:latin typeface="Arial Unicode MS" charset="0"/>
                <a:cs typeface="Angsana New" charset="0"/>
              </a:rPr>
              <a:t>Cost per TEU</a:t>
            </a:r>
            <a:endParaRPr lang="en-US" sz="2400">
              <a:solidFill>
                <a:srgbClr val="990033"/>
              </a:solidFill>
              <a:effectLst>
                <a:outerShdw blurRad="38100" dist="38100" dir="2700000" algn="tl">
                  <a:srgbClr val="DDDDDD"/>
                </a:outerShdw>
              </a:effectLst>
              <a:latin typeface="Arial Unicode MS" charset="0"/>
              <a:cs typeface="Angsana New" charset="0"/>
            </a:endParaRPr>
          </a:p>
        </p:txBody>
      </p:sp>
      <p:sp>
        <p:nvSpPr>
          <p:cNvPr id="2" name="Rectangle 13"/>
          <p:cNvSpPr>
            <a:spLocks noChangeArrowheads="1"/>
          </p:cNvSpPr>
          <p:nvPr/>
        </p:nvSpPr>
        <p:spPr bwMode="auto">
          <a:xfrm>
            <a:off x="1763713" y="3933825"/>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UPC" pitchFamily="34" charset="-34"/>
                <a:cs typeface="Angsana New" pitchFamily="18" charset="-34"/>
              </a:rPr>
              <a:t>$131</a:t>
            </a:r>
            <a:endParaRPr lang="en-US" sz="2400">
              <a:latin typeface="Arial Unicode MS"/>
              <a:cs typeface="Angsana New" pitchFamily="18" charset="-34"/>
            </a:endParaRPr>
          </a:p>
        </p:txBody>
      </p:sp>
      <p:sp>
        <p:nvSpPr>
          <p:cNvPr id="44045" name="Rectangle 14"/>
          <p:cNvSpPr>
            <a:spLocks noChangeArrowheads="1"/>
          </p:cNvSpPr>
          <p:nvPr/>
        </p:nvSpPr>
        <p:spPr bwMode="auto">
          <a:xfrm>
            <a:off x="2771775" y="4221163"/>
            <a:ext cx="31750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UPC" pitchFamily="34" charset="-34"/>
                <a:cs typeface="Angsana New" pitchFamily="18" charset="-34"/>
              </a:rPr>
              <a:t>$100</a:t>
            </a:r>
            <a:endParaRPr lang="en-US" sz="2400">
              <a:latin typeface="Arial Unicode MS"/>
              <a:cs typeface="Angsana New" pitchFamily="18" charset="-34"/>
            </a:endParaRPr>
          </a:p>
        </p:txBody>
      </p:sp>
      <p:sp>
        <p:nvSpPr>
          <p:cNvPr id="44046" name="Rectangle 15"/>
          <p:cNvSpPr>
            <a:spLocks noChangeArrowheads="1"/>
          </p:cNvSpPr>
          <p:nvPr/>
        </p:nvSpPr>
        <p:spPr bwMode="auto">
          <a:xfrm>
            <a:off x="3779838" y="3573463"/>
            <a:ext cx="31750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UPC" pitchFamily="34" charset="-34"/>
                <a:cs typeface="Angsana New" pitchFamily="18" charset="-34"/>
              </a:rPr>
              <a:t>$293</a:t>
            </a:r>
            <a:endParaRPr lang="en-US" sz="2400">
              <a:latin typeface="Arial Unicode MS"/>
              <a:cs typeface="Angsana New" pitchFamily="18" charset="-34"/>
            </a:endParaRPr>
          </a:p>
        </p:txBody>
      </p:sp>
      <p:sp>
        <p:nvSpPr>
          <p:cNvPr id="44047" name="Rectangle 16"/>
          <p:cNvSpPr>
            <a:spLocks noChangeArrowheads="1"/>
          </p:cNvSpPr>
          <p:nvPr/>
        </p:nvSpPr>
        <p:spPr bwMode="auto">
          <a:xfrm>
            <a:off x="4859338" y="3933825"/>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UPC" pitchFamily="34" charset="-34"/>
                <a:cs typeface="Angsana New" pitchFamily="18" charset="-34"/>
              </a:rPr>
              <a:t>$155</a:t>
            </a:r>
            <a:endParaRPr lang="en-US" sz="2400">
              <a:latin typeface="Arial Unicode MS"/>
              <a:cs typeface="Angsana New" pitchFamily="18" charset="-34"/>
            </a:endParaRPr>
          </a:p>
        </p:txBody>
      </p:sp>
      <p:sp>
        <p:nvSpPr>
          <p:cNvPr id="44048" name="Rectangle 17"/>
          <p:cNvSpPr>
            <a:spLocks noChangeArrowheads="1"/>
          </p:cNvSpPr>
          <p:nvPr/>
        </p:nvSpPr>
        <p:spPr bwMode="auto">
          <a:xfrm>
            <a:off x="5867400" y="3933825"/>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UPC" pitchFamily="34" charset="-34"/>
                <a:cs typeface="Angsana New" pitchFamily="18" charset="-34"/>
              </a:rPr>
              <a:t>$124</a:t>
            </a:r>
            <a:endParaRPr lang="en-US" sz="2400">
              <a:latin typeface="Arial Unicode MS"/>
              <a:cs typeface="Angsana New" pitchFamily="18" charset="-34"/>
            </a:endParaRPr>
          </a:p>
        </p:txBody>
      </p:sp>
      <p:sp>
        <p:nvSpPr>
          <p:cNvPr id="44049" name="Rectangle 18"/>
          <p:cNvSpPr>
            <a:spLocks noChangeArrowheads="1"/>
          </p:cNvSpPr>
          <p:nvPr/>
        </p:nvSpPr>
        <p:spPr bwMode="auto">
          <a:xfrm>
            <a:off x="6948488" y="3860800"/>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UPC" pitchFamily="34" charset="-34"/>
                <a:cs typeface="Angsana New" pitchFamily="18" charset="-34"/>
              </a:rPr>
              <a:t>$200</a:t>
            </a:r>
            <a:endParaRPr lang="en-US" sz="2400">
              <a:latin typeface="Arial Unicode MS"/>
              <a:cs typeface="Angsana New" pitchFamily="18" charset="-34"/>
            </a:endParaRPr>
          </a:p>
        </p:txBody>
      </p:sp>
      <p:sp>
        <p:nvSpPr>
          <p:cNvPr id="44050" name="Rectangle 19"/>
          <p:cNvSpPr>
            <a:spLocks noChangeArrowheads="1"/>
          </p:cNvSpPr>
          <p:nvPr/>
        </p:nvSpPr>
        <p:spPr bwMode="auto">
          <a:xfrm>
            <a:off x="7885113" y="2276475"/>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UPC" pitchFamily="34" charset="-34"/>
                <a:cs typeface="Angsana New" pitchFamily="18" charset="-34"/>
              </a:rPr>
              <a:t>$650</a:t>
            </a:r>
            <a:endParaRPr lang="en-US" sz="2400">
              <a:latin typeface="Arial Unicode MS"/>
              <a:cs typeface="Angsana New" pitchFamily="18" charset="-34"/>
            </a:endParaRPr>
          </a:p>
        </p:txBody>
      </p:sp>
      <p:sp>
        <p:nvSpPr>
          <p:cNvPr id="44051" name="Rectangle 20"/>
          <p:cNvSpPr>
            <a:spLocks noChangeArrowheads="1"/>
          </p:cNvSpPr>
          <p:nvPr/>
        </p:nvSpPr>
        <p:spPr bwMode="auto">
          <a:xfrm>
            <a:off x="1028700" y="4721225"/>
            <a:ext cx="15875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$0</a:t>
            </a:r>
            <a:endParaRPr lang="en-US" sz="2400">
              <a:latin typeface="Arial Unicode MS"/>
              <a:cs typeface="Angsana New" pitchFamily="18" charset="-34"/>
            </a:endParaRPr>
          </a:p>
        </p:txBody>
      </p:sp>
      <p:sp>
        <p:nvSpPr>
          <p:cNvPr id="44052" name="Rectangle 21"/>
          <p:cNvSpPr>
            <a:spLocks noChangeArrowheads="1"/>
          </p:cNvSpPr>
          <p:nvPr/>
        </p:nvSpPr>
        <p:spPr bwMode="auto">
          <a:xfrm>
            <a:off x="828675" y="4383088"/>
            <a:ext cx="31750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$100</a:t>
            </a:r>
            <a:endParaRPr lang="en-US" sz="2400">
              <a:latin typeface="Arial Unicode MS"/>
              <a:cs typeface="Angsana New" pitchFamily="18" charset="-34"/>
            </a:endParaRPr>
          </a:p>
        </p:txBody>
      </p:sp>
      <p:sp>
        <p:nvSpPr>
          <p:cNvPr id="44053" name="Rectangle 22"/>
          <p:cNvSpPr>
            <a:spLocks noChangeArrowheads="1"/>
          </p:cNvSpPr>
          <p:nvPr/>
        </p:nvSpPr>
        <p:spPr bwMode="auto">
          <a:xfrm>
            <a:off x="828675" y="4044950"/>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$200</a:t>
            </a:r>
            <a:endParaRPr lang="en-US" sz="2400">
              <a:latin typeface="Arial Unicode MS"/>
              <a:cs typeface="Angsana New" pitchFamily="18" charset="-34"/>
            </a:endParaRPr>
          </a:p>
        </p:txBody>
      </p:sp>
      <p:sp>
        <p:nvSpPr>
          <p:cNvPr id="44054" name="Rectangle 23"/>
          <p:cNvSpPr>
            <a:spLocks noChangeArrowheads="1"/>
          </p:cNvSpPr>
          <p:nvPr/>
        </p:nvSpPr>
        <p:spPr bwMode="auto">
          <a:xfrm>
            <a:off x="828675" y="3708400"/>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$300</a:t>
            </a:r>
            <a:endParaRPr lang="en-US" sz="2400">
              <a:latin typeface="Arial Unicode MS"/>
              <a:cs typeface="Angsana New" pitchFamily="18" charset="-34"/>
            </a:endParaRPr>
          </a:p>
        </p:txBody>
      </p:sp>
      <p:sp>
        <p:nvSpPr>
          <p:cNvPr id="44055" name="Rectangle 24"/>
          <p:cNvSpPr>
            <a:spLocks noChangeArrowheads="1"/>
          </p:cNvSpPr>
          <p:nvPr/>
        </p:nvSpPr>
        <p:spPr bwMode="auto">
          <a:xfrm>
            <a:off x="828675" y="3370263"/>
            <a:ext cx="31750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$400</a:t>
            </a:r>
            <a:endParaRPr lang="en-US" sz="2400">
              <a:latin typeface="Arial Unicode MS"/>
              <a:cs typeface="Angsana New" pitchFamily="18" charset="-34"/>
            </a:endParaRPr>
          </a:p>
        </p:txBody>
      </p:sp>
      <p:sp>
        <p:nvSpPr>
          <p:cNvPr id="44056" name="Rectangle 25"/>
          <p:cNvSpPr>
            <a:spLocks noChangeArrowheads="1"/>
          </p:cNvSpPr>
          <p:nvPr/>
        </p:nvSpPr>
        <p:spPr bwMode="auto">
          <a:xfrm>
            <a:off x="828675" y="3032125"/>
            <a:ext cx="31750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$500</a:t>
            </a:r>
            <a:endParaRPr lang="en-US" sz="2400">
              <a:latin typeface="Arial Unicode MS"/>
              <a:cs typeface="Angsana New" pitchFamily="18" charset="-34"/>
            </a:endParaRPr>
          </a:p>
        </p:txBody>
      </p:sp>
      <p:sp>
        <p:nvSpPr>
          <p:cNvPr id="44057" name="Rectangle 26"/>
          <p:cNvSpPr>
            <a:spLocks noChangeArrowheads="1"/>
          </p:cNvSpPr>
          <p:nvPr/>
        </p:nvSpPr>
        <p:spPr bwMode="auto">
          <a:xfrm>
            <a:off x="828675" y="2693988"/>
            <a:ext cx="31750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$600</a:t>
            </a:r>
            <a:endParaRPr lang="en-US" sz="2400">
              <a:latin typeface="Arial Unicode MS"/>
              <a:cs typeface="Angsana New" pitchFamily="18" charset="-34"/>
            </a:endParaRPr>
          </a:p>
        </p:txBody>
      </p:sp>
      <p:sp>
        <p:nvSpPr>
          <p:cNvPr id="44058" name="Rectangle 27"/>
          <p:cNvSpPr>
            <a:spLocks noChangeArrowheads="1"/>
          </p:cNvSpPr>
          <p:nvPr/>
        </p:nvSpPr>
        <p:spPr bwMode="auto">
          <a:xfrm>
            <a:off x="828675" y="2357438"/>
            <a:ext cx="31750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Cordia New" pitchFamily="34" charset="-34"/>
                <a:cs typeface="Angsana New" pitchFamily="18" charset="-34"/>
              </a:rPr>
              <a:t>$700</a:t>
            </a:r>
            <a:endParaRPr lang="en-US" sz="2400">
              <a:latin typeface="Arial Unicode MS"/>
              <a:cs typeface="Angsana New" pitchFamily="18" charset="-34"/>
            </a:endParaRPr>
          </a:p>
        </p:txBody>
      </p:sp>
      <p:sp>
        <p:nvSpPr>
          <p:cNvPr id="44059" name="Rectangle 28"/>
          <p:cNvSpPr>
            <a:spLocks noChangeArrowheads="1"/>
          </p:cNvSpPr>
          <p:nvPr/>
        </p:nvSpPr>
        <p:spPr bwMode="auto">
          <a:xfrm>
            <a:off x="1362075" y="5132388"/>
            <a:ext cx="833438" cy="488950"/>
          </a:xfrm>
          <a:prstGeom prst="rect">
            <a:avLst/>
          </a:prstGeom>
          <a:noFill/>
          <a:ln w="9525">
            <a:noFill/>
            <a:miter lim="800000"/>
            <a:headEnd/>
            <a:tailEnd/>
          </a:ln>
        </p:spPr>
        <p:txBody>
          <a:bodyPr wrap="none" lIns="0" tIns="0" rIns="0" bIns="0">
            <a:spAutoFit/>
          </a:bodyPr>
          <a:lstStyle/>
          <a:p>
            <a:pPr algn="ctr"/>
            <a:r>
              <a:rPr lang="en-US" sz="1600">
                <a:solidFill>
                  <a:srgbClr val="000000"/>
                </a:solidFill>
                <a:latin typeface="Cordia New" pitchFamily="34" charset="-34"/>
                <a:cs typeface="Angsana New" pitchFamily="18" charset="-34"/>
              </a:rPr>
              <a:t>Lao PDR-</a:t>
            </a:r>
          </a:p>
          <a:p>
            <a:pPr algn="ctr"/>
            <a:r>
              <a:rPr lang="en-US" sz="1600">
                <a:solidFill>
                  <a:srgbClr val="000000"/>
                </a:solidFill>
                <a:latin typeface="Cordia New" pitchFamily="34" charset="-34"/>
                <a:cs typeface="Angsana New" pitchFamily="18" charset="-34"/>
              </a:rPr>
              <a:t>Thai</a:t>
            </a:r>
            <a:r>
              <a:rPr lang="en-US" sz="1000">
                <a:solidFill>
                  <a:srgbClr val="000000"/>
                </a:solidFill>
                <a:latin typeface="Cordia New" pitchFamily="34" charset="-34"/>
                <a:cs typeface="Angsana New" pitchFamily="18" charset="-34"/>
              </a:rPr>
              <a:t> </a:t>
            </a:r>
            <a:endParaRPr lang="en-US" sz="1000">
              <a:latin typeface="Arial Unicode MS"/>
              <a:cs typeface="Angsana New" pitchFamily="18" charset="-34"/>
            </a:endParaRPr>
          </a:p>
        </p:txBody>
      </p:sp>
      <p:sp>
        <p:nvSpPr>
          <p:cNvPr id="44060" name="Rectangle 29"/>
          <p:cNvSpPr>
            <a:spLocks noChangeArrowheads="1"/>
          </p:cNvSpPr>
          <p:nvPr/>
        </p:nvSpPr>
        <p:spPr bwMode="auto">
          <a:xfrm>
            <a:off x="2470150" y="5132388"/>
            <a:ext cx="833438" cy="488950"/>
          </a:xfrm>
          <a:prstGeom prst="rect">
            <a:avLst/>
          </a:prstGeom>
          <a:noFill/>
          <a:ln w="9525">
            <a:noFill/>
            <a:miter lim="800000"/>
            <a:headEnd/>
            <a:tailEnd/>
          </a:ln>
        </p:spPr>
        <p:txBody>
          <a:bodyPr wrap="none" lIns="0" tIns="0" rIns="0" bIns="0">
            <a:spAutoFit/>
          </a:bodyPr>
          <a:lstStyle/>
          <a:p>
            <a:r>
              <a:rPr lang="en-US" sz="1600">
                <a:solidFill>
                  <a:srgbClr val="000000"/>
                </a:solidFill>
                <a:latin typeface="Cordia New" pitchFamily="34" charset="-34"/>
                <a:cs typeface="Angsana New" pitchFamily="18" charset="-34"/>
              </a:rPr>
              <a:t>Lao PDR-</a:t>
            </a:r>
          </a:p>
          <a:p>
            <a:r>
              <a:rPr lang="en-US" sz="1600">
                <a:solidFill>
                  <a:srgbClr val="000000"/>
                </a:solidFill>
                <a:latin typeface="Cordia New" pitchFamily="34" charset="-34"/>
                <a:cs typeface="Angsana New" pitchFamily="18" charset="-34"/>
              </a:rPr>
              <a:t>Viet Nam</a:t>
            </a:r>
            <a:endParaRPr lang="en-US" sz="1600">
              <a:latin typeface="Arial Unicode MS"/>
              <a:cs typeface="Angsana New" pitchFamily="18" charset="-34"/>
            </a:endParaRPr>
          </a:p>
        </p:txBody>
      </p:sp>
      <p:sp>
        <p:nvSpPr>
          <p:cNvPr id="44061" name="Rectangle 30"/>
          <p:cNvSpPr>
            <a:spLocks noChangeArrowheads="1"/>
          </p:cNvSpPr>
          <p:nvPr/>
        </p:nvSpPr>
        <p:spPr bwMode="auto">
          <a:xfrm>
            <a:off x="3411538" y="5110163"/>
            <a:ext cx="931862" cy="488950"/>
          </a:xfrm>
          <a:prstGeom prst="rect">
            <a:avLst/>
          </a:prstGeom>
          <a:noFill/>
          <a:ln w="9525">
            <a:noFill/>
            <a:miter lim="800000"/>
            <a:headEnd/>
            <a:tailEnd/>
          </a:ln>
        </p:spPr>
        <p:txBody>
          <a:bodyPr lIns="0" tIns="0" rIns="0" bIns="0">
            <a:spAutoFit/>
          </a:bodyPr>
          <a:lstStyle/>
          <a:p>
            <a:pPr algn="ctr"/>
            <a:r>
              <a:rPr lang="en-US" sz="1600">
                <a:solidFill>
                  <a:srgbClr val="000000"/>
                </a:solidFill>
                <a:latin typeface="Cordia New" pitchFamily="34" charset="-34"/>
                <a:cs typeface="Angsana New" pitchFamily="18" charset="-34"/>
              </a:rPr>
              <a:t>Mongolia- </a:t>
            </a:r>
          </a:p>
          <a:p>
            <a:pPr algn="ctr"/>
            <a:r>
              <a:rPr lang="en-US" sz="1600">
                <a:solidFill>
                  <a:srgbClr val="000000"/>
                </a:solidFill>
                <a:latin typeface="Cordia New" pitchFamily="34" charset="-34"/>
                <a:cs typeface="Angsana New" pitchFamily="18" charset="-34"/>
              </a:rPr>
              <a:t>China</a:t>
            </a:r>
            <a:endParaRPr lang="en-US" sz="1600">
              <a:latin typeface="Arial Unicode MS"/>
              <a:cs typeface="Angsana New" pitchFamily="18" charset="-34"/>
            </a:endParaRPr>
          </a:p>
        </p:txBody>
      </p:sp>
      <p:sp>
        <p:nvSpPr>
          <p:cNvPr id="44062" name="Rectangle 31"/>
          <p:cNvSpPr>
            <a:spLocks noChangeArrowheads="1"/>
          </p:cNvSpPr>
          <p:nvPr/>
        </p:nvSpPr>
        <p:spPr bwMode="auto">
          <a:xfrm>
            <a:off x="4367213" y="5132388"/>
            <a:ext cx="1135062" cy="488950"/>
          </a:xfrm>
          <a:prstGeom prst="rect">
            <a:avLst/>
          </a:prstGeom>
          <a:noFill/>
          <a:ln w="9525">
            <a:noFill/>
            <a:miter lim="800000"/>
            <a:headEnd/>
            <a:tailEnd/>
          </a:ln>
        </p:spPr>
        <p:txBody>
          <a:bodyPr wrap="none" lIns="0" tIns="0" rIns="0" bIns="0">
            <a:spAutoFit/>
          </a:bodyPr>
          <a:lstStyle/>
          <a:p>
            <a:pPr algn="ctr"/>
            <a:r>
              <a:rPr lang="en-US" sz="1600">
                <a:solidFill>
                  <a:srgbClr val="000000"/>
                </a:solidFill>
                <a:latin typeface="Cordia New" pitchFamily="34" charset="-34"/>
                <a:cs typeface="Angsana New" pitchFamily="18" charset="-34"/>
              </a:rPr>
              <a:t>Mongolia-</a:t>
            </a:r>
          </a:p>
          <a:p>
            <a:pPr algn="ctr"/>
            <a:r>
              <a:rPr lang="en-US" sz="1600">
                <a:solidFill>
                  <a:srgbClr val="000000"/>
                </a:solidFill>
                <a:latin typeface="Cordia New" pitchFamily="34" charset="-34"/>
                <a:cs typeface="Angsana New" pitchFamily="18" charset="-34"/>
              </a:rPr>
              <a:t>Russian Fed.</a:t>
            </a:r>
            <a:endParaRPr lang="en-US" sz="1600">
              <a:latin typeface="Arial Unicode MS"/>
              <a:cs typeface="Angsana New" pitchFamily="18" charset="-34"/>
            </a:endParaRPr>
          </a:p>
        </p:txBody>
      </p:sp>
      <p:sp>
        <p:nvSpPr>
          <p:cNvPr id="44063" name="Rectangle 32"/>
          <p:cNvSpPr>
            <a:spLocks noChangeArrowheads="1"/>
          </p:cNvSpPr>
          <p:nvPr/>
        </p:nvSpPr>
        <p:spPr bwMode="auto">
          <a:xfrm>
            <a:off x="5702300" y="5110163"/>
            <a:ext cx="581025" cy="488950"/>
          </a:xfrm>
          <a:prstGeom prst="rect">
            <a:avLst/>
          </a:prstGeom>
          <a:noFill/>
          <a:ln w="9525">
            <a:noFill/>
            <a:miter lim="800000"/>
            <a:headEnd/>
            <a:tailEnd/>
          </a:ln>
        </p:spPr>
        <p:txBody>
          <a:bodyPr wrap="none" lIns="0" tIns="0" rIns="0" bIns="0">
            <a:spAutoFit/>
          </a:bodyPr>
          <a:lstStyle/>
          <a:p>
            <a:pPr algn="ctr"/>
            <a:r>
              <a:rPr lang="en-US" sz="1600">
                <a:solidFill>
                  <a:srgbClr val="000000"/>
                </a:solidFill>
                <a:latin typeface="Cordia New" pitchFamily="34" charset="-34"/>
                <a:cs typeface="Angsana New" pitchFamily="18" charset="-34"/>
              </a:rPr>
              <a:t>Nepal-</a:t>
            </a:r>
          </a:p>
          <a:p>
            <a:pPr algn="ctr"/>
            <a:r>
              <a:rPr lang="en-US" sz="1600">
                <a:solidFill>
                  <a:srgbClr val="000000"/>
                </a:solidFill>
                <a:latin typeface="Cordia New" pitchFamily="34" charset="-34"/>
                <a:cs typeface="Angsana New" pitchFamily="18" charset="-34"/>
              </a:rPr>
              <a:t>India</a:t>
            </a:r>
            <a:endParaRPr lang="en-US" sz="1600">
              <a:latin typeface="Arial Unicode MS"/>
              <a:cs typeface="Angsana New" pitchFamily="18" charset="-34"/>
            </a:endParaRPr>
          </a:p>
        </p:txBody>
      </p:sp>
      <p:sp>
        <p:nvSpPr>
          <p:cNvPr id="44064" name="Rectangle 33"/>
          <p:cNvSpPr>
            <a:spLocks noChangeArrowheads="1"/>
          </p:cNvSpPr>
          <p:nvPr/>
        </p:nvSpPr>
        <p:spPr bwMode="auto">
          <a:xfrm>
            <a:off x="6430963" y="5132388"/>
            <a:ext cx="1135062" cy="488950"/>
          </a:xfrm>
          <a:prstGeom prst="rect">
            <a:avLst/>
          </a:prstGeom>
          <a:noFill/>
          <a:ln w="9525">
            <a:noFill/>
            <a:miter lim="800000"/>
            <a:headEnd/>
            <a:tailEnd/>
          </a:ln>
        </p:spPr>
        <p:txBody>
          <a:bodyPr wrap="none" lIns="0" tIns="0" rIns="0" bIns="0">
            <a:spAutoFit/>
          </a:bodyPr>
          <a:lstStyle/>
          <a:p>
            <a:r>
              <a:rPr lang="en-US" sz="1600">
                <a:solidFill>
                  <a:srgbClr val="000000"/>
                </a:solidFill>
                <a:latin typeface="Cordia New" pitchFamily="34" charset="-34"/>
                <a:cs typeface="Angsana New" pitchFamily="18" charset="-34"/>
              </a:rPr>
              <a:t>Kazakhstan-</a:t>
            </a:r>
          </a:p>
          <a:p>
            <a:r>
              <a:rPr lang="en-US" sz="1600">
                <a:solidFill>
                  <a:srgbClr val="000000"/>
                </a:solidFill>
                <a:latin typeface="Cordia New" pitchFamily="34" charset="-34"/>
                <a:cs typeface="Angsana New" pitchFamily="18" charset="-34"/>
              </a:rPr>
              <a:t>Russian Fed.</a:t>
            </a:r>
            <a:endParaRPr lang="en-US" sz="1600">
              <a:latin typeface="Arial Unicode MS"/>
              <a:cs typeface="Angsana New" pitchFamily="18" charset="-34"/>
            </a:endParaRPr>
          </a:p>
        </p:txBody>
      </p:sp>
      <p:sp>
        <p:nvSpPr>
          <p:cNvPr id="44065" name="Rectangle 34"/>
          <p:cNvSpPr>
            <a:spLocks noChangeArrowheads="1"/>
          </p:cNvSpPr>
          <p:nvPr/>
        </p:nvSpPr>
        <p:spPr bwMode="auto">
          <a:xfrm>
            <a:off x="7583488" y="5132388"/>
            <a:ext cx="803275" cy="488950"/>
          </a:xfrm>
          <a:prstGeom prst="rect">
            <a:avLst/>
          </a:prstGeom>
          <a:noFill/>
          <a:ln w="9525">
            <a:noFill/>
            <a:miter lim="800000"/>
            <a:headEnd/>
            <a:tailEnd/>
          </a:ln>
        </p:spPr>
        <p:txBody>
          <a:bodyPr wrap="none" lIns="0" tIns="0" rIns="0" bIns="0">
            <a:spAutoFit/>
          </a:bodyPr>
          <a:lstStyle/>
          <a:p>
            <a:r>
              <a:rPr lang="en-US" sz="1600">
                <a:solidFill>
                  <a:srgbClr val="990033"/>
                </a:solidFill>
                <a:latin typeface="Cordia New" pitchFamily="34" charset="-34"/>
                <a:cs typeface="Angsana New" pitchFamily="18" charset="-34"/>
              </a:rPr>
              <a:t>*</a:t>
            </a:r>
            <a:r>
              <a:rPr lang="en-US" sz="1600">
                <a:solidFill>
                  <a:srgbClr val="000000"/>
                </a:solidFill>
                <a:latin typeface="Cordia New" pitchFamily="34" charset="-34"/>
                <a:cs typeface="Angsana New" pitchFamily="18" charset="-34"/>
              </a:rPr>
              <a:t>Uzbekistan-</a:t>
            </a:r>
          </a:p>
          <a:p>
            <a:r>
              <a:rPr lang="en-US" sz="1600">
                <a:solidFill>
                  <a:srgbClr val="000000"/>
                </a:solidFill>
                <a:latin typeface="Cordia New" pitchFamily="34" charset="-34"/>
                <a:cs typeface="Angsana New" pitchFamily="18" charset="-34"/>
              </a:rPr>
              <a:t>Turkmenistan</a:t>
            </a:r>
            <a:endParaRPr lang="en-US" sz="1600">
              <a:latin typeface="Arial Unicode MS"/>
              <a:cs typeface="Angsana New" pitchFamily="18" charset="-34"/>
            </a:endParaRPr>
          </a:p>
        </p:txBody>
      </p:sp>
      <p:sp>
        <p:nvSpPr>
          <p:cNvPr id="44066" name="Line 35"/>
          <p:cNvSpPr>
            <a:spLocks noChangeShapeType="1"/>
          </p:cNvSpPr>
          <p:nvPr/>
        </p:nvSpPr>
        <p:spPr bwMode="auto">
          <a:xfrm flipV="1">
            <a:off x="3411538" y="4805363"/>
            <a:ext cx="1587" cy="73025"/>
          </a:xfrm>
          <a:prstGeom prst="line">
            <a:avLst/>
          </a:prstGeom>
          <a:noFill/>
          <a:ln w="0">
            <a:solidFill>
              <a:srgbClr val="000000"/>
            </a:solidFill>
            <a:round/>
            <a:headEnd/>
            <a:tailEnd/>
          </a:ln>
        </p:spPr>
        <p:txBody>
          <a:bodyPr/>
          <a:lstStyle/>
          <a:p>
            <a:endParaRPr lang="en-US"/>
          </a:p>
        </p:txBody>
      </p:sp>
      <p:sp>
        <p:nvSpPr>
          <p:cNvPr id="44067" name="Line 36"/>
          <p:cNvSpPr>
            <a:spLocks noChangeShapeType="1"/>
          </p:cNvSpPr>
          <p:nvPr/>
        </p:nvSpPr>
        <p:spPr bwMode="auto">
          <a:xfrm flipV="1">
            <a:off x="1506538" y="3128963"/>
            <a:ext cx="7121525" cy="6350"/>
          </a:xfrm>
          <a:prstGeom prst="line">
            <a:avLst/>
          </a:prstGeom>
          <a:noFill/>
          <a:ln w="0">
            <a:solidFill>
              <a:srgbClr val="000000"/>
            </a:solidFill>
            <a:round/>
            <a:headEnd/>
            <a:tailEnd/>
          </a:ln>
        </p:spPr>
        <p:txBody>
          <a:bodyPr/>
          <a:lstStyle/>
          <a:p>
            <a:endParaRPr lang="en-US"/>
          </a:p>
        </p:txBody>
      </p:sp>
      <p:sp>
        <p:nvSpPr>
          <p:cNvPr id="44068" name="Line 37"/>
          <p:cNvSpPr>
            <a:spLocks noChangeShapeType="1"/>
          </p:cNvSpPr>
          <p:nvPr/>
        </p:nvSpPr>
        <p:spPr bwMode="auto">
          <a:xfrm flipV="1">
            <a:off x="1506538" y="2824163"/>
            <a:ext cx="7121525" cy="6350"/>
          </a:xfrm>
          <a:prstGeom prst="line">
            <a:avLst/>
          </a:prstGeom>
          <a:noFill/>
          <a:ln w="0">
            <a:solidFill>
              <a:srgbClr val="000000"/>
            </a:solidFill>
            <a:round/>
            <a:headEnd/>
            <a:tailEnd/>
          </a:ln>
        </p:spPr>
        <p:txBody>
          <a:bodyPr/>
          <a:lstStyle/>
          <a:p>
            <a:endParaRPr lang="en-US"/>
          </a:p>
        </p:txBody>
      </p:sp>
      <p:sp>
        <p:nvSpPr>
          <p:cNvPr id="44069" name="Line 38"/>
          <p:cNvSpPr>
            <a:spLocks noChangeShapeType="1"/>
          </p:cNvSpPr>
          <p:nvPr/>
        </p:nvSpPr>
        <p:spPr bwMode="auto">
          <a:xfrm flipV="1">
            <a:off x="1506538" y="3814763"/>
            <a:ext cx="7121525" cy="6350"/>
          </a:xfrm>
          <a:prstGeom prst="line">
            <a:avLst/>
          </a:prstGeom>
          <a:noFill/>
          <a:ln w="0">
            <a:solidFill>
              <a:srgbClr val="000000"/>
            </a:solidFill>
            <a:round/>
            <a:headEnd/>
            <a:tailEnd/>
          </a:ln>
        </p:spPr>
        <p:txBody>
          <a:bodyPr/>
          <a:lstStyle/>
          <a:p>
            <a:endParaRPr lang="en-US"/>
          </a:p>
        </p:txBody>
      </p:sp>
      <p:sp>
        <p:nvSpPr>
          <p:cNvPr id="44070" name="Line 39"/>
          <p:cNvSpPr>
            <a:spLocks noChangeShapeType="1"/>
          </p:cNvSpPr>
          <p:nvPr/>
        </p:nvSpPr>
        <p:spPr bwMode="auto">
          <a:xfrm flipV="1">
            <a:off x="1506538" y="4195763"/>
            <a:ext cx="7121525" cy="6350"/>
          </a:xfrm>
          <a:prstGeom prst="line">
            <a:avLst/>
          </a:prstGeom>
          <a:noFill/>
          <a:ln w="0">
            <a:solidFill>
              <a:srgbClr val="000000"/>
            </a:solidFill>
            <a:round/>
            <a:headEnd/>
            <a:tailEnd/>
          </a:ln>
        </p:spPr>
        <p:txBody>
          <a:bodyPr/>
          <a:lstStyle/>
          <a:p>
            <a:endParaRPr lang="en-US"/>
          </a:p>
        </p:txBody>
      </p:sp>
      <p:sp>
        <p:nvSpPr>
          <p:cNvPr id="44071" name="Line 40"/>
          <p:cNvSpPr>
            <a:spLocks noChangeShapeType="1"/>
          </p:cNvSpPr>
          <p:nvPr/>
        </p:nvSpPr>
        <p:spPr bwMode="auto">
          <a:xfrm flipV="1">
            <a:off x="1506538" y="4500563"/>
            <a:ext cx="7121525" cy="6350"/>
          </a:xfrm>
          <a:prstGeom prst="line">
            <a:avLst/>
          </a:prstGeom>
          <a:noFill/>
          <a:ln w="0">
            <a:solidFill>
              <a:srgbClr val="000000"/>
            </a:solidFill>
            <a:round/>
            <a:headEnd/>
            <a:tailEnd/>
          </a:ln>
        </p:spPr>
        <p:txBody>
          <a:bodyPr/>
          <a:lstStyle/>
          <a:p>
            <a:endParaRPr lang="en-US"/>
          </a:p>
        </p:txBody>
      </p:sp>
      <p:sp>
        <p:nvSpPr>
          <p:cNvPr id="44073" name="Rectangle 41"/>
          <p:cNvSpPr>
            <a:spLocks noChangeArrowheads="1"/>
          </p:cNvSpPr>
          <p:nvPr/>
        </p:nvSpPr>
        <p:spPr bwMode="auto">
          <a:xfrm>
            <a:off x="7810500" y="2665413"/>
            <a:ext cx="512763" cy="2187575"/>
          </a:xfrm>
          <a:prstGeom prst="rect">
            <a:avLst/>
          </a:prstGeom>
          <a:solidFill>
            <a:srgbClr val="9999FF"/>
          </a:solidFill>
          <a:ln w="14288">
            <a:solidFill>
              <a:srgbClr val="000000"/>
            </a:solidFill>
            <a:miter lim="800000"/>
            <a:headEnd/>
            <a:tailEnd/>
          </a:ln>
        </p:spPr>
        <p:txBody>
          <a:bodyPr/>
          <a:lstStyle/>
          <a:p>
            <a:endParaRPr lang="en-US"/>
          </a:p>
        </p:txBody>
      </p:sp>
      <p:sp>
        <p:nvSpPr>
          <p:cNvPr id="3" name="Rectangle 42"/>
          <p:cNvSpPr>
            <a:spLocks noChangeArrowheads="1"/>
          </p:cNvSpPr>
          <p:nvPr/>
        </p:nvSpPr>
        <p:spPr bwMode="auto">
          <a:xfrm>
            <a:off x="4708525" y="4324350"/>
            <a:ext cx="531813" cy="528638"/>
          </a:xfrm>
          <a:prstGeom prst="rect">
            <a:avLst/>
          </a:prstGeom>
          <a:solidFill>
            <a:srgbClr val="9999FF"/>
          </a:solidFill>
          <a:ln w="14351">
            <a:solidFill>
              <a:srgbClr val="000000"/>
            </a:solidFill>
            <a:miter lim="800000"/>
            <a:headEnd/>
            <a:tailEnd/>
          </a:ln>
        </p:spPr>
        <p:txBody>
          <a:bodyPr/>
          <a:lstStyle/>
          <a:p>
            <a:endParaRPr lang="en-US"/>
          </a:p>
        </p:txBody>
      </p:sp>
      <p:sp>
        <p:nvSpPr>
          <p:cNvPr id="44074" name="Rectangle 43"/>
          <p:cNvSpPr>
            <a:spLocks noChangeArrowheads="1"/>
          </p:cNvSpPr>
          <p:nvPr/>
        </p:nvSpPr>
        <p:spPr bwMode="auto">
          <a:xfrm>
            <a:off x="5749925" y="4348163"/>
            <a:ext cx="512763" cy="504825"/>
          </a:xfrm>
          <a:prstGeom prst="rect">
            <a:avLst/>
          </a:prstGeom>
          <a:solidFill>
            <a:srgbClr val="9999FF"/>
          </a:solidFill>
          <a:ln w="14288">
            <a:solidFill>
              <a:srgbClr val="000000"/>
            </a:solidFill>
            <a:miter lim="800000"/>
            <a:headEnd/>
            <a:tailEnd/>
          </a:ln>
        </p:spPr>
        <p:txBody>
          <a:bodyPr/>
          <a:lstStyle/>
          <a:p>
            <a:endParaRPr lang="en-US"/>
          </a:p>
        </p:txBody>
      </p:sp>
      <p:sp>
        <p:nvSpPr>
          <p:cNvPr id="44075" name="Rectangle 44"/>
          <p:cNvSpPr>
            <a:spLocks noChangeArrowheads="1"/>
          </p:cNvSpPr>
          <p:nvPr/>
        </p:nvSpPr>
        <p:spPr bwMode="auto">
          <a:xfrm>
            <a:off x="6770688" y="4176713"/>
            <a:ext cx="530225" cy="676275"/>
          </a:xfrm>
          <a:prstGeom prst="rect">
            <a:avLst/>
          </a:prstGeom>
          <a:solidFill>
            <a:srgbClr val="9999FF"/>
          </a:solidFill>
          <a:ln w="14288">
            <a:solidFill>
              <a:srgbClr val="000000"/>
            </a:solidFill>
            <a:miter lim="800000"/>
            <a:headEnd/>
            <a:tailEnd/>
          </a:ln>
        </p:spPr>
        <p:txBody>
          <a:bodyPr/>
          <a:lstStyle/>
          <a:p>
            <a:endParaRPr lang="en-US"/>
          </a:p>
        </p:txBody>
      </p:sp>
      <p:sp>
        <p:nvSpPr>
          <p:cNvPr id="44076" name="Rectangle 45"/>
          <p:cNvSpPr>
            <a:spLocks noChangeArrowheads="1"/>
          </p:cNvSpPr>
          <p:nvPr/>
        </p:nvSpPr>
        <p:spPr bwMode="auto">
          <a:xfrm>
            <a:off x="2647950" y="4514850"/>
            <a:ext cx="530225" cy="338138"/>
          </a:xfrm>
          <a:prstGeom prst="rect">
            <a:avLst/>
          </a:prstGeom>
          <a:solidFill>
            <a:srgbClr val="9999FF"/>
          </a:solidFill>
          <a:ln w="14288">
            <a:solidFill>
              <a:srgbClr val="000000"/>
            </a:solidFill>
            <a:miter lim="800000"/>
            <a:headEnd/>
            <a:tailEnd/>
          </a:ln>
        </p:spPr>
        <p:txBody>
          <a:bodyPr/>
          <a:lstStyle/>
          <a:p>
            <a:endParaRPr lang="en-US"/>
          </a:p>
        </p:txBody>
      </p:sp>
      <p:sp>
        <p:nvSpPr>
          <p:cNvPr id="44077" name="Rectangle 46"/>
          <p:cNvSpPr>
            <a:spLocks noChangeArrowheads="1"/>
          </p:cNvSpPr>
          <p:nvPr/>
        </p:nvSpPr>
        <p:spPr bwMode="auto">
          <a:xfrm>
            <a:off x="3689350" y="3868738"/>
            <a:ext cx="512763" cy="984250"/>
          </a:xfrm>
          <a:prstGeom prst="rect">
            <a:avLst/>
          </a:prstGeom>
          <a:solidFill>
            <a:srgbClr val="9999FF"/>
          </a:solidFill>
          <a:ln w="14288">
            <a:solidFill>
              <a:srgbClr val="000000"/>
            </a:solidFill>
            <a:miter lim="800000"/>
            <a:headEnd/>
            <a:tailEnd/>
          </a:ln>
        </p:spPr>
        <p:txBody>
          <a:bodyPr/>
          <a:lstStyle/>
          <a:p>
            <a:endParaRPr lang="en-US"/>
          </a:p>
        </p:txBody>
      </p:sp>
      <p:sp>
        <p:nvSpPr>
          <p:cNvPr id="44078" name="Rectangle 47"/>
          <p:cNvSpPr>
            <a:spLocks noChangeArrowheads="1"/>
          </p:cNvSpPr>
          <p:nvPr/>
        </p:nvSpPr>
        <p:spPr bwMode="auto">
          <a:xfrm>
            <a:off x="1628775" y="4411663"/>
            <a:ext cx="512763" cy="441325"/>
          </a:xfrm>
          <a:prstGeom prst="rect">
            <a:avLst/>
          </a:prstGeom>
          <a:solidFill>
            <a:srgbClr val="9999FF"/>
          </a:solidFill>
          <a:ln w="14288">
            <a:solidFill>
              <a:srgbClr val="000000"/>
            </a:solidFill>
            <a:miter lim="800000"/>
            <a:headEnd/>
            <a:tailEnd/>
          </a:ln>
        </p:spPr>
        <p:txBody>
          <a:bodyPr/>
          <a:lstStyle/>
          <a:p>
            <a:endParaRPr lang="en-US"/>
          </a:p>
        </p:txBody>
      </p:sp>
      <p:sp>
        <p:nvSpPr>
          <p:cNvPr id="44080" name="Text Box 48"/>
          <p:cNvSpPr txBox="1">
            <a:spLocks noChangeArrowheads="1"/>
          </p:cNvSpPr>
          <p:nvPr/>
        </p:nvSpPr>
        <p:spPr bwMode="auto">
          <a:xfrm>
            <a:off x="2411413" y="5734050"/>
            <a:ext cx="6148387" cy="336550"/>
          </a:xfrm>
          <a:prstGeom prst="rect">
            <a:avLst/>
          </a:prstGeom>
          <a:noFill/>
          <a:ln w="9525">
            <a:noFill/>
            <a:miter lim="800000"/>
            <a:headEnd/>
            <a:tailEnd/>
          </a:ln>
        </p:spPr>
        <p:txBody>
          <a:bodyPr wrap="none">
            <a:spAutoFit/>
          </a:bodyPr>
          <a:lstStyle/>
          <a:p>
            <a:r>
              <a:rPr lang="en-US" sz="1600" b="1">
                <a:solidFill>
                  <a:srgbClr val="990033"/>
                </a:solidFill>
                <a:latin typeface="Arial Unicode MS"/>
                <a:ea typeface="Arial Unicode MS"/>
                <a:cs typeface="Arial Unicode MS"/>
              </a:rPr>
              <a:t>*  Estimated from cost of standard European 12 meter semi trailer</a:t>
            </a:r>
            <a:r>
              <a:rPr lang="en-US" sz="1200">
                <a:latin typeface="Arial Unicode MS"/>
                <a:ea typeface="Arial Unicode MS"/>
                <a:cs typeface="Arial Unicode MS"/>
              </a:rPr>
              <a:t>.</a:t>
            </a:r>
          </a:p>
        </p:txBody>
      </p:sp>
      <p:sp>
        <p:nvSpPr>
          <p:cNvPr id="4" name="Rectangle 49"/>
          <p:cNvSpPr>
            <a:spLocks noGrp="1" noChangeArrowheads="1"/>
          </p:cNvSpPr>
          <p:nvPr>
            <p:ph type="title"/>
          </p:nvPr>
        </p:nvSpPr>
        <p:spPr/>
        <p:txBody>
          <a:bodyPr/>
          <a:lstStyle/>
          <a:p>
            <a:r>
              <a:rPr lang="en-US" sz="3600" smtClean="0"/>
              <a:t>Border Crossings: Cost or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1500"/>
                                  </p:stCondLst>
                                  <p:childTnLst>
                                    <p:animEffect transition="out" filter="fade">
                                      <p:cBhvr>
                                        <p:cTn id="6" dur="500" tmFilter="0, 0; .2, .5; .8, .5; 1, 0"/>
                                        <p:tgtEl>
                                          <p:spTgt spid="44073"/>
                                        </p:tgtEl>
                                      </p:cBhvr>
                                    </p:animEffect>
                                    <p:animScale>
                                      <p:cBhvr>
                                        <p:cTn id="7" dur="250" autoRev="1" fill="hold"/>
                                        <p:tgtEl>
                                          <p:spTgt spid="44073"/>
                                        </p:tgtEl>
                                      </p:cBhvr>
                                      <p:by x="105000" y="105000"/>
                                    </p:animScale>
                                  </p:childTnLst>
                                </p:cTn>
                              </p:par>
                              <p:par>
                                <p:cTn id="8" presetID="26" presetClass="emph" presetSubtype="0" fill="hold" grpId="0" nodeType="withEffect">
                                  <p:stCondLst>
                                    <p:cond delay="1500"/>
                                  </p:stCondLst>
                                  <p:childTnLst>
                                    <p:animEffect transition="out" filter="fade">
                                      <p:cBhvr>
                                        <p:cTn id="9" dur="500" tmFilter="0, 0; .2, .5; .8, .5; 1, 0"/>
                                        <p:tgtEl>
                                          <p:spTgt spid="44080"/>
                                        </p:tgtEl>
                                      </p:cBhvr>
                                    </p:animEffect>
                                    <p:animScale>
                                      <p:cBhvr>
                                        <p:cTn id="10" dur="250" autoRev="1" fill="hold"/>
                                        <p:tgtEl>
                                          <p:spTgt spid="440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3" grpId="0" animBg="1"/>
      <p:bldP spid="440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t>UNCTAD Liner Shipping Connectivity in 2009</a:t>
            </a:r>
          </a:p>
        </p:txBody>
      </p:sp>
      <p:pic>
        <p:nvPicPr>
          <p:cNvPr id="46082" name="Picture 4"/>
          <p:cNvPicPr>
            <a:picLocks noChangeAspect="1" noChangeArrowheads="1"/>
          </p:cNvPicPr>
          <p:nvPr>
            <p:ph type="body" idx="1"/>
          </p:nvPr>
        </p:nvPicPr>
        <p:blipFill>
          <a:blip r:embed="rId3"/>
          <a:srcRect t="2576"/>
          <a:stretch>
            <a:fillRect/>
          </a:stretch>
        </p:blipFill>
        <p:spPr>
          <a:xfrm>
            <a:off x="250825" y="1196975"/>
            <a:ext cx="8569325" cy="4929188"/>
          </a:xfrm>
        </p:spPr>
      </p:pic>
      <p:sp>
        <p:nvSpPr>
          <p:cNvPr id="46083" name="Text Box 5"/>
          <p:cNvSpPr txBox="1">
            <a:spLocks noChangeArrowheads="1"/>
          </p:cNvSpPr>
          <p:nvPr/>
        </p:nvSpPr>
        <p:spPr bwMode="auto">
          <a:xfrm>
            <a:off x="2268538" y="6237288"/>
            <a:ext cx="5975350" cy="366712"/>
          </a:xfrm>
          <a:prstGeom prst="rect">
            <a:avLst/>
          </a:prstGeom>
          <a:noFill/>
          <a:ln w="9525">
            <a:noFill/>
            <a:miter lim="800000"/>
            <a:headEnd/>
            <a:tailEnd/>
          </a:ln>
        </p:spPr>
        <p:txBody>
          <a:bodyPr>
            <a:spAutoFit/>
          </a:bodyPr>
          <a:lstStyle/>
          <a:p>
            <a:pPr>
              <a:spcBef>
                <a:spcPct val="50000"/>
              </a:spcBef>
            </a:pPr>
            <a:r>
              <a:rPr lang="en-US" i="1"/>
              <a:t>Source:</a:t>
            </a:r>
            <a:r>
              <a:rPr lang="en-US" i="1">
                <a:hlinkClick r:id="rId4"/>
              </a:rPr>
              <a:t>http://www.unctad.org/transportnews</a:t>
            </a:r>
            <a:r>
              <a:rPr lang="en-US"/>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p:cNvPicPr>
            <a:picLocks noChangeAspect="1" noChangeArrowheads="1"/>
          </p:cNvPicPr>
          <p:nvPr>
            <p:ph type="body" idx="1"/>
          </p:nvPr>
        </p:nvPicPr>
        <p:blipFill>
          <a:blip r:embed="rId3"/>
          <a:srcRect/>
          <a:stretch>
            <a:fillRect/>
          </a:stretch>
        </p:blipFill>
        <p:spPr>
          <a:xfrm>
            <a:off x="468313" y="1046163"/>
            <a:ext cx="8351837" cy="5622925"/>
          </a:xfrm>
        </p:spPr>
      </p:pic>
      <p:sp>
        <p:nvSpPr>
          <p:cNvPr id="48130" name="Rectangle 2"/>
          <p:cNvSpPr>
            <a:spLocks noGrp="1" noChangeArrowheads="1"/>
          </p:cNvSpPr>
          <p:nvPr>
            <p:ph type="title"/>
          </p:nvPr>
        </p:nvSpPr>
        <p:spPr/>
        <p:txBody>
          <a:bodyPr/>
          <a:lstStyle/>
          <a:p>
            <a:r>
              <a:rPr lang="en-US" smtClean="0"/>
              <a:t>Transit Countries LSCI 2004-2009</a:t>
            </a:r>
          </a:p>
        </p:txBody>
      </p:sp>
      <p:sp>
        <p:nvSpPr>
          <p:cNvPr id="48131" name="Rectangle 5"/>
          <p:cNvSpPr>
            <a:spLocks noChangeArrowheads="1"/>
          </p:cNvSpPr>
          <p:nvPr/>
        </p:nvSpPr>
        <p:spPr bwMode="auto">
          <a:xfrm>
            <a:off x="395288" y="6184900"/>
            <a:ext cx="8424862" cy="200025"/>
          </a:xfrm>
          <a:prstGeom prst="rect">
            <a:avLst/>
          </a:prstGeom>
          <a:noFill/>
          <a:ln w="28575">
            <a:solidFill>
              <a:srgbClr val="008000"/>
            </a:solidFill>
            <a:miter lim="800000"/>
            <a:headEnd/>
            <a:tailEnd/>
          </a:ln>
        </p:spPr>
        <p:txBody>
          <a:bodyPr wrap="none" anchor="ctr"/>
          <a:lstStyle/>
          <a:p>
            <a:endParaRPr lang="en-US"/>
          </a:p>
        </p:txBody>
      </p:sp>
      <p:sp>
        <p:nvSpPr>
          <p:cNvPr id="48132" name="Rectangle 8"/>
          <p:cNvSpPr>
            <a:spLocks noChangeArrowheads="1"/>
          </p:cNvSpPr>
          <p:nvPr/>
        </p:nvSpPr>
        <p:spPr bwMode="auto">
          <a:xfrm>
            <a:off x="539750" y="1704975"/>
            <a:ext cx="8208963" cy="792163"/>
          </a:xfrm>
          <a:prstGeom prst="rect">
            <a:avLst/>
          </a:prstGeom>
          <a:noFill/>
          <a:ln w="28575">
            <a:solidFill>
              <a:srgbClr val="008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mtClean="0"/>
              <a:t>WB - Logistics Performance Index</a:t>
            </a:r>
          </a:p>
        </p:txBody>
      </p:sp>
      <p:sp>
        <p:nvSpPr>
          <p:cNvPr id="50178" name="Rectangle 3"/>
          <p:cNvSpPr>
            <a:spLocks noGrp="1" noChangeArrowheads="1"/>
          </p:cNvSpPr>
          <p:nvPr>
            <p:ph type="body" idx="1"/>
          </p:nvPr>
        </p:nvSpPr>
        <p:spPr/>
        <p:txBody>
          <a:bodyPr/>
          <a:lstStyle/>
          <a:p>
            <a:endParaRPr lang="en-US" smtClean="0"/>
          </a:p>
        </p:txBody>
      </p:sp>
      <p:pic>
        <p:nvPicPr>
          <p:cNvPr id="50179" name="Picture 5" descr="map"/>
          <p:cNvPicPr>
            <a:picLocks noChangeAspect="1" noChangeArrowheads="1"/>
          </p:cNvPicPr>
          <p:nvPr/>
        </p:nvPicPr>
        <p:blipFill>
          <a:blip r:embed="rId3"/>
          <a:srcRect/>
          <a:stretch>
            <a:fillRect/>
          </a:stretch>
        </p:blipFill>
        <p:spPr bwMode="auto">
          <a:xfrm>
            <a:off x="611188" y="1196975"/>
            <a:ext cx="7848600" cy="4319588"/>
          </a:xfrm>
          <a:prstGeom prst="rect">
            <a:avLst/>
          </a:prstGeom>
          <a:noFill/>
          <a:ln w="9525">
            <a:noFill/>
            <a:miter lim="800000"/>
            <a:headEnd/>
            <a:tailEnd/>
          </a:ln>
        </p:spPr>
      </p:pic>
      <p:graphicFrame>
        <p:nvGraphicFramePr>
          <p:cNvPr id="204887" name="Group 87"/>
          <p:cNvGraphicFramePr>
            <a:graphicFrameLocks noGrp="1"/>
          </p:cNvGraphicFramePr>
          <p:nvPr/>
        </p:nvGraphicFramePr>
        <p:xfrm>
          <a:off x="825500" y="4849813"/>
          <a:ext cx="7493000" cy="1100137"/>
        </p:xfrm>
        <a:graphic>
          <a:graphicData uri="http://schemas.openxmlformats.org/drawingml/2006/table">
            <a:tbl>
              <a:tblPr/>
              <a:tblGrid>
                <a:gridCol w="1873250"/>
                <a:gridCol w="1873250"/>
                <a:gridCol w="1873250"/>
                <a:gridCol w="187325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  </a:t>
                      </a:r>
                      <a:r>
                        <a:rPr kumimoji="0" lang="en-US" sz="900" b="0" i="0" u="none" strike="noStrike" cap="none" normalizeH="0" baseline="0">
                          <a:ln>
                            <a:noFill/>
                          </a:ln>
                          <a:solidFill>
                            <a:schemeClr val="tx1"/>
                          </a:solidFill>
                          <a:effectLst/>
                          <a:latin typeface="Arial" charset="0"/>
                          <a:ea typeface="ＭＳ Ｐゴシック" charset="0"/>
                          <a:cs typeface="Arial" charset="0"/>
                        </a:rPr>
                        <a:t> </a:t>
                      </a:r>
                      <a:r>
                        <a:rPr kumimoji="0" lang="en-US" sz="1800" b="0"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1 &lt;= LPI  &lt;= 2.29</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2.29 &lt;= LPI  &lt;= 2.53</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  </a:t>
                      </a:r>
                      <a:r>
                        <a:rPr kumimoji="0" lang="en-US" sz="900" b="0" i="0" u="none" strike="noStrike" cap="none" normalizeH="0" baseline="0">
                          <a:ln>
                            <a:noFill/>
                          </a:ln>
                          <a:solidFill>
                            <a:schemeClr val="tx1"/>
                          </a:solidFill>
                          <a:effectLst/>
                          <a:latin typeface="Arial" charset="0"/>
                          <a:ea typeface="ＭＳ Ｐゴシック" charset="0"/>
                          <a:cs typeface="Arial" charset="0"/>
                        </a:rPr>
                        <a:t> </a:t>
                      </a:r>
                      <a:r>
                        <a:rPr kumimoji="0" lang="en-US" sz="1800" b="0"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2.53 &lt;= LPI  &lt;= 3.14</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3.14 &lt;= LPI  &lt;= 5</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  </a:t>
                      </a:r>
                      <a:r>
                        <a:rPr kumimoji="0" lang="en-US" sz="900" b="0" i="0" u="none" strike="noStrike" cap="none" normalizeH="0" baseline="0">
                          <a:ln>
                            <a:noFill/>
                          </a:ln>
                          <a:solidFill>
                            <a:schemeClr val="tx1"/>
                          </a:solidFill>
                          <a:effectLst/>
                          <a:latin typeface="Arial" charset="0"/>
                          <a:ea typeface="ＭＳ Ｐゴシック" charset="0"/>
                          <a:cs typeface="Arial" charset="0"/>
                        </a:rPr>
                        <a:t> </a:t>
                      </a:r>
                      <a:r>
                        <a:rPr kumimoji="0" lang="en-US" sz="1800" b="0"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No data</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1 is the lowest score and 5 is the maximum score.</a:t>
                      </a:r>
                    </a:p>
                  </a:txBody>
                  <a:tcPr anchor="ctr" horzOverflow="overflow">
                    <a:lnL w="9525" cap="flat" cmpd="sng" algn="ctr">
                      <a:solidFill>
                        <a:srgbClr val="E0E7ED"/>
                      </a:solidFill>
                      <a:prstDash val="solid"/>
                      <a:round/>
                      <a:headEnd type="none" w="med" len="med"/>
                      <a:tailEnd type="none" w="med" len="med"/>
                    </a:lnL>
                    <a:lnR w="9525" cap="flat" cmpd="sng" algn="ctr">
                      <a:solidFill>
                        <a:srgbClr val="E0E7ED"/>
                      </a:solidFill>
                      <a:prstDash val="solid"/>
                      <a:round/>
                      <a:headEnd type="none" w="med" len="med"/>
                      <a:tailEnd type="none" w="med" len="med"/>
                    </a:lnR>
                    <a:lnT w="9525" cap="flat" cmpd="sng" algn="ctr">
                      <a:solidFill>
                        <a:srgbClr val="E0E7ED"/>
                      </a:solidFill>
                      <a:prstDash val="solid"/>
                      <a:round/>
                      <a:headEnd type="none" w="med" len="med"/>
                      <a:tailEnd type="none" w="med" len="med"/>
                    </a:lnT>
                    <a:lnB w="9525" cap="flat" cmpd="sng" algn="ctr">
                      <a:solidFill>
                        <a:srgbClr val="E0E7ED"/>
                      </a:solidFill>
                      <a:prstDash val="solid"/>
                      <a:round/>
                      <a:headEnd type="none" w="med" len="med"/>
                      <a:tailEnd type="none" w="med" len="med"/>
                    </a:lnB>
                    <a:lnTlToBr>
                      <a:noFill/>
                    </a:lnTlToBr>
                    <a:lnBlToTr>
                      <a:noFill/>
                    </a:lnBlToTr>
                    <a:solidFill>
                      <a:srgbClr val="E0E7ED"/>
                    </a:solidFill>
                  </a:tcPr>
                </a:tc>
                <a:tc hMerge="1">
                  <a:txBody>
                    <a:bodyPr/>
                    <a:lstStyle/>
                    <a:p>
                      <a:endParaRPr lang="en-US"/>
                    </a:p>
                  </a:txBody>
                  <a:tcPr/>
                </a:tc>
              </a:tr>
            </a:tbl>
          </a:graphicData>
        </a:graphic>
      </p:graphicFrame>
      <p:pic>
        <p:nvPicPr>
          <p:cNvPr id="50201" name="Picture 7" descr="Legend11"/>
          <p:cNvPicPr>
            <a:picLocks noChangeAspect="1" noChangeArrowheads="1"/>
          </p:cNvPicPr>
          <p:nvPr/>
        </p:nvPicPr>
        <p:blipFill>
          <a:blip r:embed="rId4"/>
          <a:srcRect/>
          <a:stretch>
            <a:fillRect/>
          </a:stretch>
        </p:blipFill>
        <p:spPr bwMode="auto">
          <a:xfrm>
            <a:off x="2051050" y="4994275"/>
            <a:ext cx="142875" cy="142875"/>
          </a:xfrm>
          <a:prstGeom prst="rect">
            <a:avLst/>
          </a:prstGeom>
          <a:noFill/>
          <a:ln w="9525">
            <a:noFill/>
            <a:miter lim="800000"/>
            <a:headEnd/>
            <a:tailEnd/>
          </a:ln>
        </p:spPr>
      </p:pic>
      <p:pic>
        <p:nvPicPr>
          <p:cNvPr id="50202" name="Picture 10" descr="Legend12"/>
          <p:cNvPicPr>
            <a:picLocks noChangeAspect="1" noChangeArrowheads="1"/>
          </p:cNvPicPr>
          <p:nvPr/>
        </p:nvPicPr>
        <p:blipFill>
          <a:blip r:embed="rId5"/>
          <a:srcRect/>
          <a:stretch>
            <a:fillRect/>
          </a:stretch>
        </p:blipFill>
        <p:spPr bwMode="auto">
          <a:xfrm>
            <a:off x="5867400" y="4994275"/>
            <a:ext cx="142875" cy="142875"/>
          </a:xfrm>
          <a:prstGeom prst="rect">
            <a:avLst/>
          </a:prstGeom>
          <a:noFill/>
          <a:ln w="9525">
            <a:noFill/>
            <a:miter lim="800000"/>
            <a:headEnd/>
            <a:tailEnd/>
          </a:ln>
        </p:spPr>
      </p:pic>
      <p:pic>
        <p:nvPicPr>
          <p:cNvPr id="50203" name="Picture 13" descr="Legend13"/>
          <p:cNvPicPr>
            <a:picLocks noChangeAspect="1" noChangeArrowheads="1"/>
          </p:cNvPicPr>
          <p:nvPr/>
        </p:nvPicPr>
        <p:blipFill>
          <a:blip r:embed="rId6"/>
          <a:srcRect/>
          <a:stretch>
            <a:fillRect/>
          </a:stretch>
        </p:blipFill>
        <p:spPr bwMode="auto">
          <a:xfrm>
            <a:off x="2051050" y="5354638"/>
            <a:ext cx="142875" cy="142875"/>
          </a:xfrm>
          <a:prstGeom prst="rect">
            <a:avLst/>
          </a:prstGeom>
          <a:noFill/>
          <a:ln w="9525">
            <a:noFill/>
            <a:miter lim="800000"/>
            <a:headEnd/>
            <a:tailEnd/>
          </a:ln>
        </p:spPr>
      </p:pic>
      <p:pic>
        <p:nvPicPr>
          <p:cNvPr id="50204" name="Picture 16" descr="Legend14"/>
          <p:cNvPicPr>
            <a:picLocks noChangeAspect="1" noChangeArrowheads="1"/>
          </p:cNvPicPr>
          <p:nvPr/>
        </p:nvPicPr>
        <p:blipFill>
          <a:blip r:embed="rId7"/>
          <a:srcRect/>
          <a:stretch>
            <a:fillRect/>
          </a:stretch>
        </p:blipFill>
        <p:spPr bwMode="auto">
          <a:xfrm>
            <a:off x="5867400" y="5354638"/>
            <a:ext cx="142875" cy="142875"/>
          </a:xfrm>
          <a:prstGeom prst="rect">
            <a:avLst/>
          </a:prstGeom>
          <a:noFill/>
          <a:ln w="9525">
            <a:noFill/>
            <a:miter lim="800000"/>
            <a:headEnd/>
            <a:tailEnd/>
          </a:ln>
        </p:spPr>
      </p:pic>
      <p:pic>
        <p:nvPicPr>
          <p:cNvPr id="50205" name="Picture 19" descr="Legend-noData"/>
          <p:cNvPicPr>
            <a:picLocks noChangeAspect="1" noChangeArrowheads="1"/>
          </p:cNvPicPr>
          <p:nvPr/>
        </p:nvPicPr>
        <p:blipFill>
          <a:blip r:embed="rId8"/>
          <a:srcRect/>
          <a:stretch>
            <a:fillRect/>
          </a:stretch>
        </p:blipFill>
        <p:spPr bwMode="auto">
          <a:xfrm>
            <a:off x="2051050" y="5641975"/>
            <a:ext cx="142875" cy="142875"/>
          </a:xfrm>
          <a:prstGeom prst="rect">
            <a:avLst/>
          </a:prstGeom>
          <a:noFill/>
          <a:ln w="9525">
            <a:noFill/>
            <a:miter lim="800000"/>
            <a:headEnd/>
            <a:tailEnd/>
          </a:ln>
        </p:spPr>
      </p:pic>
      <p:sp>
        <p:nvSpPr>
          <p:cNvPr id="50206" name="Text Box 88"/>
          <p:cNvSpPr txBox="1">
            <a:spLocks noChangeArrowheads="1"/>
          </p:cNvSpPr>
          <p:nvPr/>
        </p:nvSpPr>
        <p:spPr bwMode="auto">
          <a:xfrm>
            <a:off x="3779838" y="6237288"/>
            <a:ext cx="4464050" cy="366712"/>
          </a:xfrm>
          <a:prstGeom prst="rect">
            <a:avLst/>
          </a:prstGeom>
          <a:noFill/>
          <a:ln w="9525">
            <a:noFill/>
            <a:miter lim="800000"/>
            <a:headEnd/>
            <a:tailEnd/>
          </a:ln>
        </p:spPr>
        <p:txBody>
          <a:bodyPr>
            <a:spAutoFit/>
          </a:bodyPr>
          <a:lstStyle/>
          <a:p>
            <a:pPr>
              <a:spcBef>
                <a:spcPct val="50000"/>
              </a:spcBef>
            </a:pPr>
            <a:r>
              <a:rPr lang="en-US"/>
              <a:t>Source:</a:t>
            </a:r>
            <a:r>
              <a:rPr lang="en-US" i="1"/>
              <a:t>www.worldbank.org/lpi</a:t>
            </a:r>
            <a:r>
              <a:rPr lang="en-U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mtClean="0"/>
              <a:t>LPI 2009 – LLDCs and transit</a:t>
            </a:r>
          </a:p>
        </p:txBody>
      </p:sp>
      <p:sp>
        <p:nvSpPr>
          <p:cNvPr id="52226" name="Rectangle 3"/>
          <p:cNvSpPr>
            <a:spLocks noGrp="1" noChangeArrowheads="1"/>
          </p:cNvSpPr>
          <p:nvPr>
            <p:ph type="body" idx="1"/>
          </p:nvPr>
        </p:nvSpPr>
        <p:spPr/>
        <p:txBody>
          <a:bodyPr/>
          <a:lstStyle/>
          <a:p>
            <a:endParaRPr lang="en-US" smtClean="0"/>
          </a:p>
        </p:txBody>
      </p:sp>
      <p:pic>
        <p:nvPicPr>
          <p:cNvPr id="52227" name="Picture 4" descr="LPI"/>
          <p:cNvPicPr>
            <a:picLocks noChangeAspect="1" noChangeArrowheads="1"/>
          </p:cNvPicPr>
          <p:nvPr/>
        </p:nvPicPr>
        <p:blipFill>
          <a:blip r:embed="rId3"/>
          <a:srcRect/>
          <a:stretch>
            <a:fillRect/>
          </a:stretch>
        </p:blipFill>
        <p:spPr bwMode="auto">
          <a:xfrm>
            <a:off x="250825" y="1125538"/>
            <a:ext cx="5616575" cy="5327650"/>
          </a:xfrm>
          <a:prstGeom prst="rect">
            <a:avLst/>
          </a:prstGeom>
          <a:noFill/>
          <a:ln w="9525">
            <a:noFill/>
            <a:miter lim="800000"/>
            <a:headEnd/>
            <a:tailEnd/>
          </a:ln>
        </p:spPr>
      </p:pic>
      <p:pic>
        <p:nvPicPr>
          <p:cNvPr id="52228" name="Picture 5" descr="LPI Africa Selected"/>
          <p:cNvPicPr>
            <a:picLocks noChangeAspect="1" noChangeArrowheads="1"/>
          </p:cNvPicPr>
          <p:nvPr/>
        </p:nvPicPr>
        <p:blipFill>
          <a:blip r:embed="rId4"/>
          <a:srcRect/>
          <a:stretch>
            <a:fillRect/>
          </a:stretch>
        </p:blipFill>
        <p:spPr bwMode="auto">
          <a:xfrm>
            <a:off x="3851275" y="1125538"/>
            <a:ext cx="4897438" cy="5327650"/>
          </a:xfrm>
          <a:prstGeom prst="rect">
            <a:avLst/>
          </a:prstGeom>
          <a:noFill/>
          <a:ln w="9525">
            <a:noFill/>
            <a:miter lim="800000"/>
            <a:headEnd/>
            <a:tailEnd/>
          </a:ln>
        </p:spPr>
      </p:pic>
      <p:sp>
        <p:nvSpPr>
          <p:cNvPr id="52229" name="Rectangle 6"/>
          <p:cNvSpPr>
            <a:spLocks noChangeArrowheads="1"/>
          </p:cNvSpPr>
          <p:nvPr/>
        </p:nvSpPr>
        <p:spPr bwMode="auto">
          <a:xfrm>
            <a:off x="179388" y="1341438"/>
            <a:ext cx="936625" cy="260350"/>
          </a:xfrm>
          <a:prstGeom prst="rect">
            <a:avLst/>
          </a:prstGeom>
          <a:noFill/>
          <a:ln w="28575">
            <a:solidFill>
              <a:srgbClr val="FF0000"/>
            </a:solidFill>
            <a:miter lim="800000"/>
            <a:headEnd/>
            <a:tailEnd/>
          </a:ln>
        </p:spPr>
        <p:txBody>
          <a:bodyPr wrap="none" anchor="ctr"/>
          <a:lstStyle/>
          <a:p>
            <a:endParaRPr lang="en-US"/>
          </a:p>
        </p:txBody>
      </p:sp>
      <p:sp>
        <p:nvSpPr>
          <p:cNvPr id="52230" name="Rectangle 7"/>
          <p:cNvSpPr>
            <a:spLocks noChangeArrowheads="1"/>
          </p:cNvSpPr>
          <p:nvPr/>
        </p:nvSpPr>
        <p:spPr bwMode="auto">
          <a:xfrm>
            <a:off x="3635375" y="1700213"/>
            <a:ext cx="936625" cy="260350"/>
          </a:xfrm>
          <a:prstGeom prst="rect">
            <a:avLst/>
          </a:prstGeom>
          <a:noFill/>
          <a:ln w="28575">
            <a:solidFill>
              <a:srgbClr val="FF0000"/>
            </a:solidFill>
            <a:miter lim="800000"/>
            <a:headEnd/>
            <a:tailEnd/>
          </a:ln>
        </p:spPr>
        <p:txBody>
          <a:bodyPr wrap="none" anchor="ctr"/>
          <a:lstStyle/>
          <a:p>
            <a:endParaRPr lang="en-US"/>
          </a:p>
        </p:txBody>
      </p:sp>
      <p:sp>
        <p:nvSpPr>
          <p:cNvPr id="52231" name="Rectangle 8"/>
          <p:cNvSpPr>
            <a:spLocks noChangeArrowheads="1"/>
          </p:cNvSpPr>
          <p:nvPr/>
        </p:nvSpPr>
        <p:spPr bwMode="auto">
          <a:xfrm>
            <a:off x="3779838" y="4221163"/>
            <a:ext cx="936625" cy="260350"/>
          </a:xfrm>
          <a:prstGeom prst="rect">
            <a:avLst/>
          </a:prstGeom>
          <a:noFill/>
          <a:ln w="28575">
            <a:solidFill>
              <a:srgbClr val="FF0000"/>
            </a:solidFill>
            <a:miter lim="800000"/>
            <a:headEnd/>
            <a:tailEnd/>
          </a:ln>
        </p:spPr>
        <p:txBody>
          <a:bodyPr wrap="none" anchor="ctr"/>
          <a:lstStyle/>
          <a:p>
            <a:endParaRPr lang="en-US"/>
          </a:p>
        </p:txBody>
      </p:sp>
      <p:sp>
        <p:nvSpPr>
          <p:cNvPr id="52232" name="Rectangle 9"/>
          <p:cNvSpPr>
            <a:spLocks noChangeArrowheads="1"/>
          </p:cNvSpPr>
          <p:nvPr/>
        </p:nvSpPr>
        <p:spPr bwMode="auto">
          <a:xfrm>
            <a:off x="179388" y="2924175"/>
            <a:ext cx="936625" cy="260350"/>
          </a:xfrm>
          <a:prstGeom prst="rect">
            <a:avLst/>
          </a:prstGeom>
          <a:noFill/>
          <a:ln w="28575">
            <a:solidFill>
              <a:srgbClr val="FF0000"/>
            </a:solidFill>
            <a:miter lim="800000"/>
            <a:headEnd/>
            <a:tailEnd/>
          </a:ln>
        </p:spPr>
        <p:txBody>
          <a:bodyPr wrap="none" anchor="ctr"/>
          <a:lstStyle/>
          <a:p>
            <a:endParaRPr lang="en-US"/>
          </a:p>
        </p:txBody>
      </p:sp>
      <p:sp>
        <p:nvSpPr>
          <p:cNvPr id="52233" name="Rectangle 10"/>
          <p:cNvSpPr>
            <a:spLocks noChangeArrowheads="1"/>
          </p:cNvSpPr>
          <p:nvPr/>
        </p:nvSpPr>
        <p:spPr bwMode="auto">
          <a:xfrm>
            <a:off x="3708400" y="3068638"/>
            <a:ext cx="936625" cy="260350"/>
          </a:xfrm>
          <a:prstGeom prst="rect">
            <a:avLst/>
          </a:prstGeom>
          <a:noFill/>
          <a:ln w="28575">
            <a:solidFill>
              <a:srgbClr val="008000"/>
            </a:solidFill>
            <a:miter lim="800000"/>
            <a:headEnd/>
            <a:tailEnd/>
          </a:ln>
        </p:spPr>
        <p:txBody>
          <a:bodyPr wrap="none" anchor="ctr"/>
          <a:lstStyle/>
          <a:p>
            <a:endParaRPr lang="en-US"/>
          </a:p>
        </p:txBody>
      </p:sp>
      <p:sp>
        <p:nvSpPr>
          <p:cNvPr id="52234" name="Rectangle 11"/>
          <p:cNvSpPr>
            <a:spLocks noChangeArrowheads="1"/>
          </p:cNvSpPr>
          <p:nvPr/>
        </p:nvSpPr>
        <p:spPr bwMode="auto">
          <a:xfrm>
            <a:off x="3635375" y="1412875"/>
            <a:ext cx="936625" cy="260350"/>
          </a:xfrm>
          <a:prstGeom prst="rect">
            <a:avLst/>
          </a:prstGeom>
          <a:noFill/>
          <a:ln w="28575">
            <a:solidFill>
              <a:srgbClr val="008000"/>
            </a:solidFill>
            <a:miter lim="800000"/>
            <a:headEnd/>
            <a:tailEnd/>
          </a:ln>
        </p:spPr>
        <p:txBody>
          <a:bodyPr wrap="none" anchor="ctr"/>
          <a:lstStyle/>
          <a:p>
            <a:endParaRPr lang="en-US"/>
          </a:p>
        </p:txBody>
      </p:sp>
      <p:sp>
        <p:nvSpPr>
          <p:cNvPr id="52235" name="Rectangle 12"/>
          <p:cNvSpPr>
            <a:spLocks noChangeArrowheads="1"/>
          </p:cNvSpPr>
          <p:nvPr/>
        </p:nvSpPr>
        <p:spPr bwMode="auto">
          <a:xfrm>
            <a:off x="3708400" y="3389313"/>
            <a:ext cx="1079500" cy="215900"/>
          </a:xfrm>
          <a:prstGeom prst="rect">
            <a:avLst/>
          </a:prstGeom>
          <a:noFill/>
          <a:ln w="28575">
            <a:solidFill>
              <a:srgbClr val="008000"/>
            </a:solidFill>
            <a:miter lim="800000"/>
            <a:headEnd/>
            <a:tailEnd/>
          </a:ln>
        </p:spPr>
        <p:txBody>
          <a:bodyPr wrap="none" anchor="ctr"/>
          <a:lstStyle/>
          <a:p>
            <a:endParaRPr lang="en-US"/>
          </a:p>
        </p:txBody>
      </p:sp>
      <p:sp>
        <p:nvSpPr>
          <p:cNvPr id="52236" name="Rectangle 13"/>
          <p:cNvSpPr>
            <a:spLocks noChangeArrowheads="1"/>
          </p:cNvSpPr>
          <p:nvPr/>
        </p:nvSpPr>
        <p:spPr bwMode="auto">
          <a:xfrm>
            <a:off x="3779838" y="4752975"/>
            <a:ext cx="936625" cy="260350"/>
          </a:xfrm>
          <a:prstGeom prst="rect">
            <a:avLst/>
          </a:prstGeom>
          <a:noFill/>
          <a:ln w="28575">
            <a:solidFill>
              <a:srgbClr val="008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Outline</a:t>
            </a:r>
          </a:p>
        </p:txBody>
      </p:sp>
      <p:sp>
        <p:nvSpPr>
          <p:cNvPr id="17410" name="Rectangle 3"/>
          <p:cNvSpPr>
            <a:spLocks noGrp="1" noChangeArrowheads="1"/>
          </p:cNvSpPr>
          <p:nvPr>
            <p:ph type="body" idx="1"/>
          </p:nvPr>
        </p:nvSpPr>
        <p:spPr/>
        <p:txBody>
          <a:bodyPr/>
          <a:lstStyle/>
          <a:p>
            <a:r>
              <a:rPr lang="en-US" smtClean="0"/>
              <a:t>Evolving concepts on Trade Facilitation</a:t>
            </a:r>
          </a:p>
          <a:p>
            <a:endParaRPr lang="en-US" smtClean="0"/>
          </a:p>
          <a:p>
            <a:r>
              <a:rPr lang="en-US" smtClean="0"/>
              <a:t>International Instruments related to</a:t>
            </a:r>
            <a:br>
              <a:rPr lang="en-US" smtClean="0"/>
            </a:br>
            <a:r>
              <a:rPr lang="en-US" smtClean="0"/>
              <a:t>Trade Facilitation</a:t>
            </a:r>
          </a:p>
          <a:p>
            <a:endParaRPr lang="en-US" smtClean="0"/>
          </a:p>
          <a:p>
            <a:r>
              <a:rPr lang="en-US" smtClean="0"/>
              <a:t>New Tools available</a:t>
            </a:r>
          </a:p>
          <a:p>
            <a:endParaRPr lang="en-GB" smtClean="0"/>
          </a:p>
          <a:p>
            <a:r>
              <a:rPr lang="en-GB" smtClean="0"/>
              <a:t>Trade facilitation reform</a:t>
            </a:r>
          </a:p>
          <a:p>
            <a:endParaRPr lang="en-US" smtClean="0"/>
          </a:p>
          <a:p>
            <a:r>
              <a:rPr lang="en-US" smtClean="0"/>
              <a:t>How to start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838200" y="1822450"/>
            <a:ext cx="7416800" cy="2444750"/>
          </a:xfrm>
          <a:ln w="12700" cap="flat">
            <a:solidFill>
              <a:schemeClr val="hlink"/>
            </a:solidFill>
          </a:ln>
        </p:spPr>
        <p:txBody>
          <a:bodyPr lIns="90488" tIns="44450" rIns="90488" bIns="44450"/>
          <a:lstStyle/>
          <a:p>
            <a:r>
              <a:rPr lang="en-GB" smtClean="0"/>
              <a:t>Trade facilitation reform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GB" smtClean="0"/>
              <a:t>Reform Policy Objectives</a:t>
            </a:r>
          </a:p>
        </p:txBody>
      </p:sp>
      <p:sp>
        <p:nvSpPr>
          <p:cNvPr id="56322" name="Rectangle 3"/>
          <p:cNvSpPr>
            <a:spLocks noGrp="1" noChangeArrowheads="1"/>
          </p:cNvSpPr>
          <p:nvPr>
            <p:ph type="body" idx="1"/>
          </p:nvPr>
        </p:nvSpPr>
        <p:spPr/>
        <p:txBody>
          <a:bodyPr/>
          <a:lstStyle/>
          <a:p>
            <a:pPr>
              <a:lnSpc>
                <a:spcPct val="140000"/>
              </a:lnSpc>
            </a:pPr>
            <a:r>
              <a:rPr lang="en-US" sz="2000" smtClean="0"/>
              <a:t>External commitments:</a:t>
            </a:r>
          </a:p>
          <a:p>
            <a:pPr lvl="1">
              <a:lnSpc>
                <a:spcPct val="140000"/>
              </a:lnSpc>
            </a:pPr>
            <a:r>
              <a:rPr lang="en-US" smtClean="0"/>
              <a:t>Bilateral and regional agreements</a:t>
            </a:r>
          </a:p>
          <a:p>
            <a:pPr lvl="1">
              <a:lnSpc>
                <a:spcPct val="140000"/>
              </a:lnSpc>
            </a:pPr>
            <a:r>
              <a:rPr lang="en-US" smtClean="0"/>
              <a:t>WTO</a:t>
            </a:r>
          </a:p>
          <a:p>
            <a:pPr>
              <a:lnSpc>
                <a:spcPct val="140000"/>
              </a:lnSpc>
            </a:pPr>
            <a:r>
              <a:rPr lang="en-US" sz="2000" smtClean="0"/>
              <a:t>Internal objectives:</a:t>
            </a:r>
          </a:p>
          <a:p>
            <a:pPr lvl="1">
              <a:lnSpc>
                <a:spcPct val="140000"/>
              </a:lnSpc>
            </a:pPr>
            <a:r>
              <a:rPr lang="en-US" smtClean="0"/>
              <a:t>Administrative effectiveness</a:t>
            </a:r>
          </a:p>
          <a:p>
            <a:pPr lvl="2">
              <a:lnSpc>
                <a:spcPct val="140000"/>
              </a:lnSpc>
            </a:pPr>
            <a:r>
              <a:rPr lang="en-US" smtClean="0"/>
              <a:t>Better trade management</a:t>
            </a:r>
          </a:p>
          <a:p>
            <a:pPr lvl="2">
              <a:lnSpc>
                <a:spcPct val="140000"/>
              </a:lnSpc>
            </a:pPr>
            <a:r>
              <a:rPr lang="en-US" smtClean="0"/>
              <a:t>Better use of public resources</a:t>
            </a:r>
          </a:p>
          <a:p>
            <a:pPr lvl="1">
              <a:lnSpc>
                <a:spcPct val="140000"/>
              </a:lnSpc>
            </a:pPr>
            <a:r>
              <a:rPr lang="en-US" smtClean="0"/>
              <a:t>Trade competitiveness</a:t>
            </a:r>
          </a:p>
          <a:p>
            <a:pPr lvl="2">
              <a:lnSpc>
                <a:spcPct val="140000"/>
              </a:lnSpc>
            </a:pPr>
            <a:r>
              <a:rPr lang="en-US" smtClean="0"/>
              <a:t>Support national trade sector</a:t>
            </a:r>
          </a:p>
          <a:p>
            <a:pPr lvl="2">
              <a:lnSpc>
                <a:spcPct val="140000"/>
              </a:lnSpc>
            </a:pPr>
            <a:r>
              <a:rPr lang="en-US" smtClean="0"/>
              <a:t>Lower transaction costs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GB" smtClean="0"/>
              <a:t>Common Reform Phases</a:t>
            </a:r>
          </a:p>
        </p:txBody>
      </p:sp>
      <p:sp>
        <p:nvSpPr>
          <p:cNvPr id="58370" name="Rectangle 3"/>
          <p:cNvSpPr>
            <a:spLocks noGrp="1" noChangeArrowheads="1"/>
          </p:cNvSpPr>
          <p:nvPr>
            <p:ph type="body" idx="1"/>
          </p:nvPr>
        </p:nvSpPr>
        <p:spPr/>
        <p:txBody>
          <a:bodyPr/>
          <a:lstStyle/>
          <a:p>
            <a:pPr>
              <a:lnSpc>
                <a:spcPct val="160000"/>
              </a:lnSpc>
            </a:pPr>
            <a:r>
              <a:rPr lang="en-US" sz="2000" smtClean="0"/>
              <a:t>Definition of goals to achieve the objectives</a:t>
            </a:r>
          </a:p>
          <a:p>
            <a:pPr>
              <a:lnSpc>
                <a:spcPct val="160000"/>
              </a:lnSpc>
            </a:pPr>
            <a:r>
              <a:rPr lang="en-US" sz="2000" smtClean="0"/>
              <a:t>Analysis of the capacity of the current processes to achieve the goal</a:t>
            </a:r>
          </a:p>
          <a:p>
            <a:pPr>
              <a:lnSpc>
                <a:spcPct val="160000"/>
              </a:lnSpc>
            </a:pPr>
            <a:r>
              <a:rPr lang="en-US" sz="2000" smtClean="0"/>
              <a:t>Analysis of required actions to fill the gaps</a:t>
            </a:r>
          </a:p>
          <a:p>
            <a:pPr>
              <a:lnSpc>
                <a:spcPct val="160000"/>
              </a:lnSpc>
            </a:pPr>
            <a:r>
              <a:rPr lang="en-US" sz="2000" smtClean="0"/>
              <a:t>Assessment of needs/resources for identified actions</a:t>
            </a:r>
          </a:p>
          <a:p>
            <a:pPr>
              <a:lnSpc>
                <a:spcPct val="160000"/>
              </a:lnSpc>
            </a:pPr>
            <a:r>
              <a:rPr lang="en-US" sz="2000" smtClean="0"/>
              <a:t>Design of individual processes</a:t>
            </a:r>
          </a:p>
          <a:p>
            <a:pPr>
              <a:lnSpc>
                <a:spcPct val="160000"/>
              </a:lnSpc>
            </a:pPr>
            <a:r>
              <a:rPr lang="en-US" sz="2000" smtClean="0"/>
              <a:t>Development of comprehensive plan</a:t>
            </a:r>
          </a:p>
          <a:p>
            <a:pPr>
              <a:lnSpc>
                <a:spcPct val="160000"/>
              </a:lnSpc>
            </a:pPr>
            <a:r>
              <a:rPr lang="en-US" sz="2000" smtClean="0"/>
              <a:t>Implementation of the solution</a:t>
            </a:r>
          </a:p>
          <a:p>
            <a:pPr>
              <a:lnSpc>
                <a:spcPct val="160000"/>
              </a:lnSpc>
            </a:pPr>
            <a:r>
              <a:rPr lang="en-US" sz="2000" smtClean="0"/>
              <a:t>Operation and maintenance of the new system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GB" smtClean="0"/>
              <a:t>Elements in each phase</a:t>
            </a:r>
          </a:p>
        </p:txBody>
      </p:sp>
      <p:sp>
        <p:nvSpPr>
          <p:cNvPr id="60418" name="Rectangle 3"/>
          <p:cNvSpPr>
            <a:spLocks noGrp="1" noChangeArrowheads="1"/>
          </p:cNvSpPr>
          <p:nvPr>
            <p:ph type="body" sz="half" idx="2"/>
          </p:nvPr>
        </p:nvSpPr>
        <p:spPr>
          <a:xfrm>
            <a:off x="468313" y="1125538"/>
            <a:ext cx="8229600" cy="4641850"/>
          </a:xfrm>
        </p:spPr>
        <p:txBody>
          <a:bodyPr/>
          <a:lstStyle/>
          <a:p>
            <a:pPr>
              <a:lnSpc>
                <a:spcPct val="160000"/>
              </a:lnSpc>
            </a:pPr>
            <a:r>
              <a:rPr lang="en-US" sz="2000" smtClean="0"/>
              <a:t>Staffing: manpower / technical skills </a:t>
            </a:r>
          </a:p>
          <a:p>
            <a:pPr>
              <a:lnSpc>
                <a:spcPct val="160000"/>
              </a:lnSpc>
            </a:pPr>
            <a:r>
              <a:rPr lang="en-US" sz="2000" smtClean="0"/>
              <a:t>Technology: equipment and training</a:t>
            </a:r>
          </a:p>
          <a:p>
            <a:pPr>
              <a:lnSpc>
                <a:spcPct val="160000"/>
              </a:lnSpc>
            </a:pPr>
            <a:r>
              <a:rPr lang="en-US" sz="2000" smtClean="0"/>
              <a:t>Institutional: functions, interactions and management</a:t>
            </a:r>
          </a:p>
          <a:p>
            <a:pPr>
              <a:lnSpc>
                <a:spcPct val="160000"/>
              </a:lnSpc>
            </a:pPr>
            <a:r>
              <a:rPr lang="en-US" sz="2000" smtClean="0"/>
              <a:t>Regulatory: authority and mandates</a:t>
            </a:r>
          </a:p>
          <a:p>
            <a:pPr>
              <a:lnSpc>
                <a:spcPct val="160000"/>
              </a:lnSpc>
            </a:pPr>
            <a:r>
              <a:rPr lang="en-US" sz="2000" smtClean="0"/>
              <a:t>Budgeting costs / revenues</a:t>
            </a:r>
          </a:p>
          <a:p>
            <a:pPr>
              <a:lnSpc>
                <a:spcPct val="160000"/>
              </a:lnSpc>
            </a:pPr>
            <a:r>
              <a:rPr lang="en-US" sz="2000" smtClean="0"/>
              <a:t>All the above for three different levels:</a:t>
            </a:r>
          </a:p>
          <a:p>
            <a:pPr lvl="1">
              <a:lnSpc>
                <a:spcPct val="160000"/>
              </a:lnSpc>
            </a:pPr>
            <a:r>
              <a:rPr lang="en-US" sz="1800" smtClean="0"/>
              <a:t>Planning and monitoring unit : goals – analysis – solution - sequencing</a:t>
            </a:r>
          </a:p>
          <a:p>
            <a:pPr lvl="1">
              <a:lnSpc>
                <a:spcPct val="160000"/>
              </a:lnSpc>
            </a:pPr>
            <a:r>
              <a:rPr lang="en-US" sz="1800" smtClean="0"/>
              <a:t>Design and development units: analysis and process development</a:t>
            </a:r>
          </a:p>
          <a:p>
            <a:pPr lvl="1">
              <a:lnSpc>
                <a:spcPct val="160000"/>
              </a:lnSpc>
            </a:pPr>
            <a:r>
              <a:rPr lang="en-US" sz="1800" smtClean="0"/>
              <a:t>Implementation units: operation and maintenance of the system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GB" smtClean="0"/>
              <a:t>Sequences to introduce reform</a:t>
            </a:r>
          </a:p>
        </p:txBody>
      </p:sp>
      <p:sp>
        <p:nvSpPr>
          <p:cNvPr id="62466" name="Rectangle 3"/>
          <p:cNvSpPr>
            <a:spLocks noGrp="1" noChangeArrowheads="1"/>
          </p:cNvSpPr>
          <p:nvPr>
            <p:ph type="body" idx="1"/>
          </p:nvPr>
        </p:nvSpPr>
        <p:spPr/>
        <p:txBody>
          <a:bodyPr/>
          <a:lstStyle/>
          <a:p>
            <a:pPr>
              <a:lnSpc>
                <a:spcPct val="140000"/>
              </a:lnSpc>
            </a:pPr>
            <a:r>
              <a:rPr lang="en-GB" smtClean="0"/>
              <a:t>Function sequence depends on:</a:t>
            </a:r>
          </a:p>
          <a:p>
            <a:pPr lvl="2">
              <a:lnSpc>
                <a:spcPct val="140000"/>
              </a:lnSpc>
            </a:pPr>
            <a:r>
              <a:rPr lang="en-GB" smtClean="0"/>
              <a:t>Steps to take before</a:t>
            </a:r>
          </a:p>
          <a:p>
            <a:pPr lvl="2">
              <a:lnSpc>
                <a:spcPct val="140000"/>
              </a:lnSpc>
            </a:pPr>
            <a:r>
              <a:rPr lang="en-GB" smtClean="0"/>
              <a:t>Impact on consecutive processes</a:t>
            </a:r>
          </a:p>
          <a:p>
            <a:pPr>
              <a:lnSpc>
                <a:spcPct val="140000"/>
              </a:lnSpc>
            </a:pPr>
            <a:r>
              <a:rPr lang="en-GB" smtClean="0"/>
              <a:t>Priority sequence depends on:</a:t>
            </a:r>
          </a:p>
          <a:p>
            <a:pPr lvl="2">
              <a:lnSpc>
                <a:spcPct val="140000"/>
              </a:lnSpc>
            </a:pPr>
            <a:r>
              <a:rPr lang="en-GB" smtClean="0"/>
              <a:t>External commitments</a:t>
            </a:r>
          </a:p>
          <a:p>
            <a:pPr lvl="2">
              <a:lnSpc>
                <a:spcPct val="140000"/>
              </a:lnSpc>
            </a:pPr>
            <a:r>
              <a:rPr lang="en-GB" smtClean="0"/>
              <a:t>Other defined objectives</a:t>
            </a:r>
          </a:p>
          <a:p>
            <a:pPr>
              <a:lnSpc>
                <a:spcPct val="140000"/>
              </a:lnSpc>
            </a:pPr>
            <a:r>
              <a:rPr lang="en-GB" smtClean="0"/>
              <a:t>Time sequence depends on:</a:t>
            </a:r>
          </a:p>
          <a:p>
            <a:pPr lvl="2">
              <a:lnSpc>
                <a:spcPct val="140000"/>
              </a:lnSpc>
            </a:pPr>
            <a:r>
              <a:rPr lang="en-GB" smtClean="0"/>
              <a:t>Priorities</a:t>
            </a:r>
          </a:p>
          <a:p>
            <a:pPr lvl="2">
              <a:lnSpc>
                <a:spcPct val="140000"/>
              </a:lnSpc>
            </a:pPr>
            <a:r>
              <a:rPr lang="en-GB" smtClean="0"/>
              <a:t>Resource deployment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92150" y="115888"/>
            <a:ext cx="7759700" cy="1130300"/>
          </a:xfrm>
        </p:spPr>
        <p:txBody>
          <a:bodyPr lIns="90488" tIns="44450" rIns="90488" bIns="44450"/>
          <a:lstStyle/>
          <a:p>
            <a:r>
              <a:rPr lang="en-GB" smtClean="0">
                <a:solidFill>
                  <a:schemeClr val="hlink"/>
                </a:solidFill>
              </a:rPr>
              <a:t>Three dimensions</a:t>
            </a:r>
          </a:p>
        </p:txBody>
      </p:sp>
      <p:sp>
        <p:nvSpPr>
          <p:cNvPr id="64514" name="Oval 3"/>
          <p:cNvSpPr>
            <a:spLocks noChangeArrowheads="1"/>
          </p:cNvSpPr>
          <p:nvPr/>
        </p:nvSpPr>
        <p:spPr bwMode="auto">
          <a:xfrm>
            <a:off x="2506663" y="2736850"/>
            <a:ext cx="3673475" cy="2006600"/>
          </a:xfrm>
          <a:prstGeom prst="ellipse">
            <a:avLst/>
          </a:prstGeom>
          <a:noFill/>
          <a:ln w="12700">
            <a:solidFill>
              <a:schemeClr val="tx1"/>
            </a:solidFill>
            <a:round/>
            <a:headEnd/>
            <a:tailEnd/>
          </a:ln>
        </p:spPr>
        <p:txBody>
          <a:bodyPr wrap="none" anchor="ctr"/>
          <a:lstStyle/>
          <a:p>
            <a:endParaRPr lang="en-US"/>
          </a:p>
        </p:txBody>
      </p:sp>
      <p:sp>
        <p:nvSpPr>
          <p:cNvPr id="64515" name="Rectangle 4"/>
          <p:cNvSpPr>
            <a:spLocks noChangeArrowheads="1"/>
          </p:cNvSpPr>
          <p:nvPr/>
        </p:nvSpPr>
        <p:spPr bwMode="auto">
          <a:xfrm>
            <a:off x="3419475" y="3330575"/>
            <a:ext cx="1787525" cy="819150"/>
          </a:xfrm>
          <a:prstGeom prst="rect">
            <a:avLst/>
          </a:prstGeom>
          <a:noFill/>
          <a:ln w="9525">
            <a:noFill/>
            <a:miter lim="800000"/>
            <a:headEnd/>
            <a:tailEnd/>
          </a:ln>
        </p:spPr>
        <p:txBody>
          <a:bodyPr wrap="none" lIns="90488" tIns="44450" rIns="90488" bIns="44450">
            <a:spAutoFit/>
          </a:bodyPr>
          <a:lstStyle/>
          <a:p>
            <a:pPr algn="ctr" defTabSz="762000" eaLnBrk="0" hangingPunct="0"/>
            <a:r>
              <a:rPr lang="en-GB" sz="2400" b="1">
                <a:solidFill>
                  <a:schemeClr val="hlink"/>
                </a:solidFill>
                <a:cs typeface="Times New Roman" pitchFamily="18" charset="0"/>
              </a:rPr>
              <a:t>Trade</a:t>
            </a:r>
          </a:p>
          <a:p>
            <a:pPr algn="ctr" defTabSz="762000" eaLnBrk="0" hangingPunct="0"/>
            <a:r>
              <a:rPr lang="en-GB" sz="2400" b="1">
                <a:solidFill>
                  <a:schemeClr val="hlink"/>
                </a:solidFill>
                <a:cs typeface="Times New Roman" pitchFamily="18" charset="0"/>
              </a:rPr>
              <a:t>Facilitation</a:t>
            </a:r>
          </a:p>
        </p:txBody>
      </p:sp>
      <p:sp>
        <p:nvSpPr>
          <p:cNvPr id="64516" name="Rectangle 5"/>
          <p:cNvSpPr>
            <a:spLocks noChangeArrowheads="1"/>
          </p:cNvSpPr>
          <p:nvPr/>
        </p:nvSpPr>
        <p:spPr bwMode="auto">
          <a:xfrm>
            <a:off x="930275" y="1676400"/>
            <a:ext cx="1339850" cy="517525"/>
          </a:xfrm>
          <a:prstGeom prst="rect">
            <a:avLst/>
          </a:prstGeom>
          <a:noFill/>
          <a:ln w="12700">
            <a:solidFill>
              <a:schemeClr val="tx1"/>
            </a:solidFill>
            <a:miter lim="800000"/>
            <a:headEnd/>
            <a:tailEnd/>
          </a:ln>
        </p:spPr>
        <p:txBody>
          <a:bodyPr wrap="none" lIns="138112" tIns="69850" rIns="138112" bIns="69850">
            <a:spAutoFit/>
          </a:bodyPr>
          <a:lstStyle/>
          <a:p>
            <a:pPr algn="ctr" defTabSz="1714500" eaLnBrk="0" hangingPunct="0"/>
            <a:r>
              <a:rPr lang="en-GB" sz="2400" b="1">
                <a:solidFill>
                  <a:schemeClr val="hlink"/>
                </a:solidFill>
                <a:cs typeface="Times New Roman" pitchFamily="18" charset="0"/>
              </a:rPr>
              <a:t>TRADE</a:t>
            </a:r>
          </a:p>
        </p:txBody>
      </p:sp>
      <p:sp>
        <p:nvSpPr>
          <p:cNvPr id="64517" name="Rectangle 6"/>
          <p:cNvSpPr>
            <a:spLocks noChangeArrowheads="1"/>
          </p:cNvSpPr>
          <p:nvPr/>
        </p:nvSpPr>
        <p:spPr bwMode="auto">
          <a:xfrm>
            <a:off x="5967413" y="1676400"/>
            <a:ext cx="2185987" cy="517525"/>
          </a:xfrm>
          <a:prstGeom prst="rect">
            <a:avLst/>
          </a:prstGeom>
          <a:noFill/>
          <a:ln w="12700">
            <a:solidFill>
              <a:schemeClr val="tx1"/>
            </a:solidFill>
            <a:miter lim="800000"/>
            <a:headEnd/>
            <a:tailEnd/>
          </a:ln>
        </p:spPr>
        <p:txBody>
          <a:bodyPr wrap="none" lIns="138112" tIns="69850" rIns="138112" bIns="69850">
            <a:spAutoFit/>
          </a:bodyPr>
          <a:lstStyle/>
          <a:p>
            <a:pPr algn="ctr" defTabSz="1714500" eaLnBrk="0" hangingPunct="0"/>
            <a:r>
              <a:rPr lang="en-GB" sz="2400" b="1">
                <a:solidFill>
                  <a:schemeClr val="hlink"/>
                </a:solidFill>
                <a:cs typeface="Times New Roman" pitchFamily="18" charset="0"/>
              </a:rPr>
              <a:t>TRANSPORT</a:t>
            </a:r>
          </a:p>
        </p:txBody>
      </p:sp>
      <p:sp>
        <p:nvSpPr>
          <p:cNvPr id="64518" name="Rectangle 7"/>
          <p:cNvSpPr>
            <a:spLocks noChangeArrowheads="1"/>
          </p:cNvSpPr>
          <p:nvPr/>
        </p:nvSpPr>
        <p:spPr bwMode="auto">
          <a:xfrm>
            <a:off x="3436938" y="5486400"/>
            <a:ext cx="1812925" cy="517525"/>
          </a:xfrm>
          <a:prstGeom prst="rect">
            <a:avLst/>
          </a:prstGeom>
          <a:noFill/>
          <a:ln w="12700">
            <a:solidFill>
              <a:schemeClr val="tx1"/>
            </a:solidFill>
            <a:miter lim="800000"/>
            <a:headEnd/>
            <a:tailEnd/>
          </a:ln>
        </p:spPr>
        <p:txBody>
          <a:bodyPr wrap="none" lIns="138112" tIns="69850" rIns="138112" bIns="69850">
            <a:spAutoFit/>
          </a:bodyPr>
          <a:lstStyle/>
          <a:p>
            <a:pPr algn="ctr" defTabSz="1714500" eaLnBrk="0" hangingPunct="0"/>
            <a:r>
              <a:rPr lang="en-GB" sz="2400" b="1">
                <a:solidFill>
                  <a:schemeClr val="hlink"/>
                </a:solidFill>
                <a:cs typeface="Times New Roman" pitchFamily="18" charset="0"/>
              </a:rPr>
              <a:t>CUSTOMS</a:t>
            </a:r>
          </a:p>
        </p:txBody>
      </p:sp>
      <p:sp>
        <p:nvSpPr>
          <p:cNvPr id="64519" name="Freeform 8"/>
          <p:cNvSpPr>
            <a:spLocks/>
          </p:cNvSpPr>
          <p:nvPr/>
        </p:nvSpPr>
        <p:spPr bwMode="auto">
          <a:xfrm>
            <a:off x="1219200" y="2776538"/>
            <a:ext cx="1093788" cy="1119187"/>
          </a:xfrm>
          <a:custGeom>
            <a:avLst/>
            <a:gdLst>
              <a:gd name="T0" fmla="*/ 777875 w 689"/>
              <a:gd name="T1" fmla="*/ 920750 h 705"/>
              <a:gd name="T2" fmla="*/ 288925 w 689"/>
              <a:gd name="T3" fmla="*/ 920750 h 705"/>
              <a:gd name="T4" fmla="*/ 255588 w 689"/>
              <a:gd name="T5" fmla="*/ 917575 h 705"/>
              <a:gd name="T6" fmla="*/ 219075 w 689"/>
              <a:gd name="T7" fmla="*/ 912812 h 705"/>
              <a:gd name="T8" fmla="*/ 184150 w 689"/>
              <a:gd name="T9" fmla="*/ 904875 h 705"/>
              <a:gd name="T10" fmla="*/ 157163 w 689"/>
              <a:gd name="T11" fmla="*/ 892175 h 705"/>
              <a:gd name="T12" fmla="*/ 131763 w 689"/>
              <a:gd name="T13" fmla="*/ 881062 h 705"/>
              <a:gd name="T14" fmla="*/ 112713 w 689"/>
              <a:gd name="T15" fmla="*/ 865187 h 705"/>
              <a:gd name="T16" fmla="*/ 90488 w 689"/>
              <a:gd name="T17" fmla="*/ 847725 h 705"/>
              <a:gd name="T18" fmla="*/ 68263 w 689"/>
              <a:gd name="T19" fmla="*/ 822325 h 705"/>
              <a:gd name="T20" fmla="*/ 50800 w 689"/>
              <a:gd name="T21" fmla="*/ 798512 h 705"/>
              <a:gd name="T22" fmla="*/ 36513 w 689"/>
              <a:gd name="T23" fmla="*/ 771525 h 705"/>
              <a:gd name="T24" fmla="*/ 20638 w 689"/>
              <a:gd name="T25" fmla="*/ 736600 h 705"/>
              <a:gd name="T26" fmla="*/ 11113 w 689"/>
              <a:gd name="T27" fmla="*/ 696912 h 705"/>
              <a:gd name="T28" fmla="*/ 3175 w 689"/>
              <a:gd name="T29" fmla="*/ 654050 h 705"/>
              <a:gd name="T30" fmla="*/ 0 w 689"/>
              <a:gd name="T31" fmla="*/ 604837 h 705"/>
              <a:gd name="T32" fmla="*/ 0 w 689"/>
              <a:gd name="T33" fmla="*/ 0 h 705"/>
              <a:gd name="T34" fmla="*/ 307975 w 689"/>
              <a:gd name="T35" fmla="*/ 1587 h 705"/>
              <a:gd name="T36" fmla="*/ 307975 w 689"/>
              <a:gd name="T37" fmla="*/ 498475 h 705"/>
              <a:gd name="T38" fmla="*/ 312738 w 689"/>
              <a:gd name="T39" fmla="*/ 520700 h 705"/>
              <a:gd name="T40" fmla="*/ 323850 w 689"/>
              <a:gd name="T41" fmla="*/ 539750 h 705"/>
              <a:gd name="T42" fmla="*/ 333375 w 689"/>
              <a:gd name="T43" fmla="*/ 554037 h 705"/>
              <a:gd name="T44" fmla="*/ 344488 w 689"/>
              <a:gd name="T45" fmla="*/ 563562 h 705"/>
              <a:gd name="T46" fmla="*/ 357188 w 689"/>
              <a:gd name="T47" fmla="*/ 573087 h 705"/>
              <a:gd name="T48" fmla="*/ 369888 w 689"/>
              <a:gd name="T49" fmla="*/ 577850 h 705"/>
              <a:gd name="T50" fmla="*/ 373063 w 689"/>
              <a:gd name="T51" fmla="*/ 577850 h 705"/>
              <a:gd name="T52" fmla="*/ 782638 w 689"/>
              <a:gd name="T53" fmla="*/ 577850 h 705"/>
              <a:gd name="T54" fmla="*/ 781050 w 689"/>
              <a:gd name="T55" fmla="*/ 398462 h 705"/>
              <a:gd name="T56" fmla="*/ 1092200 w 689"/>
              <a:gd name="T57" fmla="*/ 746125 h 705"/>
              <a:gd name="T58" fmla="*/ 777875 w 689"/>
              <a:gd name="T59" fmla="*/ 1117600 h 705"/>
              <a:gd name="T60" fmla="*/ 777875 w 689"/>
              <a:gd name="T61" fmla="*/ 920750 h 7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9"/>
              <a:gd name="T94" fmla="*/ 0 h 705"/>
              <a:gd name="T95" fmla="*/ 689 w 689"/>
              <a:gd name="T96" fmla="*/ 705 h 7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9" h="705">
                <a:moveTo>
                  <a:pt x="490" y="580"/>
                </a:moveTo>
                <a:lnTo>
                  <a:pt x="182" y="580"/>
                </a:lnTo>
                <a:lnTo>
                  <a:pt x="161" y="578"/>
                </a:lnTo>
                <a:lnTo>
                  <a:pt x="138" y="575"/>
                </a:lnTo>
                <a:lnTo>
                  <a:pt x="116" y="570"/>
                </a:lnTo>
                <a:lnTo>
                  <a:pt x="99" y="562"/>
                </a:lnTo>
                <a:lnTo>
                  <a:pt x="83" y="555"/>
                </a:lnTo>
                <a:lnTo>
                  <a:pt x="71" y="545"/>
                </a:lnTo>
                <a:lnTo>
                  <a:pt x="57" y="534"/>
                </a:lnTo>
                <a:lnTo>
                  <a:pt x="43" y="518"/>
                </a:lnTo>
                <a:lnTo>
                  <a:pt x="32" y="503"/>
                </a:lnTo>
                <a:lnTo>
                  <a:pt x="23" y="486"/>
                </a:lnTo>
                <a:lnTo>
                  <a:pt x="13" y="464"/>
                </a:lnTo>
                <a:lnTo>
                  <a:pt x="7" y="439"/>
                </a:lnTo>
                <a:lnTo>
                  <a:pt x="2" y="412"/>
                </a:lnTo>
                <a:lnTo>
                  <a:pt x="0" y="381"/>
                </a:lnTo>
                <a:lnTo>
                  <a:pt x="0" y="0"/>
                </a:lnTo>
                <a:lnTo>
                  <a:pt x="194" y="1"/>
                </a:lnTo>
                <a:lnTo>
                  <a:pt x="194" y="314"/>
                </a:lnTo>
                <a:lnTo>
                  <a:pt x="197" y="328"/>
                </a:lnTo>
                <a:lnTo>
                  <a:pt x="204" y="340"/>
                </a:lnTo>
                <a:lnTo>
                  <a:pt x="210" y="349"/>
                </a:lnTo>
                <a:lnTo>
                  <a:pt x="217" y="355"/>
                </a:lnTo>
                <a:lnTo>
                  <a:pt x="225" y="361"/>
                </a:lnTo>
                <a:lnTo>
                  <a:pt x="233" y="364"/>
                </a:lnTo>
                <a:lnTo>
                  <a:pt x="235" y="364"/>
                </a:lnTo>
                <a:lnTo>
                  <a:pt x="493" y="364"/>
                </a:lnTo>
                <a:lnTo>
                  <a:pt x="492" y="251"/>
                </a:lnTo>
                <a:lnTo>
                  <a:pt x="688" y="470"/>
                </a:lnTo>
                <a:lnTo>
                  <a:pt x="490" y="704"/>
                </a:lnTo>
                <a:lnTo>
                  <a:pt x="490" y="580"/>
                </a:lnTo>
              </a:path>
            </a:pathLst>
          </a:custGeom>
          <a:solidFill>
            <a:srgbClr val="0000FF"/>
          </a:solidFill>
          <a:ln w="9525">
            <a:noFill/>
            <a:round/>
            <a:headEnd/>
            <a:tailEnd/>
          </a:ln>
        </p:spPr>
        <p:txBody>
          <a:bodyPr/>
          <a:lstStyle/>
          <a:p>
            <a:endParaRPr lang="en-US"/>
          </a:p>
        </p:txBody>
      </p:sp>
      <p:sp>
        <p:nvSpPr>
          <p:cNvPr id="64520" name="Freeform 9"/>
          <p:cNvSpPr>
            <a:spLocks/>
          </p:cNvSpPr>
          <p:nvPr/>
        </p:nvSpPr>
        <p:spPr bwMode="auto">
          <a:xfrm>
            <a:off x="6477000" y="2776538"/>
            <a:ext cx="1093788" cy="1119187"/>
          </a:xfrm>
          <a:custGeom>
            <a:avLst/>
            <a:gdLst>
              <a:gd name="T0" fmla="*/ 314325 w 689"/>
              <a:gd name="T1" fmla="*/ 920750 h 705"/>
              <a:gd name="T2" fmla="*/ 803275 w 689"/>
              <a:gd name="T3" fmla="*/ 920750 h 705"/>
              <a:gd name="T4" fmla="*/ 836613 w 689"/>
              <a:gd name="T5" fmla="*/ 917575 h 705"/>
              <a:gd name="T6" fmla="*/ 873125 w 689"/>
              <a:gd name="T7" fmla="*/ 912812 h 705"/>
              <a:gd name="T8" fmla="*/ 908050 w 689"/>
              <a:gd name="T9" fmla="*/ 904875 h 705"/>
              <a:gd name="T10" fmla="*/ 935038 w 689"/>
              <a:gd name="T11" fmla="*/ 892175 h 705"/>
              <a:gd name="T12" fmla="*/ 960438 w 689"/>
              <a:gd name="T13" fmla="*/ 881062 h 705"/>
              <a:gd name="T14" fmla="*/ 979488 w 689"/>
              <a:gd name="T15" fmla="*/ 865187 h 705"/>
              <a:gd name="T16" fmla="*/ 1001713 w 689"/>
              <a:gd name="T17" fmla="*/ 847725 h 705"/>
              <a:gd name="T18" fmla="*/ 1023938 w 689"/>
              <a:gd name="T19" fmla="*/ 822325 h 705"/>
              <a:gd name="T20" fmla="*/ 1041400 w 689"/>
              <a:gd name="T21" fmla="*/ 798512 h 705"/>
              <a:gd name="T22" fmla="*/ 1055688 w 689"/>
              <a:gd name="T23" fmla="*/ 771525 h 705"/>
              <a:gd name="T24" fmla="*/ 1071563 w 689"/>
              <a:gd name="T25" fmla="*/ 736600 h 705"/>
              <a:gd name="T26" fmla="*/ 1081088 w 689"/>
              <a:gd name="T27" fmla="*/ 696912 h 705"/>
              <a:gd name="T28" fmla="*/ 1089025 w 689"/>
              <a:gd name="T29" fmla="*/ 654050 h 705"/>
              <a:gd name="T30" fmla="*/ 1092200 w 689"/>
              <a:gd name="T31" fmla="*/ 604837 h 705"/>
              <a:gd name="T32" fmla="*/ 1092200 w 689"/>
              <a:gd name="T33" fmla="*/ 0 h 705"/>
              <a:gd name="T34" fmla="*/ 784225 w 689"/>
              <a:gd name="T35" fmla="*/ 1587 h 705"/>
              <a:gd name="T36" fmla="*/ 784225 w 689"/>
              <a:gd name="T37" fmla="*/ 498475 h 705"/>
              <a:gd name="T38" fmla="*/ 779463 w 689"/>
              <a:gd name="T39" fmla="*/ 520700 h 705"/>
              <a:gd name="T40" fmla="*/ 768350 w 689"/>
              <a:gd name="T41" fmla="*/ 539750 h 705"/>
              <a:gd name="T42" fmla="*/ 758825 w 689"/>
              <a:gd name="T43" fmla="*/ 554037 h 705"/>
              <a:gd name="T44" fmla="*/ 747713 w 689"/>
              <a:gd name="T45" fmla="*/ 563562 h 705"/>
              <a:gd name="T46" fmla="*/ 735013 w 689"/>
              <a:gd name="T47" fmla="*/ 573087 h 705"/>
              <a:gd name="T48" fmla="*/ 722313 w 689"/>
              <a:gd name="T49" fmla="*/ 577850 h 705"/>
              <a:gd name="T50" fmla="*/ 719138 w 689"/>
              <a:gd name="T51" fmla="*/ 577850 h 705"/>
              <a:gd name="T52" fmla="*/ 309563 w 689"/>
              <a:gd name="T53" fmla="*/ 577850 h 705"/>
              <a:gd name="T54" fmla="*/ 311150 w 689"/>
              <a:gd name="T55" fmla="*/ 398462 h 705"/>
              <a:gd name="T56" fmla="*/ 0 w 689"/>
              <a:gd name="T57" fmla="*/ 746125 h 705"/>
              <a:gd name="T58" fmla="*/ 314325 w 689"/>
              <a:gd name="T59" fmla="*/ 1117600 h 705"/>
              <a:gd name="T60" fmla="*/ 314325 w 689"/>
              <a:gd name="T61" fmla="*/ 920750 h 7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9"/>
              <a:gd name="T94" fmla="*/ 0 h 705"/>
              <a:gd name="T95" fmla="*/ 689 w 689"/>
              <a:gd name="T96" fmla="*/ 705 h 7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9" h="705">
                <a:moveTo>
                  <a:pt x="198" y="580"/>
                </a:moveTo>
                <a:lnTo>
                  <a:pt x="506" y="580"/>
                </a:lnTo>
                <a:lnTo>
                  <a:pt x="527" y="578"/>
                </a:lnTo>
                <a:lnTo>
                  <a:pt x="550" y="575"/>
                </a:lnTo>
                <a:lnTo>
                  <a:pt x="572" y="570"/>
                </a:lnTo>
                <a:lnTo>
                  <a:pt x="589" y="562"/>
                </a:lnTo>
                <a:lnTo>
                  <a:pt x="605" y="555"/>
                </a:lnTo>
                <a:lnTo>
                  <a:pt x="617" y="545"/>
                </a:lnTo>
                <a:lnTo>
                  <a:pt x="631" y="534"/>
                </a:lnTo>
                <a:lnTo>
                  <a:pt x="645" y="518"/>
                </a:lnTo>
                <a:lnTo>
                  <a:pt x="656" y="503"/>
                </a:lnTo>
                <a:lnTo>
                  <a:pt x="665" y="486"/>
                </a:lnTo>
                <a:lnTo>
                  <a:pt x="675" y="464"/>
                </a:lnTo>
                <a:lnTo>
                  <a:pt x="681" y="439"/>
                </a:lnTo>
                <a:lnTo>
                  <a:pt x="686" y="412"/>
                </a:lnTo>
                <a:lnTo>
                  <a:pt x="688" y="381"/>
                </a:lnTo>
                <a:lnTo>
                  <a:pt x="688" y="0"/>
                </a:lnTo>
                <a:lnTo>
                  <a:pt x="494" y="1"/>
                </a:lnTo>
                <a:lnTo>
                  <a:pt x="494" y="314"/>
                </a:lnTo>
                <a:lnTo>
                  <a:pt x="491" y="328"/>
                </a:lnTo>
                <a:lnTo>
                  <a:pt x="484" y="340"/>
                </a:lnTo>
                <a:lnTo>
                  <a:pt x="478" y="349"/>
                </a:lnTo>
                <a:lnTo>
                  <a:pt x="471" y="355"/>
                </a:lnTo>
                <a:lnTo>
                  <a:pt x="463" y="361"/>
                </a:lnTo>
                <a:lnTo>
                  <a:pt x="455" y="364"/>
                </a:lnTo>
                <a:lnTo>
                  <a:pt x="453" y="364"/>
                </a:lnTo>
                <a:lnTo>
                  <a:pt x="195" y="364"/>
                </a:lnTo>
                <a:lnTo>
                  <a:pt x="196" y="251"/>
                </a:lnTo>
                <a:lnTo>
                  <a:pt x="0" y="470"/>
                </a:lnTo>
                <a:lnTo>
                  <a:pt x="198" y="704"/>
                </a:lnTo>
                <a:lnTo>
                  <a:pt x="198" y="580"/>
                </a:lnTo>
              </a:path>
            </a:pathLst>
          </a:custGeom>
          <a:solidFill>
            <a:srgbClr val="0000FF"/>
          </a:solidFill>
          <a:ln w="9525">
            <a:noFill/>
            <a:round/>
            <a:headEnd/>
            <a:tailEnd/>
          </a:ln>
        </p:spPr>
        <p:txBody>
          <a:bodyPr/>
          <a:lstStyle/>
          <a:p>
            <a:endParaRPr lang="en-US"/>
          </a:p>
        </p:txBody>
      </p:sp>
      <p:sp>
        <p:nvSpPr>
          <p:cNvPr id="64521" name="AutoShape 10"/>
          <p:cNvSpPr>
            <a:spLocks noChangeArrowheads="1"/>
          </p:cNvSpPr>
          <p:nvPr/>
        </p:nvSpPr>
        <p:spPr bwMode="auto">
          <a:xfrm rot="-5400000">
            <a:off x="4083050" y="4776788"/>
            <a:ext cx="520700" cy="673100"/>
          </a:xfrm>
          <a:prstGeom prst="rightArrow">
            <a:avLst>
              <a:gd name="adj1" fmla="val 75000"/>
              <a:gd name="adj2" fmla="val 50005"/>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685800" y="115888"/>
            <a:ext cx="7759700" cy="1130300"/>
          </a:xfrm>
          <a:prstGeom prst="rect">
            <a:avLst/>
          </a:prstGeom>
          <a:noFill/>
          <a:ln w="9525">
            <a:noFill/>
            <a:miter lim="800000"/>
            <a:headEnd/>
            <a:tailEnd/>
          </a:ln>
        </p:spPr>
        <p:txBody>
          <a:bodyPr lIns="90488" tIns="44450" rIns="90488" bIns="44450" anchor="ctr"/>
          <a:lstStyle/>
          <a:p>
            <a:pPr algn="ctr"/>
            <a:r>
              <a:rPr lang="en-GB" sz="3200">
                <a:solidFill>
                  <a:schemeClr val="accent2"/>
                </a:solidFill>
              </a:rPr>
              <a:t>CUSTOMS dimension</a:t>
            </a:r>
          </a:p>
        </p:txBody>
      </p:sp>
      <p:grpSp>
        <p:nvGrpSpPr>
          <p:cNvPr id="66562" name="Group 3"/>
          <p:cNvGrpSpPr>
            <a:grpSpLocks/>
          </p:cNvGrpSpPr>
          <p:nvPr/>
        </p:nvGrpSpPr>
        <p:grpSpPr bwMode="auto">
          <a:xfrm>
            <a:off x="401638" y="1719263"/>
            <a:ext cx="4376737" cy="1855787"/>
            <a:chOff x="109" y="1323"/>
            <a:chExt cx="2757" cy="1169"/>
          </a:xfrm>
        </p:grpSpPr>
        <p:sp>
          <p:nvSpPr>
            <p:cNvPr id="66570" name="Oval 4"/>
            <p:cNvSpPr>
              <a:spLocks noChangeArrowheads="1"/>
            </p:cNvSpPr>
            <p:nvPr/>
          </p:nvSpPr>
          <p:spPr bwMode="auto">
            <a:xfrm>
              <a:off x="109" y="1323"/>
              <a:ext cx="2757" cy="1169"/>
            </a:xfrm>
            <a:prstGeom prst="ellipse">
              <a:avLst/>
            </a:prstGeom>
            <a:noFill/>
            <a:ln w="12700">
              <a:solidFill>
                <a:schemeClr val="tx1"/>
              </a:solidFill>
              <a:round/>
              <a:headEnd/>
              <a:tailEnd/>
            </a:ln>
          </p:spPr>
          <p:txBody>
            <a:bodyPr wrap="none" anchor="ctr"/>
            <a:lstStyle/>
            <a:p>
              <a:endParaRPr lang="en-US"/>
            </a:p>
          </p:txBody>
        </p:sp>
        <p:sp>
          <p:nvSpPr>
            <p:cNvPr id="66571" name="Rectangle 5"/>
            <p:cNvSpPr>
              <a:spLocks noChangeArrowheads="1"/>
            </p:cNvSpPr>
            <p:nvPr/>
          </p:nvSpPr>
          <p:spPr bwMode="auto">
            <a:xfrm>
              <a:off x="124" y="1690"/>
              <a:ext cx="2726" cy="434"/>
            </a:xfrm>
            <a:prstGeom prst="rect">
              <a:avLst/>
            </a:prstGeom>
            <a:noFill/>
            <a:ln w="9525">
              <a:noFill/>
              <a:miter lim="800000"/>
              <a:headEnd/>
              <a:tailEnd/>
            </a:ln>
          </p:spPr>
          <p:txBody>
            <a:bodyPr wrap="none" lIns="138112" tIns="69850" rIns="138112" bIns="69850">
              <a:spAutoFit/>
            </a:bodyPr>
            <a:lstStyle/>
            <a:p>
              <a:pPr algn="ctr" defTabSz="1714500" eaLnBrk="0" hangingPunct="0"/>
              <a:r>
                <a:rPr lang="en-GB" sz="3600" b="1">
                  <a:latin typeface="Times New Roman" pitchFamily="18" charset="0"/>
                  <a:cs typeface="Times New Roman" pitchFamily="18" charset="0"/>
                </a:rPr>
                <a:t>Customs Facilitation</a:t>
              </a:r>
            </a:p>
          </p:txBody>
        </p:sp>
      </p:grpSp>
      <p:sp>
        <p:nvSpPr>
          <p:cNvPr id="66563" name="Rectangle 6"/>
          <p:cNvSpPr>
            <a:spLocks noChangeArrowheads="1"/>
          </p:cNvSpPr>
          <p:nvPr/>
        </p:nvSpPr>
        <p:spPr bwMode="auto">
          <a:xfrm>
            <a:off x="5468938" y="1579563"/>
            <a:ext cx="2690812" cy="831850"/>
          </a:xfrm>
          <a:prstGeom prst="rect">
            <a:avLst/>
          </a:prstGeom>
          <a:solidFill>
            <a:schemeClr val="folHlink"/>
          </a:solidFill>
          <a:ln w="12700">
            <a:solidFill>
              <a:schemeClr val="tx1"/>
            </a:solidFill>
            <a:miter lim="800000"/>
            <a:headEnd/>
            <a:tailEnd/>
          </a:ln>
        </p:spPr>
        <p:txBody>
          <a:bodyPr wrap="none" lIns="90488" tIns="44450" rIns="90488" bIns="44450">
            <a:spAutoFit/>
          </a:bodyPr>
          <a:lstStyle/>
          <a:p>
            <a:pPr algn="ctr" defTabSz="762000" eaLnBrk="0" hangingPunct="0"/>
            <a:r>
              <a:rPr lang="en-GB" sz="2400" b="1">
                <a:solidFill>
                  <a:schemeClr val="bg1"/>
                </a:solidFill>
                <a:latin typeface="Times New Roman" pitchFamily="18" charset="0"/>
                <a:cs typeface="Times New Roman" pitchFamily="18" charset="0"/>
              </a:rPr>
              <a:t>Customs Reform</a:t>
            </a:r>
          </a:p>
          <a:p>
            <a:pPr algn="ctr" defTabSz="762000" eaLnBrk="0" hangingPunct="0"/>
            <a:r>
              <a:rPr lang="en-GB" sz="2400" b="1">
                <a:solidFill>
                  <a:schemeClr val="bg1"/>
                </a:solidFill>
                <a:latin typeface="Times New Roman" pitchFamily="18" charset="0"/>
                <a:cs typeface="Times New Roman" pitchFamily="18" charset="0"/>
              </a:rPr>
              <a:t>and Modernization</a:t>
            </a:r>
          </a:p>
        </p:txBody>
      </p:sp>
      <p:sp>
        <p:nvSpPr>
          <p:cNvPr id="66564" name="AutoShape 7"/>
          <p:cNvSpPr>
            <a:spLocks noChangeArrowheads="1"/>
          </p:cNvSpPr>
          <p:nvPr/>
        </p:nvSpPr>
        <p:spPr bwMode="auto">
          <a:xfrm>
            <a:off x="5438775" y="5029200"/>
            <a:ext cx="2754313" cy="1076325"/>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latin typeface="Times New Roman" pitchFamily="18" charset="0"/>
                <a:cs typeface="Times New Roman" pitchFamily="18" charset="0"/>
              </a:rPr>
              <a:t>Support automated</a:t>
            </a:r>
          </a:p>
          <a:p>
            <a:pPr algn="ctr" defTabSz="762000" eaLnBrk="0" hangingPunct="0"/>
            <a:r>
              <a:rPr lang="en-GB" sz="2400">
                <a:latin typeface="Times New Roman" pitchFamily="18" charset="0"/>
                <a:cs typeface="Times New Roman" pitchFamily="18" charset="0"/>
              </a:rPr>
              <a:t>data systems</a:t>
            </a:r>
          </a:p>
        </p:txBody>
      </p:sp>
      <p:sp>
        <p:nvSpPr>
          <p:cNvPr id="66565" name="AutoShape 8" descr="90%"/>
          <p:cNvSpPr>
            <a:spLocks noChangeArrowheads="1"/>
          </p:cNvSpPr>
          <p:nvPr/>
        </p:nvSpPr>
        <p:spPr bwMode="auto">
          <a:xfrm rot="-5400000">
            <a:off x="2079625" y="2128838"/>
            <a:ext cx="1168400" cy="4210050"/>
          </a:xfrm>
          <a:prstGeom prst="rightArrow">
            <a:avLst>
              <a:gd name="adj1" fmla="val 50000"/>
              <a:gd name="adj2" fmla="val 50005"/>
            </a:avLst>
          </a:prstGeom>
          <a:noFill/>
          <a:ln w="12700">
            <a:solidFill>
              <a:schemeClr val="tx1"/>
            </a:solidFill>
            <a:miter lim="800000"/>
            <a:headEnd/>
            <a:tailEnd/>
          </a:ln>
        </p:spPr>
        <p:txBody>
          <a:bodyPr vert="eaVert" wrap="none" lIns="90488" tIns="44450" rIns="90488" bIns="44450">
            <a:spAutoFit/>
          </a:bodyPr>
          <a:lstStyle/>
          <a:p>
            <a:pPr algn="ctr" defTabSz="762000" eaLnBrk="0" hangingPunct="0"/>
            <a:r>
              <a:rPr lang="en-GB" sz="2400" b="1">
                <a:latin typeface="Times New Roman" pitchFamily="18" charset="0"/>
                <a:cs typeface="Times New Roman" pitchFamily="18" charset="0"/>
              </a:rPr>
              <a:t>faster clearance</a:t>
            </a:r>
          </a:p>
          <a:p>
            <a:pPr algn="ctr" defTabSz="762000" eaLnBrk="0" hangingPunct="0"/>
            <a:r>
              <a:rPr lang="en-GB" sz="2400" b="1">
                <a:latin typeface="Times New Roman" pitchFamily="18" charset="0"/>
                <a:cs typeface="Times New Roman" pitchFamily="18" charset="0"/>
              </a:rPr>
              <a:t>of cargo</a:t>
            </a:r>
          </a:p>
        </p:txBody>
      </p:sp>
      <p:sp>
        <p:nvSpPr>
          <p:cNvPr id="66566" name="AutoShape 9"/>
          <p:cNvSpPr>
            <a:spLocks noChangeArrowheads="1"/>
          </p:cNvSpPr>
          <p:nvPr/>
        </p:nvSpPr>
        <p:spPr bwMode="auto">
          <a:xfrm rot="-5400000">
            <a:off x="2082800" y="3070225"/>
            <a:ext cx="1168400" cy="5067300"/>
          </a:xfrm>
          <a:prstGeom prst="rightArrow">
            <a:avLst>
              <a:gd name="adj1" fmla="val 50000"/>
              <a:gd name="adj2" fmla="val 50005"/>
            </a:avLst>
          </a:prstGeom>
          <a:noFill/>
          <a:ln w="12700">
            <a:solidFill>
              <a:schemeClr val="tx1"/>
            </a:solidFill>
            <a:miter lim="800000"/>
            <a:headEnd/>
            <a:tailEnd/>
          </a:ln>
        </p:spPr>
        <p:txBody>
          <a:bodyPr vert="eaVert" wrap="none" lIns="90488" tIns="44450" rIns="90488" bIns="44450">
            <a:spAutoFit/>
          </a:bodyPr>
          <a:lstStyle/>
          <a:p>
            <a:pPr algn="ctr" defTabSz="762000" eaLnBrk="0" hangingPunct="0"/>
            <a:r>
              <a:rPr lang="en-GB" sz="2400" b="1">
                <a:latin typeface="Times New Roman" pitchFamily="18" charset="0"/>
                <a:cs typeface="Times New Roman" pitchFamily="18" charset="0"/>
              </a:rPr>
              <a:t>Increased Customs</a:t>
            </a:r>
          </a:p>
          <a:p>
            <a:pPr algn="ctr" defTabSz="762000" eaLnBrk="0" hangingPunct="0"/>
            <a:r>
              <a:rPr lang="en-GB" sz="2400" b="1">
                <a:latin typeface="Times New Roman" pitchFamily="18" charset="0"/>
                <a:cs typeface="Times New Roman" pitchFamily="18" charset="0"/>
              </a:rPr>
              <a:t>revenues</a:t>
            </a:r>
            <a:endParaRPr lang="en-GB" sz="2400">
              <a:latin typeface="Times New Roman" pitchFamily="18" charset="0"/>
              <a:cs typeface="Times New Roman" pitchFamily="18" charset="0"/>
            </a:endParaRPr>
          </a:p>
        </p:txBody>
      </p:sp>
      <p:sp>
        <p:nvSpPr>
          <p:cNvPr id="66567" name="AutoShape 10"/>
          <p:cNvSpPr>
            <a:spLocks noChangeArrowheads="1"/>
          </p:cNvSpPr>
          <p:nvPr/>
        </p:nvSpPr>
        <p:spPr bwMode="auto">
          <a:xfrm>
            <a:off x="5178425" y="2590800"/>
            <a:ext cx="3494088" cy="1076325"/>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latin typeface="Times New Roman" pitchFamily="18" charset="0"/>
                <a:cs typeface="Times New Roman" pitchFamily="18" charset="0"/>
              </a:rPr>
              <a:t>Simplify/harmonize</a:t>
            </a:r>
          </a:p>
          <a:p>
            <a:pPr algn="ctr" defTabSz="762000" eaLnBrk="0" hangingPunct="0"/>
            <a:r>
              <a:rPr lang="en-GB" sz="2400">
                <a:latin typeface="Times New Roman" pitchFamily="18" charset="0"/>
                <a:cs typeface="Times New Roman" pitchFamily="18" charset="0"/>
              </a:rPr>
              <a:t>documents &amp; procedures</a:t>
            </a:r>
          </a:p>
        </p:txBody>
      </p:sp>
      <p:sp>
        <p:nvSpPr>
          <p:cNvPr id="66568" name="AutoShape 11"/>
          <p:cNvSpPr>
            <a:spLocks noChangeArrowheads="1"/>
          </p:cNvSpPr>
          <p:nvPr/>
        </p:nvSpPr>
        <p:spPr bwMode="auto">
          <a:xfrm>
            <a:off x="5487988" y="3810000"/>
            <a:ext cx="2770187" cy="1076325"/>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latin typeface="Times New Roman" pitchFamily="18" charset="0"/>
                <a:cs typeface="Times New Roman" pitchFamily="18" charset="0"/>
              </a:rPr>
              <a:t>Implement modern</a:t>
            </a:r>
          </a:p>
          <a:p>
            <a:pPr algn="ctr" defTabSz="762000" eaLnBrk="0" hangingPunct="0"/>
            <a:r>
              <a:rPr lang="en-GB" sz="2400">
                <a:latin typeface="Times New Roman" pitchFamily="18" charset="0"/>
                <a:cs typeface="Times New Roman" pitchFamily="18" charset="0"/>
              </a:rPr>
              <a:t>Customs laws</a:t>
            </a:r>
          </a:p>
        </p:txBody>
      </p:sp>
      <p:sp>
        <p:nvSpPr>
          <p:cNvPr id="66569" name="Text Box 12"/>
          <p:cNvSpPr txBox="1">
            <a:spLocks noChangeArrowheads="1"/>
          </p:cNvSpPr>
          <p:nvPr/>
        </p:nvSpPr>
        <p:spPr bwMode="auto">
          <a:xfrm>
            <a:off x="5927725" y="6213475"/>
            <a:ext cx="1677988" cy="457200"/>
          </a:xfrm>
          <a:prstGeom prst="rect">
            <a:avLst/>
          </a:prstGeom>
          <a:noFill/>
          <a:ln w="9525">
            <a:noFill/>
            <a:miter lim="800000"/>
            <a:headEnd/>
            <a:tailEnd/>
          </a:ln>
        </p:spPr>
        <p:txBody>
          <a:bodyPr wrap="none">
            <a:spAutoFit/>
          </a:bodyPr>
          <a:lstStyle/>
          <a:p>
            <a:r>
              <a:rPr lang="fr-CH" sz="2400" b="1">
                <a:solidFill>
                  <a:srgbClr val="FF3300"/>
                </a:solidFill>
                <a:latin typeface="Times New Roman" pitchFamily="18" charset="0"/>
                <a:cs typeface="Times New Roman" pitchFamily="18" charset="0"/>
              </a:rPr>
              <a:t>ASYCUDA</a:t>
            </a:r>
            <a:endParaRPr lang="en-GB" sz="2400" b="1">
              <a:solidFill>
                <a:srgbClr val="FF33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692150" y="44450"/>
            <a:ext cx="7759700" cy="1130300"/>
          </a:xfrm>
        </p:spPr>
        <p:txBody>
          <a:bodyPr lIns="90488" tIns="44450" rIns="90488" bIns="44450"/>
          <a:lstStyle/>
          <a:p>
            <a:r>
              <a:rPr lang="en-GB" smtClean="0"/>
              <a:t>TRADE dimension</a:t>
            </a:r>
          </a:p>
        </p:txBody>
      </p:sp>
      <p:grpSp>
        <p:nvGrpSpPr>
          <p:cNvPr id="68610" name="Group 3"/>
          <p:cNvGrpSpPr>
            <a:grpSpLocks/>
          </p:cNvGrpSpPr>
          <p:nvPr/>
        </p:nvGrpSpPr>
        <p:grpSpPr bwMode="auto">
          <a:xfrm>
            <a:off x="415925" y="1712913"/>
            <a:ext cx="4376738" cy="1855787"/>
            <a:chOff x="109" y="1323"/>
            <a:chExt cx="2757" cy="1169"/>
          </a:xfrm>
        </p:grpSpPr>
        <p:sp>
          <p:nvSpPr>
            <p:cNvPr id="68618" name="Oval 4"/>
            <p:cNvSpPr>
              <a:spLocks noChangeArrowheads="1"/>
            </p:cNvSpPr>
            <p:nvPr/>
          </p:nvSpPr>
          <p:spPr bwMode="auto">
            <a:xfrm>
              <a:off x="109" y="1323"/>
              <a:ext cx="2757" cy="1169"/>
            </a:xfrm>
            <a:prstGeom prst="ellipse">
              <a:avLst/>
            </a:prstGeom>
            <a:noFill/>
            <a:ln w="12700">
              <a:solidFill>
                <a:schemeClr val="tx1"/>
              </a:solidFill>
              <a:round/>
              <a:headEnd/>
              <a:tailEnd/>
            </a:ln>
          </p:spPr>
          <p:txBody>
            <a:bodyPr wrap="none" anchor="ctr"/>
            <a:lstStyle/>
            <a:p>
              <a:endParaRPr lang="en-US"/>
            </a:p>
          </p:txBody>
        </p:sp>
        <p:sp>
          <p:nvSpPr>
            <p:cNvPr id="68619" name="Rectangle 5"/>
            <p:cNvSpPr>
              <a:spLocks noChangeArrowheads="1"/>
            </p:cNvSpPr>
            <p:nvPr/>
          </p:nvSpPr>
          <p:spPr bwMode="auto">
            <a:xfrm>
              <a:off x="220" y="1680"/>
              <a:ext cx="2558" cy="434"/>
            </a:xfrm>
            <a:prstGeom prst="rect">
              <a:avLst/>
            </a:prstGeom>
            <a:noFill/>
            <a:ln w="9525">
              <a:noFill/>
              <a:miter lim="800000"/>
              <a:headEnd/>
              <a:tailEnd/>
            </a:ln>
          </p:spPr>
          <p:txBody>
            <a:bodyPr wrap="none" lIns="138112" tIns="69850" rIns="138112" bIns="69850">
              <a:spAutoFit/>
            </a:bodyPr>
            <a:lstStyle/>
            <a:p>
              <a:pPr algn="ctr" defTabSz="1714500" eaLnBrk="0" hangingPunct="0"/>
              <a:r>
                <a:rPr lang="en-GB" sz="3600" b="1">
                  <a:solidFill>
                    <a:schemeClr val="hlink"/>
                  </a:solidFill>
                  <a:cs typeface="Times New Roman" pitchFamily="18" charset="0"/>
                </a:rPr>
                <a:t>Trade Facilitation</a:t>
              </a:r>
            </a:p>
          </p:txBody>
        </p:sp>
      </p:grpSp>
      <p:sp>
        <p:nvSpPr>
          <p:cNvPr id="68611" name="Rectangle 6"/>
          <p:cNvSpPr>
            <a:spLocks noChangeArrowheads="1"/>
          </p:cNvSpPr>
          <p:nvPr/>
        </p:nvSpPr>
        <p:spPr bwMode="auto">
          <a:xfrm>
            <a:off x="5172075" y="1573213"/>
            <a:ext cx="3313113" cy="831850"/>
          </a:xfrm>
          <a:prstGeom prst="rect">
            <a:avLst/>
          </a:prstGeom>
          <a:solidFill>
            <a:schemeClr val="folHlink"/>
          </a:solidFill>
          <a:ln w="12700">
            <a:solidFill>
              <a:schemeClr val="tx1"/>
            </a:solidFill>
            <a:miter lim="800000"/>
            <a:headEnd/>
            <a:tailEnd/>
          </a:ln>
        </p:spPr>
        <p:txBody>
          <a:bodyPr wrap="none" lIns="90488" tIns="44450" rIns="90488" bIns="44450">
            <a:spAutoFit/>
          </a:bodyPr>
          <a:lstStyle/>
          <a:p>
            <a:pPr algn="ctr" defTabSz="762000" eaLnBrk="0" hangingPunct="0"/>
            <a:r>
              <a:rPr lang="en-GB" sz="2400" b="1">
                <a:solidFill>
                  <a:schemeClr val="bg1"/>
                </a:solidFill>
                <a:cs typeface="Times New Roman" pitchFamily="18" charset="0"/>
              </a:rPr>
              <a:t>Best-recommended</a:t>
            </a:r>
          </a:p>
          <a:p>
            <a:pPr algn="ctr" defTabSz="762000" eaLnBrk="0" hangingPunct="0"/>
            <a:r>
              <a:rPr lang="en-GB" sz="2400" b="1">
                <a:solidFill>
                  <a:schemeClr val="bg1"/>
                </a:solidFill>
                <a:cs typeface="Times New Roman" pitchFamily="18" charset="0"/>
              </a:rPr>
              <a:t>commercial practices</a:t>
            </a:r>
          </a:p>
        </p:txBody>
      </p:sp>
      <p:sp>
        <p:nvSpPr>
          <p:cNvPr id="68612" name="AutoShape 7" descr="90%"/>
          <p:cNvSpPr>
            <a:spLocks noChangeArrowheads="1"/>
          </p:cNvSpPr>
          <p:nvPr/>
        </p:nvSpPr>
        <p:spPr bwMode="auto">
          <a:xfrm rot="-5400000">
            <a:off x="2159794" y="2683669"/>
            <a:ext cx="1166813" cy="3082925"/>
          </a:xfrm>
          <a:prstGeom prst="rightArrow">
            <a:avLst>
              <a:gd name="adj1" fmla="val 50000"/>
              <a:gd name="adj2" fmla="val 50005"/>
            </a:avLst>
          </a:prstGeom>
          <a:noFill/>
          <a:ln w="12700">
            <a:solidFill>
              <a:schemeClr val="tx1"/>
            </a:solidFill>
            <a:miter lim="800000"/>
            <a:headEnd/>
            <a:tailEnd/>
          </a:ln>
        </p:spPr>
        <p:txBody>
          <a:bodyPr vert="eaVert" wrap="none" lIns="90488" tIns="44450" rIns="90488" bIns="44450">
            <a:spAutoFit/>
          </a:bodyPr>
          <a:lstStyle/>
          <a:p>
            <a:pPr algn="ctr" defTabSz="762000" eaLnBrk="0" hangingPunct="0"/>
            <a:r>
              <a:rPr lang="en-GB" sz="2400" b="1">
                <a:solidFill>
                  <a:schemeClr val="hlink"/>
                </a:solidFill>
                <a:cs typeface="Times New Roman" pitchFamily="18" charset="0"/>
              </a:rPr>
              <a:t>faster RoI </a:t>
            </a:r>
          </a:p>
          <a:p>
            <a:pPr algn="ctr" defTabSz="762000" eaLnBrk="0" hangingPunct="0"/>
            <a:r>
              <a:rPr lang="en-GB" sz="2400" b="1">
                <a:solidFill>
                  <a:schemeClr val="hlink"/>
                </a:solidFill>
                <a:cs typeface="Times New Roman" pitchFamily="18" charset="0"/>
              </a:rPr>
              <a:t>for IMP</a:t>
            </a:r>
          </a:p>
        </p:txBody>
      </p:sp>
      <p:sp>
        <p:nvSpPr>
          <p:cNvPr id="68613" name="AutoShape 8"/>
          <p:cNvSpPr>
            <a:spLocks noChangeArrowheads="1"/>
          </p:cNvSpPr>
          <p:nvPr/>
        </p:nvSpPr>
        <p:spPr bwMode="auto">
          <a:xfrm rot="-5400000">
            <a:off x="2162970" y="3802856"/>
            <a:ext cx="1166812" cy="3590925"/>
          </a:xfrm>
          <a:prstGeom prst="rightArrow">
            <a:avLst>
              <a:gd name="adj1" fmla="val 50000"/>
              <a:gd name="adj2" fmla="val 50005"/>
            </a:avLst>
          </a:prstGeom>
          <a:noFill/>
          <a:ln w="12700">
            <a:solidFill>
              <a:schemeClr val="tx1"/>
            </a:solidFill>
            <a:miter lim="800000"/>
            <a:headEnd/>
            <a:tailEnd/>
          </a:ln>
        </p:spPr>
        <p:txBody>
          <a:bodyPr vert="eaVert" wrap="none" lIns="90488" tIns="44450" rIns="90488" bIns="44450">
            <a:spAutoFit/>
          </a:bodyPr>
          <a:lstStyle/>
          <a:p>
            <a:pPr algn="ctr" defTabSz="762000" eaLnBrk="0" hangingPunct="0"/>
            <a:r>
              <a:rPr lang="en-GB" sz="2400" b="1">
                <a:solidFill>
                  <a:schemeClr val="hlink"/>
                </a:solidFill>
                <a:cs typeface="Times New Roman" pitchFamily="18" charset="0"/>
              </a:rPr>
              <a:t>Competitive</a:t>
            </a:r>
          </a:p>
          <a:p>
            <a:pPr algn="ctr" defTabSz="762000" eaLnBrk="0" hangingPunct="0"/>
            <a:r>
              <a:rPr lang="en-GB" sz="2400" b="1">
                <a:solidFill>
                  <a:schemeClr val="hlink"/>
                </a:solidFill>
                <a:cs typeface="Times New Roman" pitchFamily="18" charset="0"/>
              </a:rPr>
              <a:t>exports</a:t>
            </a:r>
          </a:p>
        </p:txBody>
      </p:sp>
      <p:sp>
        <p:nvSpPr>
          <p:cNvPr id="68614" name="AutoShape 9"/>
          <p:cNvSpPr>
            <a:spLocks noChangeArrowheads="1"/>
          </p:cNvSpPr>
          <p:nvPr/>
        </p:nvSpPr>
        <p:spPr bwMode="auto">
          <a:xfrm>
            <a:off x="5026025" y="2584450"/>
            <a:ext cx="3827463" cy="1074738"/>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solidFill>
                  <a:schemeClr val="hlink"/>
                </a:solidFill>
                <a:cs typeface="Times New Roman" pitchFamily="18" charset="0"/>
              </a:rPr>
              <a:t>Simplify IMP/EXP</a:t>
            </a:r>
          </a:p>
          <a:p>
            <a:pPr algn="ctr" defTabSz="762000" eaLnBrk="0" hangingPunct="0"/>
            <a:r>
              <a:rPr lang="en-GB" sz="2400">
                <a:solidFill>
                  <a:schemeClr val="hlink"/>
                </a:solidFill>
                <a:cs typeface="Times New Roman" pitchFamily="18" charset="0"/>
              </a:rPr>
              <a:t>documents &amp; procedures</a:t>
            </a:r>
          </a:p>
        </p:txBody>
      </p:sp>
      <p:sp>
        <p:nvSpPr>
          <p:cNvPr id="68615" name="AutoShape 10"/>
          <p:cNvSpPr>
            <a:spLocks noChangeArrowheads="1"/>
          </p:cNvSpPr>
          <p:nvPr/>
        </p:nvSpPr>
        <p:spPr bwMode="auto">
          <a:xfrm>
            <a:off x="5214938" y="3803650"/>
            <a:ext cx="3336925" cy="1074738"/>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solidFill>
                  <a:schemeClr val="hlink"/>
                </a:solidFill>
                <a:cs typeface="Times New Roman" pitchFamily="18" charset="0"/>
              </a:rPr>
              <a:t>Create awareness on</a:t>
            </a:r>
          </a:p>
          <a:p>
            <a:pPr algn="ctr" defTabSz="762000" eaLnBrk="0" hangingPunct="0"/>
            <a:r>
              <a:rPr lang="en-GB" sz="2400">
                <a:solidFill>
                  <a:schemeClr val="hlink"/>
                </a:solidFill>
                <a:cs typeface="Times New Roman" pitchFamily="18" charset="0"/>
              </a:rPr>
              <a:t>best practices</a:t>
            </a:r>
          </a:p>
        </p:txBody>
      </p:sp>
      <p:sp>
        <p:nvSpPr>
          <p:cNvPr id="68616" name="AutoShape 11" descr="10%"/>
          <p:cNvSpPr>
            <a:spLocks noChangeArrowheads="1"/>
          </p:cNvSpPr>
          <p:nvPr/>
        </p:nvSpPr>
        <p:spPr bwMode="auto">
          <a:xfrm>
            <a:off x="5599113" y="5022850"/>
            <a:ext cx="2540000" cy="1074738"/>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solidFill>
                  <a:schemeClr val="hlink"/>
                </a:solidFill>
                <a:cs typeface="Times New Roman" pitchFamily="18" charset="0"/>
              </a:rPr>
              <a:t>Promote</a:t>
            </a:r>
          </a:p>
          <a:p>
            <a:pPr algn="ctr" defTabSz="762000" eaLnBrk="0" hangingPunct="0"/>
            <a:r>
              <a:rPr lang="en-GB" sz="2400">
                <a:solidFill>
                  <a:schemeClr val="hlink"/>
                </a:solidFill>
                <a:cs typeface="Times New Roman" pitchFamily="18" charset="0"/>
              </a:rPr>
              <a:t>Single Window </a:t>
            </a:r>
          </a:p>
        </p:txBody>
      </p:sp>
      <p:sp>
        <p:nvSpPr>
          <p:cNvPr id="68617" name="AutoShape 12"/>
          <p:cNvSpPr>
            <a:spLocks noChangeArrowheads="1"/>
          </p:cNvSpPr>
          <p:nvPr/>
        </p:nvSpPr>
        <p:spPr bwMode="auto">
          <a:xfrm rot="-1488124">
            <a:off x="3713163" y="3143250"/>
            <a:ext cx="1863725" cy="508000"/>
          </a:xfrm>
          <a:prstGeom prst="roundRect">
            <a:avLst>
              <a:gd name="adj" fmla="val 16667"/>
            </a:avLst>
          </a:prstGeom>
          <a:solidFill>
            <a:schemeClr val="bg1"/>
          </a:solidFill>
          <a:ln w="9525">
            <a:solidFill>
              <a:schemeClr val="tx1"/>
            </a:solidFill>
            <a:round/>
            <a:headEnd/>
            <a:tailEnd/>
          </a:ln>
        </p:spPr>
        <p:txBody>
          <a:bodyPr wrap="none">
            <a:spAutoFit/>
          </a:bodyPr>
          <a:lstStyle/>
          <a:p>
            <a:r>
              <a:rPr lang="fr-CH" sz="2400" b="1">
                <a:solidFill>
                  <a:srgbClr val="FF3300"/>
                </a:solidFill>
                <a:latin typeface="Times New Roman" pitchFamily="18" charset="0"/>
                <a:cs typeface="Times New Roman" pitchFamily="18" charset="0"/>
              </a:rPr>
              <a:t>Transit Agr.</a:t>
            </a:r>
            <a:endParaRPr lang="en-GB" sz="2400" b="1">
              <a:solidFill>
                <a:srgbClr val="FF33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84213" y="0"/>
            <a:ext cx="7759700" cy="1130300"/>
          </a:xfrm>
        </p:spPr>
        <p:txBody>
          <a:bodyPr lIns="90488" tIns="44450" rIns="90488" bIns="44450"/>
          <a:lstStyle/>
          <a:p>
            <a:r>
              <a:rPr lang="en-GB" smtClean="0"/>
              <a:t>TRANSPORT dimension</a:t>
            </a:r>
          </a:p>
        </p:txBody>
      </p:sp>
      <p:grpSp>
        <p:nvGrpSpPr>
          <p:cNvPr id="70658" name="Group 3"/>
          <p:cNvGrpSpPr>
            <a:grpSpLocks/>
          </p:cNvGrpSpPr>
          <p:nvPr/>
        </p:nvGrpSpPr>
        <p:grpSpPr bwMode="auto">
          <a:xfrm>
            <a:off x="292100" y="1712913"/>
            <a:ext cx="4632325" cy="1855787"/>
            <a:chOff x="28" y="1323"/>
            <a:chExt cx="2918" cy="1169"/>
          </a:xfrm>
        </p:grpSpPr>
        <p:sp>
          <p:nvSpPr>
            <p:cNvPr id="70666" name="Oval 4"/>
            <p:cNvSpPr>
              <a:spLocks noChangeArrowheads="1"/>
            </p:cNvSpPr>
            <p:nvPr/>
          </p:nvSpPr>
          <p:spPr bwMode="auto">
            <a:xfrm>
              <a:off x="109" y="1323"/>
              <a:ext cx="2757" cy="1169"/>
            </a:xfrm>
            <a:prstGeom prst="ellipse">
              <a:avLst/>
            </a:prstGeom>
            <a:noFill/>
            <a:ln w="12700">
              <a:solidFill>
                <a:schemeClr val="tx1"/>
              </a:solidFill>
              <a:round/>
              <a:headEnd/>
              <a:tailEnd/>
            </a:ln>
          </p:spPr>
          <p:txBody>
            <a:bodyPr wrap="none" anchor="ctr"/>
            <a:lstStyle/>
            <a:p>
              <a:endParaRPr lang="en-US"/>
            </a:p>
          </p:txBody>
        </p:sp>
        <p:sp>
          <p:nvSpPr>
            <p:cNvPr id="70667" name="Rectangle 5"/>
            <p:cNvSpPr>
              <a:spLocks noChangeArrowheads="1"/>
            </p:cNvSpPr>
            <p:nvPr/>
          </p:nvSpPr>
          <p:spPr bwMode="auto">
            <a:xfrm>
              <a:off x="28" y="1690"/>
              <a:ext cx="2918" cy="434"/>
            </a:xfrm>
            <a:prstGeom prst="rect">
              <a:avLst/>
            </a:prstGeom>
            <a:noFill/>
            <a:ln w="9525">
              <a:noFill/>
              <a:miter lim="800000"/>
              <a:headEnd/>
              <a:tailEnd/>
            </a:ln>
          </p:spPr>
          <p:txBody>
            <a:bodyPr wrap="none" lIns="138112" tIns="69850" rIns="138112" bIns="69850">
              <a:spAutoFit/>
            </a:bodyPr>
            <a:lstStyle/>
            <a:p>
              <a:pPr algn="ctr" defTabSz="1714500" eaLnBrk="0" hangingPunct="0"/>
              <a:r>
                <a:rPr lang="en-GB" sz="3600" b="1">
                  <a:solidFill>
                    <a:schemeClr val="hlink"/>
                  </a:solidFill>
                  <a:latin typeface="Times New Roman" pitchFamily="18" charset="0"/>
                  <a:cs typeface="Times New Roman" pitchFamily="18" charset="0"/>
                </a:rPr>
                <a:t>Transport Facilitation</a:t>
              </a:r>
            </a:p>
          </p:txBody>
        </p:sp>
      </p:grpSp>
      <p:sp>
        <p:nvSpPr>
          <p:cNvPr id="70659" name="AutoShape 6" descr="90%"/>
          <p:cNvSpPr>
            <a:spLocks noChangeArrowheads="1"/>
          </p:cNvSpPr>
          <p:nvPr/>
        </p:nvSpPr>
        <p:spPr bwMode="auto">
          <a:xfrm rot="-5400000">
            <a:off x="2161382" y="2015331"/>
            <a:ext cx="1168400" cy="4418013"/>
          </a:xfrm>
          <a:prstGeom prst="rightArrow">
            <a:avLst>
              <a:gd name="adj1" fmla="val 50000"/>
              <a:gd name="adj2" fmla="val 50005"/>
            </a:avLst>
          </a:prstGeom>
          <a:noFill/>
          <a:ln w="12700">
            <a:solidFill>
              <a:schemeClr val="tx1"/>
            </a:solidFill>
            <a:miter lim="800000"/>
            <a:headEnd/>
            <a:tailEnd/>
          </a:ln>
        </p:spPr>
        <p:txBody>
          <a:bodyPr vert="eaVert" wrap="none" lIns="90488" tIns="44450" rIns="90488" bIns="44450">
            <a:spAutoFit/>
          </a:bodyPr>
          <a:lstStyle/>
          <a:p>
            <a:pPr algn="ctr" defTabSz="762000" eaLnBrk="0" hangingPunct="0"/>
            <a:r>
              <a:rPr lang="en-GB" sz="2400" b="1">
                <a:solidFill>
                  <a:schemeClr val="hlink"/>
                </a:solidFill>
                <a:latin typeface="Times New Roman" pitchFamily="18" charset="0"/>
                <a:cs typeface="Times New Roman" pitchFamily="18" charset="0"/>
              </a:rPr>
              <a:t>Faster turn-over</a:t>
            </a:r>
          </a:p>
          <a:p>
            <a:pPr algn="ctr" defTabSz="762000" eaLnBrk="0" hangingPunct="0"/>
            <a:r>
              <a:rPr lang="en-GB" sz="2400" b="1">
                <a:solidFill>
                  <a:schemeClr val="hlink"/>
                </a:solidFill>
                <a:latin typeface="Times New Roman" pitchFamily="18" charset="0"/>
                <a:cs typeface="Times New Roman" pitchFamily="18" charset="0"/>
              </a:rPr>
              <a:t>of means</a:t>
            </a:r>
          </a:p>
        </p:txBody>
      </p:sp>
      <p:sp>
        <p:nvSpPr>
          <p:cNvPr id="70660" name="AutoShape 7"/>
          <p:cNvSpPr>
            <a:spLocks noChangeArrowheads="1"/>
          </p:cNvSpPr>
          <p:nvPr/>
        </p:nvSpPr>
        <p:spPr bwMode="auto">
          <a:xfrm rot="-5400000">
            <a:off x="2166144" y="3166269"/>
            <a:ext cx="1168400" cy="4862512"/>
          </a:xfrm>
          <a:prstGeom prst="rightArrow">
            <a:avLst>
              <a:gd name="adj1" fmla="val 50000"/>
              <a:gd name="adj2" fmla="val 50005"/>
            </a:avLst>
          </a:prstGeom>
          <a:noFill/>
          <a:ln w="12700">
            <a:solidFill>
              <a:schemeClr val="tx1"/>
            </a:solidFill>
            <a:miter lim="800000"/>
            <a:headEnd/>
            <a:tailEnd/>
          </a:ln>
        </p:spPr>
        <p:txBody>
          <a:bodyPr vert="eaVert" wrap="none" lIns="90488" tIns="44450" rIns="90488" bIns="44450">
            <a:spAutoFit/>
          </a:bodyPr>
          <a:lstStyle/>
          <a:p>
            <a:pPr algn="ctr" defTabSz="762000" eaLnBrk="0" hangingPunct="0"/>
            <a:r>
              <a:rPr lang="en-GB" sz="2400" b="1">
                <a:solidFill>
                  <a:schemeClr val="hlink"/>
                </a:solidFill>
                <a:latin typeface="Times New Roman" pitchFamily="18" charset="0"/>
                <a:cs typeface="Times New Roman" pitchFamily="18" charset="0"/>
              </a:rPr>
              <a:t>smooth movement</a:t>
            </a:r>
          </a:p>
          <a:p>
            <a:pPr algn="ctr" defTabSz="762000" eaLnBrk="0" hangingPunct="0"/>
            <a:r>
              <a:rPr lang="en-GB" sz="2400" b="1">
                <a:solidFill>
                  <a:schemeClr val="hlink"/>
                </a:solidFill>
                <a:latin typeface="Times New Roman" pitchFamily="18" charset="0"/>
                <a:cs typeface="Times New Roman" pitchFamily="18" charset="0"/>
              </a:rPr>
              <a:t>of goods</a:t>
            </a:r>
          </a:p>
        </p:txBody>
      </p:sp>
      <p:sp>
        <p:nvSpPr>
          <p:cNvPr id="70661" name="AutoShape 8"/>
          <p:cNvSpPr>
            <a:spLocks noChangeArrowheads="1"/>
          </p:cNvSpPr>
          <p:nvPr/>
        </p:nvSpPr>
        <p:spPr bwMode="auto">
          <a:xfrm>
            <a:off x="4902200" y="2355850"/>
            <a:ext cx="3929063" cy="1074738"/>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solidFill>
                  <a:schemeClr val="hlink"/>
                </a:solidFill>
                <a:latin typeface="Times New Roman" pitchFamily="18" charset="0"/>
                <a:cs typeface="Times New Roman" pitchFamily="18" charset="0"/>
              </a:rPr>
              <a:t>Create awareness on</a:t>
            </a:r>
          </a:p>
          <a:p>
            <a:pPr algn="ctr" defTabSz="762000" eaLnBrk="0" hangingPunct="0"/>
            <a:r>
              <a:rPr lang="en-GB" sz="2400">
                <a:solidFill>
                  <a:schemeClr val="hlink"/>
                </a:solidFill>
                <a:latin typeface="Times New Roman" pitchFamily="18" charset="0"/>
                <a:cs typeface="Times New Roman" pitchFamily="18" charset="0"/>
              </a:rPr>
              <a:t>modern transport &amp; logistics</a:t>
            </a:r>
          </a:p>
        </p:txBody>
      </p:sp>
      <p:sp>
        <p:nvSpPr>
          <p:cNvPr id="70662" name="AutoShape 9"/>
          <p:cNvSpPr>
            <a:spLocks noChangeArrowheads="1"/>
          </p:cNvSpPr>
          <p:nvPr/>
        </p:nvSpPr>
        <p:spPr bwMode="auto">
          <a:xfrm>
            <a:off x="5281613" y="3575050"/>
            <a:ext cx="3435350" cy="1074738"/>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solidFill>
                  <a:schemeClr val="hlink"/>
                </a:solidFill>
                <a:latin typeface="Times New Roman" pitchFamily="18" charset="0"/>
                <a:cs typeface="Times New Roman" pitchFamily="18" charset="0"/>
              </a:rPr>
              <a:t>Establish norms</a:t>
            </a:r>
          </a:p>
          <a:p>
            <a:pPr algn="ctr" defTabSz="762000" eaLnBrk="0" hangingPunct="0"/>
            <a:r>
              <a:rPr lang="en-GB" sz="2400">
                <a:solidFill>
                  <a:schemeClr val="hlink"/>
                </a:solidFill>
                <a:latin typeface="Times New Roman" pitchFamily="18" charset="0"/>
                <a:cs typeface="Times New Roman" pitchFamily="18" charset="0"/>
              </a:rPr>
              <a:t>(incl. liability insurance)</a:t>
            </a:r>
          </a:p>
        </p:txBody>
      </p:sp>
      <p:sp>
        <p:nvSpPr>
          <p:cNvPr id="70663" name="AutoShape 10" descr="10%"/>
          <p:cNvSpPr>
            <a:spLocks noChangeArrowheads="1"/>
          </p:cNvSpPr>
          <p:nvPr/>
        </p:nvSpPr>
        <p:spPr bwMode="auto">
          <a:xfrm>
            <a:off x="5516563" y="4794250"/>
            <a:ext cx="2760662" cy="1074738"/>
          </a:xfrm>
          <a:prstGeom prst="cube">
            <a:avLst>
              <a:gd name="adj" fmla="val 24995"/>
            </a:avLst>
          </a:prstGeom>
          <a:noFill/>
          <a:ln w="12700">
            <a:solidFill>
              <a:schemeClr val="tx1"/>
            </a:solidFill>
            <a:miter lim="800000"/>
            <a:headEnd/>
            <a:tailEnd/>
          </a:ln>
        </p:spPr>
        <p:txBody>
          <a:bodyPr wrap="none" lIns="90488" tIns="44450" rIns="90488" bIns="44450">
            <a:spAutoFit/>
          </a:bodyPr>
          <a:lstStyle/>
          <a:p>
            <a:pPr algn="ctr" defTabSz="762000" eaLnBrk="0" hangingPunct="0"/>
            <a:r>
              <a:rPr lang="en-GB" sz="2400">
                <a:solidFill>
                  <a:schemeClr val="hlink"/>
                </a:solidFill>
                <a:latin typeface="Times New Roman" pitchFamily="18" charset="0"/>
                <a:cs typeface="Times New Roman" pitchFamily="18" charset="0"/>
              </a:rPr>
              <a:t>Implement modern</a:t>
            </a:r>
          </a:p>
          <a:p>
            <a:pPr algn="ctr" defTabSz="762000" eaLnBrk="0" hangingPunct="0"/>
            <a:r>
              <a:rPr lang="en-GB" sz="2400">
                <a:solidFill>
                  <a:schemeClr val="hlink"/>
                </a:solidFill>
                <a:latin typeface="Times New Roman" pitchFamily="18" charset="0"/>
                <a:cs typeface="Times New Roman" pitchFamily="18" charset="0"/>
              </a:rPr>
              <a:t>Transport laws</a:t>
            </a:r>
          </a:p>
        </p:txBody>
      </p:sp>
      <p:sp>
        <p:nvSpPr>
          <p:cNvPr id="70664" name="Text Box 11"/>
          <p:cNvSpPr txBox="1">
            <a:spLocks noChangeArrowheads="1"/>
          </p:cNvSpPr>
          <p:nvPr/>
        </p:nvSpPr>
        <p:spPr bwMode="auto">
          <a:xfrm>
            <a:off x="5200650" y="5861050"/>
            <a:ext cx="3400425" cy="457200"/>
          </a:xfrm>
          <a:prstGeom prst="rect">
            <a:avLst/>
          </a:prstGeom>
          <a:noFill/>
          <a:ln w="9525">
            <a:noFill/>
            <a:miter lim="800000"/>
            <a:headEnd/>
            <a:tailEnd/>
          </a:ln>
        </p:spPr>
        <p:txBody>
          <a:bodyPr wrap="none">
            <a:spAutoFit/>
          </a:bodyPr>
          <a:lstStyle/>
          <a:p>
            <a:pPr defTabSz="762000" eaLnBrk="0" hangingPunct="0"/>
            <a:r>
              <a:rPr lang="en-GB" sz="2400" b="1">
                <a:solidFill>
                  <a:schemeClr val="hlink"/>
                </a:solidFill>
                <a:latin typeface="Times New Roman" pitchFamily="18" charset="0"/>
                <a:cs typeface="Times New Roman" pitchFamily="18" charset="0"/>
              </a:rPr>
              <a:t>Implement logistics tools</a:t>
            </a:r>
          </a:p>
        </p:txBody>
      </p:sp>
      <p:sp>
        <p:nvSpPr>
          <p:cNvPr id="70665" name="Rectangle 12"/>
          <p:cNvSpPr>
            <a:spLocks noChangeArrowheads="1"/>
          </p:cNvSpPr>
          <p:nvPr/>
        </p:nvSpPr>
        <p:spPr bwMode="auto">
          <a:xfrm>
            <a:off x="5553075" y="1454150"/>
            <a:ext cx="2698750" cy="831850"/>
          </a:xfrm>
          <a:prstGeom prst="rect">
            <a:avLst/>
          </a:prstGeom>
          <a:solidFill>
            <a:schemeClr val="folHlink"/>
          </a:solidFill>
          <a:ln w="12700">
            <a:solidFill>
              <a:schemeClr val="tx1"/>
            </a:solidFill>
            <a:miter lim="800000"/>
            <a:headEnd/>
            <a:tailEnd/>
          </a:ln>
        </p:spPr>
        <p:txBody>
          <a:bodyPr wrap="none" lIns="90488" tIns="44450" rIns="90488" bIns="44450">
            <a:spAutoFit/>
          </a:bodyPr>
          <a:lstStyle/>
          <a:p>
            <a:pPr algn="ctr" defTabSz="762000" eaLnBrk="0" hangingPunct="0"/>
            <a:r>
              <a:rPr lang="en-GB" sz="2400" b="1">
                <a:solidFill>
                  <a:schemeClr val="bg1"/>
                </a:solidFill>
                <a:latin typeface="Times New Roman" pitchFamily="18" charset="0"/>
                <a:cs typeface="Times New Roman" pitchFamily="18" charset="0"/>
              </a:rPr>
              <a:t>Best-recommended</a:t>
            </a:r>
          </a:p>
          <a:p>
            <a:pPr algn="ctr" defTabSz="762000" eaLnBrk="0" hangingPunct="0"/>
            <a:r>
              <a:rPr lang="en-GB" sz="2400" b="1">
                <a:solidFill>
                  <a:schemeClr val="bg1"/>
                </a:solidFill>
                <a:latin typeface="Times New Roman" pitchFamily="18" charset="0"/>
                <a:cs typeface="Times New Roman" pitchFamily="18" charset="0"/>
              </a:rPr>
              <a:t>transport practices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838200" y="1822450"/>
            <a:ext cx="7416800" cy="2444750"/>
          </a:xfrm>
          <a:ln w="12700" cap="flat">
            <a:solidFill>
              <a:schemeClr val="hlink"/>
            </a:solidFill>
          </a:ln>
        </p:spPr>
        <p:txBody>
          <a:bodyPr lIns="90488" tIns="44450" rIns="90488" bIns="44450"/>
          <a:lstStyle/>
          <a:p>
            <a:r>
              <a:rPr lang="en-GB" smtClean="0"/>
              <a:t>International </a:t>
            </a:r>
            <a:r>
              <a:rPr lang="en-US" smtClean="0"/>
              <a:t>Instruments related to</a:t>
            </a:r>
            <a:br>
              <a:rPr lang="en-US" smtClean="0"/>
            </a:br>
            <a:r>
              <a:rPr lang="en-US" smtClean="0"/>
              <a:t>Trade Facilitation</a:t>
            </a:r>
            <a:endParaRPr lang="en-GB"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a:ln>
            <a:miter lim="800000"/>
            <a:headEnd/>
            <a:tailEnd/>
          </a:ln>
        </p:spPr>
        <p:txBody>
          <a:bodyPr/>
          <a:lstStyle/>
          <a:p>
            <a:fld id="{58ECCA17-D47F-4212-A556-8D891E3152D2}" type="slidenum">
              <a:rPr lang="en-GB" smtClean="0">
                <a:latin typeface="Arial" charset="0"/>
              </a:rPr>
              <a:pPr/>
              <a:t>3</a:t>
            </a:fld>
            <a:endParaRPr lang="en-GB" smtClean="0">
              <a:latin typeface="Arial" charset="0"/>
            </a:endParaRPr>
          </a:p>
        </p:txBody>
      </p:sp>
      <p:sp>
        <p:nvSpPr>
          <p:cNvPr id="19458" name="Rectangle 2"/>
          <p:cNvSpPr>
            <a:spLocks noGrp="1" noChangeArrowheads="1"/>
          </p:cNvSpPr>
          <p:nvPr>
            <p:ph type="title"/>
          </p:nvPr>
        </p:nvSpPr>
        <p:spPr/>
        <p:txBody>
          <a:bodyPr/>
          <a:lstStyle/>
          <a:p>
            <a:pPr eaLnBrk="1" hangingPunct="1"/>
            <a:r>
              <a:rPr lang="en-US" smtClean="0"/>
              <a:t>UNCTAD and Trade Facilitation</a:t>
            </a:r>
          </a:p>
        </p:txBody>
      </p:sp>
      <p:sp>
        <p:nvSpPr>
          <p:cNvPr id="19459" name="Rectangle 3"/>
          <p:cNvSpPr>
            <a:spLocks noGrp="1" noChangeArrowheads="1"/>
          </p:cNvSpPr>
          <p:nvPr>
            <p:ph type="body" idx="1"/>
          </p:nvPr>
        </p:nvSpPr>
        <p:spPr/>
        <p:txBody>
          <a:bodyPr/>
          <a:lstStyle/>
          <a:p>
            <a:pPr eaLnBrk="1" hangingPunct="1"/>
            <a:r>
              <a:rPr lang="en-US" smtClean="0"/>
              <a:t>40 years of experience in the field</a:t>
            </a:r>
          </a:p>
          <a:p>
            <a:pPr eaLnBrk="1" hangingPunct="1"/>
            <a:r>
              <a:rPr lang="en-US" smtClean="0"/>
              <a:t>Promoting trade and transport facilitation Committees</a:t>
            </a:r>
          </a:p>
          <a:p>
            <a:pPr eaLnBrk="1" hangingPunct="1"/>
            <a:r>
              <a:rPr lang="en-US" smtClean="0"/>
              <a:t>Simplifying procedures and documents</a:t>
            </a:r>
          </a:p>
          <a:p>
            <a:pPr eaLnBrk="1" hangingPunct="1"/>
            <a:r>
              <a:rPr lang="en-US" smtClean="0"/>
              <a:t>Spreading standards in developing countries</a:t>
            </a:r>
          </a:p>
          <a:p>
            <a:pPr eaLnBrk="1" hangingPunct="1"/>
            <a:r>
              <a:rPr lang="en-US" smtClean="0"/>
              <a:t>Designing regional solutions</a:t>
            </a:r>
          </a:p>
          <a:p>
            <a:pPr eaLnBrk="1" hangingPunct="1"/>
            <a:r>
              <a:rPr lang="en-US" smtClean="0"/>
              <a:t>Designing automated systems for Customs</a:t>
            </a:r>
          </a:p>
          <a:p>
            <a:pPr eaLnBrk="1" hangingPunct="1"/>
            <a:r>
              <a:rPr lang="en-US" smtClean="0"/>
              <a:t>Organizing World Ministerial Columbus Ohio in 1994</a:t>
            </a:r>
          </a:p>
          <a:p>
            <a:pPr eaLnBrk="1" hangingPunct="1"/>
            <a:r>
              <a:rPr lang="en-US" smtClean="0"/>
              <a:t>Supporting Trade Facilitation in WTO in 1996</a:t>
            </a:r>
          </a:p>
          <a:p>
            <a:pPr eaLnBrk="1" hangingPunct="1"/>
            <a:r>
              <a:rPr lang="en-US" smtClean="0"/>
              <a:t>Supporting Developing countries participation in Doha Round</a:t>
            </a:r>
          </a:p>
          <a:p>
            <a:pPr eaLnBrk="1" hangingPunct="1"/>
            <a:r>
              <a:rPr lang="en-US" smtClean="0"/>
              <a:t>Designing solutions to support WTO TF Negotiations </a:t>
            </a:r>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p:txBody>
          <a:bodyPr/>
          <a:lstStyle/>
          <a:p>
            <a:pPr>
              <a:lnSpc>
                <a:spcPct val="80000"/>
              </a:lnSpc>
            </a:pPr>
            <a:r>
              <a:rPr lang="en-US" smtClean="0"/>
              <a:t>ICC International Customs Guidelines;</a:t>
            </a:r>
          </a:p>
          <a:p>
            <a:pPr>
              <a:lnSpc>
                <a:spcPct val="80000"/>
              </a:lnSpc>
            </a:pPr>
            <a:r>
              <a:rPr lang="en-US" smtClean="0"/>
              <a:t>ICS rec. on B/L and ship</a:t>
            </a:r>
            <a:r>
              <a:rPr lang="ja-JP" altLang="en-US" smtClean="0">
                <a:latin typeface="Arial" charset="0"/>
              </a:rPr>
              <a:t>’</a:t>
            </a:r>
            <a:r>
              <a:rPr lang="en-US" smtClean="0"/>
              <a:t>s manifest;</a:t>
            </a:r>
          </a:p>
          <a:p>
            <a:pPr>
              <a:lnSpc>
                <a:spcPct val="80000"/>
              </a:lnSpc>
            </a:pPr>
            <a:r>
              <a:rPr lang="en-US" smtClean="0"/>
              <a:t>IMO FAL Convention;</a:t>
            </a:r>
          </a:p>
          <a:p>
            <a:pPr>
              <a:lnSpc>
                <a:spcPct val="80000"/>
              </a:lnSpc>
            </a:pPr>
            <a:r>
              <a:rPr lang="en-US" smtClean="0"/>
              <a:t>IMO: other conventions with TF relevance (7);</a:t>
            </a:r>
          </a:p>
          <a:p>
            <a:pPr>
              <a:lnSpc>
                <a:spcPct val="80000"/>
              </a:lnSpc>
            </a:pPr>
            <a:r>
              <a:rPr lang="en-US" smtClean="0"/>
              <a:t>Relevant ISO Standards;</a:t>
            </a:r>
          </a:p>
          <a:p>
            <a:pPr>
              <a:lnSpc>
                <a:spcPct val="80000"/>
              </a:lnSpc>
            </a:pPr>
            <a:r>
              <a:rPr lang="en-US" smtClean="0"/>
              <a:t>UN/ECE (&amp; UN/CEFACT) Recommendations;</a:t>
            </a:r>
          </a:p>
          <a:p>
            <a:pPr>
              <a:lnSpc>
                <a:spcPct val="80000"/>
              </a:lnSpc>
            </a:pPr>
            <a:r>
              <a:rPr lang="en-US" smtClean="0"/>
              <a:t>UN/ECE TIR Convention;</a:t>
            </a:r>
          </a:p>
          <a:p>
            <a:pPr>
              <a:lnSpc>
                <a:spcPct val="80000"/>
              </a:lnSpc>
            </a:pPr>
            <a:r>
              <a:rPr lang="en-US" smtClean="0"/>
              <a:t>UN/ECE CMR Convention;</a:t>
            </a:r>
          </a:p>
          <a:p>
            <a:pPr>
              <a:lnSpc>
                <a:spcPct val="80000"/>
              </a:lnSpc>
            </a:pPr>
            <a:r>
              <a:rPr lang="en-US" smtClean="0"/>
              <a:t>WCO: Revised Kyoto Convention;</a:t>
            </a:r>
          </a:p>
          <a:p>
            <a:pPr>
              <a:lnSpc>
                <a:spcPct val="80000"/>
              </a:lnSpc>
            </a:pPr>
            <a:r>
              <a:rPr lang="en-US" smtClean="0"/>
              <a:t>WCO: Istanbul Conv. (Temporary Admission);</a:t>
            </a:r>
          </a:p>
          <a:p>
            <a:pPr>
              <a:lnSpc>
                <a:spcPct val="80000"/>
              </a:lnSpc>
            </a:pPr>
            <a:r>
              <a:rPr lang="en-US" smtClean="0"/>
              <a:t>WCO: Nairobi Conv. on Prevention, Investigation &amp; Repression of Customs offences;</a:t>
            </a:r>
          </a:p>
          <a:p>
            <a:pPr>
              <a:lnSpc>
                <a:spcPct val="80000"/>
              </a:lnSpc>
            </a:pPr>
            <a:r>
              <a:rPr lang="en-US" smtClean="0"/>
              <a:t>WCO: Various other WCO Customs Conv. (9);</a:t>
            </a:r>
          </a:p>
          <a:p>
            <a:pPr>
              <a:lnSpc>
                <a:spcPct val="80000"/>
              </a:lnSpc>
            </a:pPr>
            <a:r>
              <a:rPr lang="en-US" smtClean="0"/>
              <a:t>WCO: Various non-binding WCO rec. (5);</a:t>
            </a:r>
          </a:p>
          <a:p>
            <a:pPr>
              <a:lnSpc>
                <a:spcPct val="80000"/>
              </a:lnSpc>
            </a:pPr>
            <a:r>
              <a:rPr lang="en-US" smtClean="0"/>
              <a:t>Free trade agreements and/or Customs unions.</a:t>
            </a:r>
          </a:p>
        </p:txBody>
      </p:sp>
      <p:sp>
        <p:nvSpPr>
          <p:cNvPr id="74754" name="Rectangle 3"/>
          <p:cNvSpPr>
            <a:spLocks noGrp="1" noChangeArrowheads="1"/>
          </p:cNvSpPr>
          <p:nvPr>
            <p:ph type="title"/>
          </p:nvPr>
        </p:nvSpPr>
        <p:spPr/>
        <p:txBody>
          <a:bodyPr/>
          <a:lstStyle/>
          <a:p>
            <a:r>
              <a:rPr lang="en-US" smtClean="0"/>
              <a:t>Instruments outside WTO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body" idx="1"/>
          </p:nvPr>
        </p:nvSpPr>
        <p:spPr/>
        <p:txBody>
          <a:bodyPr/>
          <a:lstStyle/>
          <a:p>
            <a:pPr algn="ctr">
              <a:buFont typeface="Symbol" pitchFamily="18" charset="2"/>
              <a:buNone/>
            </a:pPr>
            <a:endParaRPr lang="en-GB" sz="1800" b="1" smtClean="0"/>
          </a:p>
          <a:p>
            <a:pPr>
              <a:lnSpc>
                <a:spcPct val="120000"/>
              </a:lnSpc>
              <a:buFont typeface="Symbol" pitchFamily="18" charset="2"/>
              <a:buChar char="·"/>
            </a:pPr>
            <a:r>
              <a:rPr lang="en-GB" smtClean="0"/>
              <a:t>Agreement on the Implementation of Article VII GATT 1994 (Customs Valuation)</a:t>
            </a:r>
          </a:p>
          <a:p>
            <a:pPr>
              <a:lnSpc>
                <a:spcPct val="120000"/>
              </a:lnSpc>
              <a:buFont typeface="Symbol" pitchFamily="18" charset="2"/>
              <a:buChar char="·"/>
            </a:pPr>
            <a:r>
              <a:rPr lang="en-GB" smtClean="0"/>
              <a:t>Agreement on Preshipment Inspection</a:t>
            </a:r>
          </a:p>
          <a:p>
            <a:pPr>
              <a:lnSpc>
                <a:spcPct val="120000"/>
              </a:lnSpc>
              <a:buFont typeface="Symbol" pitchFamily="18" charset="2"/>
              <a:buChar char="·"/>
            </a:pPr>
            <a:r>
              <a:rPr lang="en-GB" smtClean="0"/>
              <a:t>Agreement on Import Licensing Procedures</a:t>
            </a:r>
          </a:p>
          <a:p>
            <a:pPr>
              <a:lnSpc>
                <a:spcPct val="120000"/>
              </a:lnSpc>
              <a:buFont typeface="Symbol" pitchFamily="18" charset="2"/>
              <a:buChar char="·"/>
            </a:pPr>
            <a:r>
              <a:rPr lang="en-GB" smtClean="0"/>
              <a:t>Agreement on Rules of Origin</a:t>
            </a:r>
          </a:p>
          <a:p>
            <a:pPr>
              <a:lnSpc>
                <a:spcPct val="120000"/>
              </a:lnSpc>
              <a:buFont typeface="Symbol" pitchFamily="18" charset="2"/>
              <a:buChar char="·"/>
            </a:pPr>
            <a:r>
              <a:rPr lang="en-GB" smtClean="0"/>
              <a:t>Agreement on Technical Barriers to Trade</a:t>
            </a:r>
          </a:p>
          <a:p>
            <a:pPr>
              <a:lnSpc>
                <a:spcPct val="120000"/>
              </a:lnSpc>
              <a:buFont typeface="Symbol" pitchFamily="18" charset="2"/>
              <a:buChar char="·"/>
            </a:pPr>
            <a:r>
              <a:rPr lang="en-GB" smtClean="0"/>
              <a:t>Agreement on Sanitary and Phytosanitary Measures</a:t>
            </a:r>
            <a:endParaRPr lang="en-GB" i="1" smtClean="0"/>
          </a:p>
        </p:txBody>
      </p:sp>
      <p:sp>
        <p:nvSpPr>
          <p:cNvPr id="76802" name="Rectangle 3"/>
          <p:cNvSpPr>
            <a:spLocks noGrp="1" noChangeArrowheads="1"/>
          </p:cNvSpPr>
          <p:nvPr>
            <p:ph type="title"/>
          </p:nvPr>
        </p:nvSpPr>
        <p:spPr/>
        <p:txBody>
          <a:bodyPr/>
          <a:lstStyle/>
          <a:p>
            <a:r>
              <a:rPr lang="en-US" smtClean="0"/>
              <a:t>Existing WTO rules on trade facilitation</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09600" y="1974850"/>
            <a:ext cx="7924800" cy="2444750"/>
          </a:xfrm>
          <a:ln w="12700" cap="flat">
            <a:solidFill>
              <a:schemeClr val="tx1"/>
            </a:solidFill>
          </a:ln>
        </p:spPr>
        <p:txBody>
          <a:bodyPr lIns="90488" tIns="44450" rIns="90488" bIns="44450"/>
          <a:lstStyle/>
          <a:p>
            <a:pPr eaLnBrk="1" hangingPunct="1"/>
            <a:r>
              <a:rPr lang="fr-CH" smtClean="0"/>
              <a:t>Trade facilitation</a:t>
            </a:r>
            <a:br>
              <a:rPr lang="fr-CH" smtClean="0"/>
            </a:br>
            <a:r>
              <a:rPr lang="fr-CH" smtClean="0"/>
              <a:t>in Regional Trade Agreements</a:t>
            </a:r>
            <a:endParaRPr lang="en-GB"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Trade Facilitation in Regional Trade Agreements</a:t>
            </a:r>
          </a:p>
        </p:txBody>
      </p:sp>
      <p:sp>
        <p:nvSpPr>
          <p:cNvPr id="80898" name="Content Placeholder 2"/>
          <p:cNvSpPr>
            <a:spLocks noGrp="1"/>
          </p:cNvSpPr>
          <p:nvPr>
            <p:ph idx="1"/>
          </p:nvPr>
        </p:nvSpPr>
        <p:spPr/>
        <p:txBody>
          <a:bodyPr/>
          <a:lstStyle/>
          <a:p>
            <a:r>
              <a:rPr lang="en-US" smtClean="0"/>
              <a:t>The number of provisions related to customs and trade facilitation included in Regional Trade Agreements (RTAs ) has increased over time, reflecting the growing importance of trade facilitation at the regional level.</a:t>
            </a:r>
          </a:p>
          <a:p>
            <a:r>
              <a:rPr lang="en-US" smtClean="0"/>
              <a:t>Increasing number of RTAs with customs and other trade facilitation measures </a:t>
            </a:r>
            <a:r>
              <a:rPr lang="en-US" sz="1400" smtClean="0"/>
              <a:t>(Source: UNCTAD Secretariat based on WTO RTA Database)</a:t>
            </a:r>
            <a:endParaRPr lang="en-US" smtClean="0"/>
          </a:p>
          <a:p>
            <a:endParaRPr lang="en-US" smtClean="0"/>
          </a:p>
        </p:txBody>
      </p:sp>
      <p:pic>
        <p:nvPicPr>
          <p:cNvPr id="80899" name="Picture 2"/>
          <p:cNvPicPr>
            <a:picLocks noChangeAspect="1" noChangeArrowheads="1"/>
          </p:cNvPicPr>
          <p:nvPr/>
        </p:nvPicPr>
        <p:blipFill>
          <a:blip r:embed="rId2"/>
          <a:srcRect/>
          <a:stretch>
            <a:fillRect/>
          </a:stretch>
        </p:blipFill>
        <p:spPr bwMode="auto">
          <a:xfrm>
            <a:off x="762000" y="3505200"/>
            <a:ext cx="747712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Trade facilitation and discrimination by RTAs </a:t>
            </a:r>
          </a:p>
        </p:txBody>
      </p:sp>
      <p:sp>
        <p:nvSpPr>
          <p:cNvPr id="81922" name="Content Placeholder 2"/>
          <p:cNvSpPr>
            <a:spLocks noGrp="1"/>
          </p:cNvSpPr>
          <p:nvPr>
            <p:ph idx="1"/>
          </p:nvPr>
        </p:nvSpPr>
        <p:spPr>
          <a:xfrm>
            <a:off x="457200" y="990600"/>
            <a:ext cx="8229600" cy="4929188"/>
          </a:xfrm>
        </p:spPr>
        <p:txBody>
          <a:bodyPr/>
          <a:lstStyle/>
          <a:p>
            <a:r>
              <a:rPr lang="en-US" smtClean="0"/>
              <a:t>Does in regional agreements lead to discrimination against those outside the RTA?</a:t>
            </a:r>
          </a:p>
          <a:p>
            <a:r>
              <a:rPr lang="en-US" smtClean="0"/>
              <a:t>Are regional commitments aligned with WTO commitments?</a:t>
            </a:r>
          </a:p>
          <a:p>
            <a:r>
              <a:rPr lang="en-US" smtClean="0"/>
              <a:t>Could RTAs help the WTO Trade Facilitation Agreement? </a:t>
            </a:r>
          </a:p>
          <a:p>
            <a:r>
              <a:rPr lang="en-US" smtClean="0"/>
              <a:t>Consistency with future WTO rules, can benefit all trading nations without discrimination </a:t>
            </a:r>
          </a:p>
          <a:p>
            <a:r>
              <a:rPr lang="en-US" smtClean="0"/>
              <a:t>Use of international standards</a:t>
            </a:r>
          </a:p>
          <a:p>
            <a:endParaRPr lang="en-US" smtClean="0"/>
          </a:p>
          <a:p>
            <a:endParaRPr lang="en-US" smtClean="0"/>
          </a:p>
        </p:txBody>
      </p:sp>
      <p:pic>
        <p:nvPicPr>
          <p:cNvPr id="81923" name="Picture 2"/>
          <p:cNvPicPr>
            <a:picLocks noChangeAspect="1" noChangeArrowheads="1"/>
          </p:cNvPicPr>
          <p:nvPr/>
        </p:nvPicPr>
        <p:blipFill>
          <a:blip r:embed="rId2"/>
          <a:srcRect/>
          <a:stretch>
            <a:fillRect/>
          </a:stretch>
        </p:blipFill>
        <p:spPr bwMode="auto">
          <a:xfrm>
            <a:off x="685800" y="4038600"/>
            <a:ext cx="770572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z="3600" smtClean="0"/>
              <a:t>118 RTAs </a:t>
            </a:r>
            <a:r>
              <a:rPr lang="en-US" altLang="zh-CN" sz="3600" smtClean="0">
                <a:ea typeface="SimSun" pitchFamily="2" charset="-122"/>
              </a:rPr>
              <a:t>reviewed</a:t>
            </a:r>
            <a:endParaRPr lang="en-US" sz="3600" smtClean="0"/>
          </a:p>
        </p:txBody>
      </p:sp>
      <p:sp>
        <p:nvSpPr>
          <p:cNvPr id="253955" name="Rectangle 3"/>
          <p:cNvSpPr>
            <a:spLocks noGrp="1" noChangeArrowheads="1"/>
          </p:cNvSpPr>
          <p:nvPr>
            <p:ph type="body" idx="1"/>
          </p:nvPr>
        </p:nvSpPr>
        <p:spPr>
          <a:xfrm>
            <a:off x="533400" y="1547813"/>
            <a:ext cx="8229600" cy="3862387"/>
          </a:xfrm>
        </p:spPr>
        <p:txBody>
          <a:bodyPr/>
          <a:lstStyle/>
          <a:p>
            <a:pPr>
              <a:defRPr/>
            </a:pPr>
            <a:r>
              <a:rPr lang="en-US" dirty="0" smtClean="0"/>
              <a:t>To determine:</a:t>
            </a:r>
          </a:p>
          <a:p>
            <a:pPr marL="457200" indent="-457200">
              <a:buFont typeface="+mj-lt"/>
              <a:buAutoNum type="arabicPeriod"/>
              <a:defRPr/>
            </a:pPr>
            <a:r>
              <a:rPr lang="en-US" dirty="0" smtClean="0"/>
              <a:t>the types of trade facilitation measures contained, </a:t>
            </a:r>
          </a:p>
          <a:p>
            <a:pPr marL="457200" indent="-457200">
              <a:buFont typeface="+mj-lt"/>
              <a:buAutoNum type="arabicPeriod"/>
              <a:defRPr/>
            </a:pPr>
            <a:r>
              <a:rPr lang="en-US" dirty="0" smtClean="0"/>
              <a:t>the relationship between these measures and the World Trade Organization (WTO) principle of most </a:t>
            </a:r>
            <a:r>
              <a:rPr lang="en-US" dirty="0" err="1" smtClean="0"/>
              <a:t>favoured</a:t>
            </a:r>
            <a:r>
              <a:rPr lang="en-US" dirty="0" smtClean="0"/>
              <a:t> nation (MFN), </a:t>
            </a:r>
          </a:p>
          <a:p>
            <a:pPr marL="457200" indent="-457200">
              <a:buFont typeface="+mj-lt"/>
              <a:buAutoNum type="arabicPeriod"/>
              <a:defRPr/>
            </a:pPr>
            <a:r>
              <a:rPr lang="en-US" dirty="0" smtClean="0"/>
              <a:t>the differences and overlaps among selected trade facilitation measures under different RTAs, and </a:t>
            </a:r>
          </a:p>
          <a:p>
            <a:pPr marL="457200" indent="-457200">
              <a:buFont typeface="+mj-lt"/>
              <a:buAutoNum type="arabicPeriod"/>
              <a:defRPr/>
            </a:pPr>
            <a:r>
              <a:rPr lang="en-US" dirty="0" smtClean="0"/>
              <a:t>the benefits and risks brought by being part of multiple RTAs, and actions to be taken to </a:t>
            </a:r>
            <a:r>
              <a:rPr lang="en-US" dirty="0" err="1" smtClean="0"/>
              <a:t>minimise</a:t>
            </a:r>
            <a:r>
              <a:rPr lang="en-US" dirty="0" smtClean="0"/>
              <a:t> potentially adverse effects.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algn="l" eaLnBrk="1" hangingPunct="1"/>
            <a:r>
              <a:rPr lang="en-US" sz="4800" smtClean="0">
                <a:solidFill>
                  <a:schemeClr val="tx1"/>
                </a:solidFill>
                <a:latin typeface="Arial" charset="0"/>
              </a:rPr>
              <a:t/>
            </a:r>
            <a:br>
              <a:rPr lang="en-US" sz="4800" smtClean="0">
                <a:solidFill>
                  <a:schemeClr val="tx1"/>
                </a:solidFill>
                <a:latin typeface="Arial" charset="0"/>
              </a:rPr>
            </a:br>
            <a:endParaRPr lang="en-US" smtClean="0"/>
          </a:p>
        </p:txBody>
      </p:sp>
      <p:sp>
        <p:nvSpPr>
          <p:cNvPr id="83970" name="Content Placeholder 2"/>
          <p:cNvSpPr>
            <a:spLocks noGrp="1"/>
          </p:cNvSpPr>
          <p:nvPr>
            <p:ph idx="1"/>
          </p:nvPr>
        </p:nvSpPr>
        <p:spPr/>
        <p:txBody>
          <a:bodyPr/>
          <a:lstStyle/>
          <a:p>
            <a:endParaRPr lang="en-US" smtClean="0"/>
          </a:p>
        </p:txBody>
      </p:sp>
      <p:pic>
        <p:nvPicPr>
          <p:cNvPr id="83971" name="Picture 1"/>
          <p:cNvPicPr>
            <a:picLocks noChangeAspect="1" noChangeArrowheads="1"/>
          </p:cNvPicPr>
          <p:nvPr/>
        </p:nvPicPr>
        <p:blipFill>
          <a:blip r:embed="rId2"/>
          <a:srcRect/>
          <a:stretch>
            <a:fillRect/>
          </a:stretch>
        </p:blipFill>
        <p:spPr bwMode="auto">
          <a:xfrm>
            <a:off x="457200" y="1219200"/>
            <a:ext cx="8634413" cy="4495800"/>
          </a:xfrm>
          <a:prstGeom prst="rect">
            <a:avLst/>
          </a:prstGeom>
          <a:noFill/>
          <a:ln w="9525">
            <a:noFill/>
            <a:miter lim="800000"/>
            <a:headEnd/>
            <a:tailEnd/>
          </a:ln>
        </p:spPr>
      </p:pic>
      <p:sp>
        <p:nvSpPr>
          <p:cNvPr id="83972" name="Rectangle 3"/>
          <p:cNvSpPr>
            <a:spLocks noChangeArrowheads="1"/>
          </p:cNvSpPr>
          <p:nvPr/>
        </p:nvSpPr>
        <p:spPr bwMode="auto">
          <a:xfrm>
            <a:off x="762000" y="5730875"/>
            <a:ext cx="2743200" cy="247650"/>
          </a:xfrm>
          <a:prstGeom prst="rect">
            <a:avLst/>
          </a:prstGeom>
          <a:noFill/>
          <a:ln w="9525">
            <a:noFill/>
            <a:miter lim="800000"/>
            <a:headEnd/>
            <a:tailEnd/>
          </a:ln>
        </p:spPr>
        <p:txBody>
          <a:bodyPr anchor="ctr">
            <a:spAutoFit/>
          </a:bodyPr>
          <a:lstStyle/>
          <a:p>
            <a:pPr algn="justLow"/>
            <a:r>
              <a:rPr lang="en-US" sz="1000" i="1">
                <a:latin typeface="Calibri" pitchFamily="34" charset="0"/>
                <a:ea typeface="Times New Roman" pitchFamily="18" charset="0"/>
                <a:cs typeface="Calibri" pitchFamily="34" charset="0"/>
              </a:rPr>
              <a:t>Source: UNCTAD Secretariat </a:t>
            </a:r>
            <a:endParaRPr lang="en-US">
              <a:cs typeface="Calibri" pitchFamily="34" charset="0"/>
            </a:endParaRPr>
          </a:p>
        </p:txBody>
      </p:sp>
      <p:sp>
        <p:nvSpPr>
          <p:cNvPr id="83973" name="Title 1"/>
          <p:cNvSpPr txBox="1">
            <a:spLocks/>
          </p:cNvSpPr>
          <p:nvPr/>
        </p:nvSpPr>
        <p:spPr bwMode="auto">
          <a:xfrm>
            <a:off x="331788" y="427038"/>
            <a:ext cx="8785225" cy="850900"/>
          </a:xfrm>
          <a:prstGeom prst="rect">
            <a:avLst/>
          </a:prstGeom>
          <a:noFill/>
          <a:ln w="9525">
            <a:noFill/>
            <a:miter lim="800000"/>
            <a:headEnd/>
            <a:tailEnd/>
          </a:ln>
        </p:spPr>
        <p:txBody>
          <a:bodyPr lIns="0" rIns="0" anchor="ctr"/>
          <a:lstStyle/>
          <a:p>
            <a:pPr algn="ctr" eaLnBrk="0" hangingPunct="0"/>
            <a:r>
              <a:rPr lang="en-US" sz="3200">
                <a:solidFill>
                  <a:schemeClr val="accent2"/>
                </a:solidFill>
                <a:latin typeface="Calibri" pitchFamily="34" charset="0"/>
              </a:rPr>
              <a:t>Types of trade facilitation measures in RTAs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Policy options available to countries </a:t>
            </a:r>
          </a:p>
        </p:txBody>
      </p:sp>
      <p:sp>
        <p:nvSpPr>
          <p:cNvPr id="84994" name="Content Placeholder 2"/>
          <p:cNvSpPr>
            <a:spLocks noGrp="1"/>
          </p:cNvSpPr>
          <p:nvPr>
            <p:ph idx="1"/>
          </p:nvPr>
        </p:nvSpPr>
        <p:spPr/>
        <p:txBody>
          <a:bodyPr/>
          <a:lstStyle/>
          <a:p>
            <a:r>
              <a:rPr lang="en-US" smtClean="0"/>
              <a:t>Cohesive approach to trade facilitation</a:t>
            </a:r>
          </a:p>
          <a:p>
            <a:r>
              <a:rPr lang="en-US" smtClean="0"/>
              <a:t>Pending the adoption of a WTO agreement, RTAs can help in moving the trade facilitation agenda forward.</a:t>
            </a:r>
          </a:p>
          <a:p>
            <a:r>
              <a:rPr lang="en-US" smtClean="0"/>
              <a:t>Customs and other trade facilitation measures adopted in RTAs have created trade facilitation implementation capacities in many countries and regions.</a:t>
            </a:r>
          </a:p>
          <a:p>
            <a:r>
              <a:rPr lang="en-US" smtClean="0"/>
              <a:t>Most of the provisions existing in RTAs in fact go deeper and broader in terms of trade facilitation benefits than the current WTO provisions under the GATT Articles V, VIII and X.</a:t>
            </a:r>
          </a:p>
          <a:p>
            <a:r>
              <a:rPr lang="en-US" smtClean="0"/>
              <a:t>Policymakers should ensure a coherent approach to the negotiation and implementation of bilateral, regional and multilateral trade facilitation commitments.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09600" y="1974850"/>
            <a:ext cx="7924800" cy="2444750"/>
          </a:xfrm>
          <a:ln w="12700" cap="flat">
            <a:solidFill>
              <a:schemeClr val="tx1"/>
            </a:solidFill>
          </a:ln>
        </p:spPr>
        <p:txBody>
          <a:bodyPr lIns="90488" tIns="44450" rIns="90488" bIns="44450"/>
          <a:lstStyle/>
          <a:p>
            <a:pPr eaLnBrk="1" hangingPunct="1"/>
            <a:r>
              <a:rPr lang="fr-CH" smtClean="0"/>
              <a:t>Trade facilitation</a:t>
            </a:r>
            <a:br>
              <a:rPr lang="fr-CH" smtClean="0"/>
            </a:br>
            <a:r>
              <a:rPr lang="fr-CH" smtClean="0"/>
              <a:t>in the pre-Singapore context</a:t>
            </a:r>
            <a:endParaRPr lang="en-GB"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31800" y="381000"/>
            <a:ext cx="8243888" cy="1143000"/>
          </a:xfrm>
        </p:spPr>
        <p:txBody>
          <a:bodyPr/>
          <a:lstStyle/>
          <a:p>
            <a:pPr eaLnBrk="1" hangingPunct="1"/>
            <a:r>
              <a:rPr lang="en-US" sz="4000" smtClean="0"/>
              <a:t>TF work before WTO – </a:t>
            </a:r>
            <a:br>
              <a:rPr lang="en-US" sz="4000" smtClean="0"/>
            </a:br>
            <a:r>
              <a:rPr lang="en-US" sz="4000" smtClean="0"/>
              <a:t>from early 60</a:t>
            </a:r>
            <a:r>
              <a:rPr lang="ja-JP" altLang="en-US" sz="4000" smtClean="0">
                <a:latin typeface="Arial" charset="0"/>
              </a:rPr>
              <a:t>’</a:t>
            </a:r>
            <a:r>
              <a:rPr lang="en-US" altLang="ja-JP" sz="4000" smtClean="0"/>
              <a:t>s to 1994…</a:t>
            </a:r>
            <a:endParaRPr lang="en-US" sz="4000" smtClean="0"/>
          </a:p>
        </p:txBody>
      </p:sp>
      <p:sp>
        <p:nvSpPr>
          <p:cNvPr id="1117187" name="Rectangle 3"/>
          <p:cNvSpPr>
            <a:spLocks noGrp="1" noChangeArrowheads="1"/>
          </p:cNvSpPr>
          <p:nvPr>
            <p:ph type="body" idx="1"/>
          </p:nvPr>
        </p:nvSpPr>
        <p:spPr>
          <a:xfrm>
            <a:off x="611188" y="1844675"/>
            <a:ext cx="7772400" cy="4745038"/>
          </a:xfrm>
        </p:spPr>
        <p:txBody>
          <a:bodyPr/>
          <a:lstStyle/>
          <a:p>
            <a:pPr eaLnBrk="1" hangingPunct="1">
              <a:lnSpc>
                <a:spcPct val="80000"/>
              </a:lnSpc>
            </a:pPr>
            <a:r>
              <a:rPr lang="en-US" sz="2800" smtClean="0"/>
              <a:t>Work of the UNECE and UNCTAD</a:t>
            </a:r>
          </a:p>
          <a:p>
            <a:pPr lvl="1" eaLnBrk="1" hangingPunct="1">
              <a:lnSpc>
                <a:spcPct val="80000"/>
              </a:lnSpc>
            </a:pPr>
            <a:r>
              <a:rPr lang="en-US" sz="2400" smtClean="0"/>
              <a:t>UNECE Recommendations (UNLK, UN/EDIFACT, LOCODE, etc)</a:t>
            </a:r>
          </a:p>
          <a:p>
            <a:pPr lvl="1" eaLnBrk="1" hangingPunct="1">
              <a:lnSpc>
                <a:spcPct val="80000"/>
              </a:lnSpc>
            </a:pPr>
            <a:r>
              <a:rPr lang="en-US" sz="2400" smtClean="0"/>
              <a:t>UNCTAD FALPRO</a:t>
            </a:r>
          </a:p>
          <a:p>
            <a:pPr eaLnBrk="1" hangingPunct="1">
              <a:lnSpc>
                <a:spcPct val="80000"/>
              </a:lnSpc>
            </a:pPr>
            <a:r>
              <a:rPr lang="en-US" sz="2800" smtClean="0"/>
              <a:t>UN International Symposium on Trade Efficiency (UNISTE) in Columbus, Ohio (1994):</a:t>
            </a:r>
          </a:p>
          <a:p>
            <a:pPr lvl="1" eaLnBrk="1" hangingPunct="1">
              <a:lnSpc>
                <a:spcPct val="80000"/>
              </a:lnSpc>
            </a:pPr>
            <a:r>
              <a:rPr lang="en-US" sz="2400" smtClean="0"/>
              <a:t>Banking &amp; Insurance;</a:t>
            </a:r>
          </a:p>
          <a:p>
            <a:pPr lvl="1" eaLnBrk="1" hangingPunct="1">
              <a:lnSpc>
                <a:spcPct val="80000"/>
              </a:lnSpc>
            </a:pPr>
            <a:r>
              <a:rPr lang="en-US" sz="2400" smtClean="0"/>
              <a:t>Customs;</a:t>
            </a:r>
          </a:p>
          <a:p>
            <a:pPr lvl="1" eaLnBrk="1" hangingPunct="1">
              <a:lnSpc>
                <a:spcPct val="80000"/>
              </a:lnSpc>
            </a:pPr>
            <a:r>
              <a:rPr lang="en-US" sz="2400" smtClean="0"/>
              <a:t>Business Information for Trade;</a:t>
            </a:r>
          </a:p>
          <a:p>
            <a:pPr lvl="1" eaLnBrk="1" hangingPunct="1">
              <a:lnSpc>
                <a:spcPct val="80000"/>
              </a:lnSpc>
            </a:pPr>
            <a:r>
              <a:rPr lang="en-US" sz="2400" smtClean="0"/>
              <a:t>Transport;</a:t>
            </a:r>
          </a:p>
          <a:p>
            <a:pPr lvl="1" eaLnBrk="1" hangingPunct="1">
              <a:lnSpc>
                <a:spcPct val="80000"/>
              </a:lnSpc>
            </a:pPr>
            <a:r>
              <a:rPr lang="en-US" sz="2400" smtClean="0"/>
              <a:t>Telecommunications.</a:t>
            </a:r>
          </a:p>
          <a:p>
            <a:pPr eaLnBrk="1" hangingPunct="1">
              <a:lnSpc>
                <a:spcPct val="80000"/>
              </a:lnSpc>
            </a:pPr>
            <a:endParaRPr lang="en-US" sz="28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17187">
                                            <p:txEl>
                                              <p:pRg st="0" end="0"/>
                                            </p:txEl>
                                          </p:spTgt>
                                        </p:tgtEl>
                                        <p:attrNameLst>
                                          <p:attrName>style.visibility</p:attrName>
                                        </p:attrNameLst>
                                      </p:cBhvr>
                                      <p:to>
                                        <p:strVal val="visible"/>
                                      </p:to>
                                    </p:set>
                                    <p:animEffect transition="in" filter="wipe(down)">
                                      <p:cBhvr>
                                        <p:cTn id="7" dur="580">
                                          <p:stCondLst>
                                            <p:cond delay="0"/>
                                          </p:stCondLst>
                                        </p:cTn>
                                        <p:tgtEl>
                                          <p:spTgt spid="1117187">
                                            <p:txEl>
                                              <p:pRg st="0" end="0"/>
                                            </p:txEl>
                                          </p:spTgt>
                                        </p:tgtEl>
                                      </p:cBhvr>
                                    </p:animEffect>
                                    <p:anim calcmode="lin" valueType="num">
                                      <p:cBhvr>
                                        <p:cTn id="8" dur="1822" tmFilter="0,0; 0.14,0.36; 0.43,0.73; 0.71,0.91; 1.0,1.0">
                                          <p:stCondLst>
                                            <p:cond delay="0"/>
                                          </p:stCondLst>
                                        </p:cTn>
                                        <p:tgtEl>
                                          <p:spTgt spid="11171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171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171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171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171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17187">
                                            <p:txEl>
                                              <p:pRg st="0" end="0"/>
                                            </p:txEl>
                                          </p:spTgt>
                                        </p:tgtEl>
                                      </p:cBhvr>
                                      <p:to x="100000" y="60000"/>
                                    </p:animScale>
                                    <p:animScale>
                                      <p:cBhvr>
                                        <p:cTn id="14" dur="166" decel="50000">
                                          <p:stCondLst>
                                            <p:cond delay="676"/>
                                          </p:stCondLst>
                                        </p:cTn>
                                        <p:tgtEl>
                                          <p:spTgt spid="1117187">
                                            <p:txEl>
                                              <p:pRg st="0" end="0"/>
                                            </p:txEl>
                                          </p:spTgt>
                                        </p:tgtEl>
                                      </p:cBhvr>
                                      <p:to x="100000" y="100000"/>
                                    </p:animScale>
                                    <p:animScale>
                                      <p:cBhvr>
                                        <p:cTn id="15" dur="26">
                                          <p:stCondLst>
                                            <p:cond delay="1312"/>
                                          </p:stCondLst>
                                        </p:cTn>
                                        <p:tgtEl>
                                          <p:spTgt spid="1117187">
                                            <p:txEl>
                                              <p:pRg st="0" end="0"/>
                                            </p:txEl>
                                          </p:spTgt>
                                        </p:tgtEl>
                                      </p:cBhvr>
                                      <p:to x="100000" y="80000"/>
                                    </p:animScale>
                                    <p:animScale>
                                      <p:cBhvr>
                                        <p:cTn id="16" dur="166" decel="50000">
                                          <p:stCondLst>
                                            <p:cond delay="1338"/>
                                          </p:stCondLst>
                                        </p:cTn>
                                        <p:tgtEl>
                                          <p:spTgt spid="1117187">
                                            <p:txEl>
                                              <p:pRg st="0" end="0"/>
                                            </p:txEl>
                                          </p:spTgt>
                                        </p:tgtEl>
                                      </p:cBhvr>
                                      <p:to x="100000" y="100000"/>
                                    </p:animScale>
                                    <p:animScale>
                                      <p:cBhvr>
                                        <p:cTn id="17" dur="26">
                                          <p:stCondLst>
                                            <p:cond delay="1642"/>
                                          </p:stCondLst>
                                        </p:cTn>
                                        <p:tgtEl>
                                          <p:spTgt spid="1117187">
                                            <p:txEl>
                                              <p:pRg st="0" end="0"/>
                                            </p:txEl>
                                          </p:spTgt>
                                        </p:tgtEl>
                                      </p:cBhvr>
                                      <p:to x="100000" y="90000"/>
                                    </p:animScale>
                                    <p:animScale>
                                      <p:cBhvr>
                                        <p:cTn id="18" dur="166" decel="50000">
                                          <p:stCondLst>
                                            <p:cond delay="1668"/>
                                          </p:stCondLst>
                                        </p:cTn>
                                        <p:tgtEl>
                                          <p:spTgt spid="1117187">
                                            <p:txEl>
                                              <p:pRg st="0" end="0"/>
                                            </p:txEl>
                                          </p:spTgt>
                                        </p:tgtEl>
                                      </p:cBhvr>
                                      <p:to x="100000" y="100000"/>
                                    </p:animScale>
                                    <p:animScale>
                                      <p:cBhvr>
                                        <p:cTn id="19" dur="26">
                                          <p:stCondLst>
                                            <p:cond delay="1808"/>
                                          </p:stCondLst>
                                        </p:cTn>
                                        <p:tgtEl>
                                          <p:spTgt spid="1117187">
                                            <p:txEl>
                                              <p:pRg st="0" end="0"/>
                                            </p:txEl>
                                          </p:spTgt>
                                        </p:tgtEl>
                                      </p:cBhvr>
                                      <p:to x="100000" y="95000"/>
                                    </p:animScale>
                                    <p:animScale>
                                      <p:cBhvr>
                                        <p:cTn id="20" dur="166" decel="50000">
                                          <p:stCondLst>
                                            <p:cond delay="1834"/>
                                          </p:stCondLst>
                                        </p:cTn>
                                        <p:tgtEl>
                                          <p:spTgt spid="1117187">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17187">
                                            <p:txEl>
                                              <p:pRg st="1" end="1"/>
                                            </p:txEl>
                                          </p:spTgt>
                                        </p:tgtEl>
                                        <p:attrNameLst>
                                          <p:attrName>style.visibility</p:attrName>
                                        </p:attrNameLst>
                                      </p:cBhvr>
                                      <p:to>
                                        <p:strVal val="visible"/>
                                      </p:to>
                                    </p:set>
                                    <p:animEffect transition="in" filter="wipe(down)">
                                      <p:cBhvr>
                                        <p:cTn id="23" dur="580">
                                          <p:stCondLst>
                                            <p:cond delay="0"/>
                                          </p:stCondLst>
                                        </p:cTn>
                                        <p:tgtEl>
                                          <p:spTgt spid="1117187">
                                            <p:txEl>
                                              <p:pRg st="1" end="1"/>
                                            </p:txEl>
                                          </p:spTgt>
                                        </p:tgtEl>
                                      </p:cBhvr>
                                    </p:animEffect>
                                    <p:anim calcmode="lin" valueType="num">
                                      <p:cBhvr>
                                        <p:cTn id="24" dur="1822" tmFilter="0,0; 0.14,0.36; 0.43,0.73; 0.71,0.91; 1.0,1.0">
                                          <p:stCondLst>
                                            <p:cond delay="0"/>
                                          </p:stCondLst>
                                        </p:cTn>
                                        <p:tgtEl>
                                          <p:spTgt spid="111718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1718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1718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1718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1718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117187">
                                            <p:txEl>
                                              <p:pRg st="1" end="1"/>
                                            </p:txEl>
                                          </p:spTgt>
                                        </p:tgtEl>
                                      </p:cBhvr>
                                      <p:to x="100000" y="60000"/>
                                    </p:animScale>
                                    <p:animScale>
                                      <p:cBhvr>
                                        <p:cTn id="30" dur="166" decel="50000">
                                          <p:stCondLst>
                                            <p:cond delay="676"/>
                                          </p:stCondLst>
                                        </p:cTn>
                                        <p:tgtEl>
                                          <p:spTgt spid="1117187">
                                            <p:txEl>
                                              <p:pRg st="1" end="1"/>
                                            </p:txEl>
                                          </p:spTgt>
                                        </p:tgtEl>
                                      </p:cBhvr>
                                      <p:to x="100000" y="100000"/>
                                    </p:animScale>
                                    <p:animScale>
                                      <p:cBhvr>
                                        <p:cTn id="31" dur="26">
                                          <p:stCondLst>
                                            <p:cond delay="1312"/>
                                          </p:stCondLst>
                                        </p:cTn>
                                        <p:tgtEl>
                                          <p:spTgt spid="1117187">
                                            <p:txEl>
                                              <p:pRg st="1" end="1"/>
                                            </p:txEl>
                                          </p:spTgt>
                                        </p:tgtEl>
                                      </p:cBhvr>
                                      <p:to x="100000" y="80000"/>
                                    </p:animScale>
                                    <p:animScale>
                                      <p:cBhvr>
                                        <p:cTn id="32" dur="166" decel="50000">
                                          <p:stCondLst>
                                            <p:cond delay="1338"/>
                                          </p:stCondLst>
                                        </p:cTn>
                                        <p:tgtEl>
                                          <p:spTgt spid="1117187">
                                            <p:txEl>
                                              <p:pRg st="1" end="1"/>
                                            </p:txEl>
                                          </p:spTgt>
                                        </p:tgtEl>
                                      </p:cBhvr>
                                      <p:to x="100000" y="100000"/>
                                    </p:animScale>
                                    <p:animScale>
                                      <p:cBhvr>
                                        <p:cTn id="33" dur="26">
                                          <p:stCondLst>
                                            <p:cond delay="1642"/>
                                          </p:stCondLst>
                                        </p:cTn>
                                        <p:tgtEl>
                                          <p:spTgt spid="1117187">
                                            <p:txEl>
                                              <p:pRg st="1" end="1"/>
                                            </p:txEl>
                                          </p:spTgt>
                                        </p:tgtEl>
                                      </p:cBhvr>
                                      <p:to x="100000" y="90000"/>
                                    </p:animScale>
                                    <p:animScale>
                                      <p:cBhvr>
                                        <p:cTn id="34" dur="166" decel="50000">
                                          <p:stCondLst>
                                            <p:cond delay="1668"/>
                                          </p:stCondLst>
                                        </p:cTn>
                                        <p:tgtEl>
                                          <p:spTgt spid="1117187">
                                            <p:txEl>
                                              <p:pRg st="1" end="1"/>
                                            </p:txEl>
                                          </p:spTgt>
                                        </p:tgtEl>
                                      </p:cBhvr>
                                      <p:to x="100000" y="100000"/>
                                    </p:animScale>
                                    <p:animScale>
                                      <p:cBhvr>
                                        <p:cTn id="35" dur="26">
                                          <p:stCondLst>
                                            <p:cond delay="1808"/>
                                          </p:stCondLst>
                                        </p:cTn>
                                        <p:tgtEl>
                                          <p:spTgt spid="1117187">
                                            <p:txEl>
                                              <p:pRg st="1" end="1"/>
                                            </p:txEl>
                                          </p:spTgt>
                                        </p:tgtEl>
                                      </p:cBhvr>
                                      <p:to x="100000" y="95000"/>
                                    </p:animScale>
                                    <p:animScale>
                                      <p:cBhvr>
                                        <p:cTn id="36" dur="166" decel="50000">
                                          <p:stCondLst>
                                            <p:cond delay="1834"/>
                                          </p:stCondLst>
                                        </p:cTn>
                                        <p:tgtEl>
                                          <p:spTgt spid="1117187">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17187">
                                            <p:txEl>
                                              <p:pRg st="2" end="2"/>
                                            </p:txEl>
                                          </p:spTgt>
                                        </p:tgtEl>
                                        <p:attrNameLst>
                                          <p:attrName>style.visibility</p:attrName>
                                        </p:attrNameLst>
                                      </p:cBhvr>
                                      <p:to>
                                        <p:strVal val="visible"/>
                                      </p:to>
                                    </p:set>
                                    <p:animEffect transition="in" filter="wipe(down)">
                                      <p:cBhvr>
                                        <p:cTn id="39" dur="580">
                                          <p:stCondLst>
                                            <p:cond delay="0"/>
                                          </p:stCondLst>
                                        </p:cTn>
                                        <p:tgtEl>
                                          <p:spTgt spid="1117187">
                                            <p:txEl>
                                              <p:pRg st="2" end="2"/>
                                            </p:txEl>
                                          </p:spTgt>
                                        </p:tgtEl>
                                      </p:cBhvr>
                                    </p:animEffect>
                                    <p:anim calcmode="lin" valueType="num">
                                      <p:cBhvr>
                                        <p:cTn id="40" dur="1822" tmFilter="0,0; 0.14,0.36; 0.43,0.73; 0.71,0.91; 1.0,1.0">
                                          <p:stCondLst>
                                            <p:cond delay="0"/>
                                          </p:stCondLst>
                                        </p:cTn>
                                        <p:tgtEl>
                                          <p:spTgt spid="1117187">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17187">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17187">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17187">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17187">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17187">
                                            <p:txEl>
                                              <p:pRg st="2" end="2"/>
                                            </p:txEl>
                                          </p:spTgt>
                                        </p:tgtEl>
                                      </p:cBhvr>
                                      <p:to x="100000" y="60000"/>
                                    </p:animScale>
                                    <p:animScale>
                                      <p:cBhvr>
                                        <p:cTn id="46" dur="166" decel="50000">
                                          <p:stCondLst>
                                            <p:cond delay="676"/>
                                          </p:stCondLst>
                                        </p:cTn>
                                        <p:tgtEl>
                                          <p:spTgt spid="1117187">
                                            <p:txEl>
                                              <p:pRg st="2" end="2"/>
                                            </p:txEl>
                                          </p:spTgt>
                                        </p:tgtEl>
                                      </p:cBhvr>
                                      <p:to x="100000" y="100000"/>
                                    </p:animScale>
                                    <p:animScale>
                                      <p:cBhvr>
                                        <p:cTn id="47" dur="26">
                                          <p:stCondLst>
                                            <p:cond delay="1312"/>
                                          </p:stCondLst>
                                        </p:cTn>
                                        <p:tgtEl>
                                          <p:spTgt spid="1117187">
                                            <p:txEl>
                                              <p:pRg st="2" end="2"/>
                                            </p:txEl>
                                          </p:spTgt>
                                        </p:tgtEl>
                                      </p:cBhvr>
                                      <p:to x="100000" y="80000"/>
                                    </p:animScale>
                                    <p:animScale>
                                      <p:cBhvr>
                                        <p:cTn id="48" dur="166" decel="50000">
                                          <p:stCondLst>
                                            <p:cond delay="1338"/>
                                          </p:stCondLst>
                                        </p:cTn>
                                        <p:tgtEl>
                                          <p:spTgt spid="1117187">
                                            <p:txEl>
                                              <p:pRg st="2" end="2"/>
                                            </p:txEl>
                                          </p:spTgt>
                                        </p:tgtEl>
                                      </p:cBhvr>
                                      <p:to x="100000" y="100000"/>
                                    </p:animScale>
                                    <p:animScale>
                                      <p:cBhvr>
                                        <p:cTn id="49" dur="26">
                                          <p:stCondLst>
                                            <p:cond delay="1642"/>
                                          </p:stCondLst>
                                        </p:cTn>
                                        <p:tgtEl>
                                          <p:spTgt spid="1117187">
                                            <p:txEl>
                                              <p:pRg st="2" end="2"/>
                                            </p:txEl>
                                          </p:spTgt>
                                        </p:tgtEl>
                                      </p:cBhvr>
                                      <p:to x="100000" y="90000"/>
                                    </p:animScale>
                                    <p:animScale>
                                      <p:cBhvr>
                                        <p:cTn id="50" dur="166" decel="50000">
                                          <p:stCondLst>
                                            <p:cond delay="1668"/>
                                          </p:stCondLst>
                                        </p:cTn>
                                        <p:tgtEl>
                                          <p:spTgt spid="1117187">
                                            <p:txEl>
                                              <p:pRg st="2" end="2"/>
                                            </p:txEl>
                                          </p:spTgt>
                                        </p:tgtEl>
                                      </p:cBhvr>
                                      <p:to x="100000" y="100000"/>
                                    </p:animScale>
                                    <p:animScale>
                                      <p:cBhvr>
                                        <p:cTn id="51" dur="26">
                                          <p:stCondLst>
                                            <p:cond delay="1808"/>
                                          </p:stCondLst>
                                        </p:cTn>
                                        <p:tgtEl>
                                          <p:spTgt spid="1117187">
                                            <p:txEl>
                                              <p:pRg st="2" end="2"/>
                                            </p:txEl>
                                          </p:spTgt>
                                        </p:tgtEl>
                                      </p:cBhvr>
                                      <p:to x="100000" y="95000"/>
                                    </p:animScale>
                                    <p:animScale>
                                      <p:cBhvr>
                                        <p:cTn id="52" dur="166" decel="50000">
                                          <p:stCondLst>
                                            <p:cond delay="1834"/>
                                          </p:stCondLst>
                                        </p:cTn>
                                        <p:tgtEl>
                                          <p:spTgt spid="1117187">
                                            <p:txEl>
                                              <p:pRg st="2" end="2"/>
                                            </p:txEl>
                                          </p:spTgt>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117187">
                                            <p:txEl>
                                              <p:pRg st="3" end="3"/>
                                            </p:txEl>
                                          </p:spTgt>
                                        </p:tgtEl>
                                        <p:attrNameLst>
                                          <p:attrName>style.visibility</p:attrName>
                                        </p:attrNameLst>
                                      </p:cBhvr>
                                      <p:to>
                                        <p:strVal val="visible"/>
                                      </p:to>
                                    </p:set>
                                    <p:animEffect transition="in" filter="wipe(down)">
                                      <p:cBhvr>
                                        <p:cTn id="57" dur="580">
                                          <p:stCondLst>
                                            <p:cond delay="0"/>
                                          </p:stCondLst>
                                        </p:cTn>
                                        <p:tgtEl>
                                          <p:spTgt spid="1117187">
                                            <p:txEl>
                                              <p:pRg st="3" end="3"/>
                                            </p:txEl>
                                          </p:spTgt>
                                        </p:tgtEl>
                                      </p:cBhvr>
                                    </p:animEffect>
                                    <p:anim calcmode="lin" valueType="num">
                                      <p:cBhvr>
                                        <p:cTn id="58" dur="1822" tmFilter="0,0; 0.14,0.36; 0.43,0.73; 0.71,0.91; 1.0,1.0">
                                          <p:stCondLst>
                                            <p:cond delay="0"/>
                                          </p:stCondLst>
                                        </p:cTn>
                                        <p:tgtEl>
                                          <p:spTgt spid="1117187">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17187">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17187">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17187">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17187">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1117187">
                                            <p:txEl>
                                              <p:pRg st="3" end="3"/>
                                            </p:txEl>
                                          </p:spTgt>
                                        </p:tgtEl>
                                      </p:cBhvr>
                                      <p:to x="100000" y="60000"/>
                                    </p:animScale>
                                    <p:animScale>
                                      <p:cBhvr>
                                        <p:cTn id="64" dur="166" decel="50000">
                                          <p:stCondLst>
                                            <p:cond delay="676"/>
                                          </p:stCondLst>
                                        </p:cTn>
                                        <p:tgtEl>
                                          <p:spTgt spid="1117187">
                                            <p:txEl>
                                              <p:pRg st="3" end="3"/>
                                            </p:txEl>
                                          </p:spTgt>
                                        </p:tgtEl>
                                      </p:cBhvr>
                                      <p:to x="100000" y="100000"/>
                                    </p:animScale>
                                    <p:animScale>
                                      <p:cBhvr>
                                        <p:cTn id="65" dur="26">
                                          <p:stCondLst>
                                            <p:cond delay="1312"/>
                                          </p:stCondLst>
                                        </p:cTn>
                                        <p:tgtEl>
                                          <p:spTgt spid="1117187">
                                            <p:txEl>
                                              <p:pRg st="3" end="3"/>
                                            </p:txEl>
                                          </p:spTgt>
                                        </p:tgtEl>
                                      </p:cBhvr>
                                      <p:to x="100000" y="80000"/>
                                    </p:animScale>
                                    <p:animScale>
                                      <p:cBhvr>
                                        <p:cTn id="66" dur="166" decel="50000">
                                          <p:stCondLst>
                                            <p:cond delay="1338"/>
                                          </p:stCondLst>
                                        </p:cTn>
                                        <p:tgtEl>
                                          <p:spTgt spid="1117187">
                                            <p:txEl>
                                              <p:pRg st="3" end="3"/>
                                            </p:txEl>
                                          </p:spTgt>
                                        </p:tgtEl>
                                      </p:cBhvr>
                                      <p:to x="100000" y="100000"/>
                                    </p:animScale>
                                    <p:animScale>
                                      <p:cBhvr>
                                        <p:cTn id="67" dur="26">
                                          <p:stCondLst>
                                            <p:cond delay="1642"/>
                                          </p:stCondLst>
                                        </p:cTn>
                                        <p:tgtEl>
                                          <p:spTgt spid="1117187">
                                            <p:txEl>
                                              <p:pRg st="3" end="3"/>
                                            </p:txEl>
                                          </p:spTgt>
                                        </p:tgtEl>
                                      </p:cBhvr>
                                      <p:to x="100000" y="90000"/>
                                    </p:animScale>
                                    <p:animScale>
                                      <p:cBhvr>
                                        <p:cTn id="68" dur="166" decel="50000">
                                          <p:stCondLst>
                                            <p:cond delay="1668"/>
                                          </p:stCondLst>
                                        </p:cTn>
                                        <p:tgtEl>
                                          <p:spTgt spid="1117187">
                                            <p:txEl>
                                              <p:pRg st="3" end="3"/>
                                            </p:txEl>
                                          </p:spTgt>
                                        </p:tgtEl>
                                      </p:cBhvr>
                                      <p:to x="100000" y="100000"/>
                                    </p:animScale>
                                    <p:animScale>
                                      <p:cBhvr>
                                        <p:cTn id="69" dur="26">
                                          <p:stCondLst>
                                            <p:cond delay="1808"/>
                                          </p:stCondLst>
                                        </p:cTn>
                                        <p:tgtEl>
                                          <p:spTgt spid="1117187">
                                            <p:txEl>
                                              <p:pRg st="3" end="3"/>
                                            </p:txEl>
                                          </p:spTgt>
                                        </p:tgtEl>
                                      </p:cBhvr>
                                      <p:to x="100000" y="95000"/>
                                    </p:animScale>
                                    <p:animScale>
                                      <p:cBhvr>
                                        <p:cTn id="70" dur="166" decel="50000">
                                          <p:stCondLst>
                                            <p:cond delay="1834"/>
                                          </p:stCondLst>
                                        </p:cTn>
                                        <p:tgtEl>
                                          <p:spTgt spid="1117187">
                                            <p:txEl>
                                              <p:pRg st="3" end="3"/>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117187">
                                            <p:txEl>
                                              <p:pRg st="4" end="4"/>
                                            </p:txEl>
                                          </p:spTgt>
                                        </p:tgtEl>
                                        <p:attrNameLst>
                                          <p:attrName>style.visibility</p:attrName>
                                        </p:attrNameLst>
                                      </p:cBhvr>
                                      <p:to>
                                        <p:strVal val="visible"/>
                                      </p:to>
                                    </p:set>
                                    <p:animEffect transition="in" filter="wipe(down)">
                                      <p:cBhvr>
                                        <p:cTn id="73" dur="580">
                                          <p:stCondLst>
                                            <p:cond delay="0"/>
                                          </p:stCondLst>
                                        </p:cTn>
                                        <p:tgtEl>
                                          <p:spTgt spid="1117187">
                                            <p:txEl>
                                              <p:pRg st="4" end="4"/>
                                            </p:txEl>
                                          </p:spTgt>
                                        </p:tgtEl>
                                      </p:cBhvr>
                                    </p:animEffect>
                                    <p:anim calcmode="lin" valueType="num">
                                      <p:cBhvr>
                                        <p:cTn id="74" dur="1822" tmFilter="0,0; 0.14,0.36; 0.43,0.73; 0.71,0.91; 1.0,1.0">
                                          <p:stCondLst>
                                            <p:cond delay="0"/>
                                          </p:stCondLst>
                                        </p:cTn>
                                        <p:tgtEl>
                                          <p:spTgt spid="1117187">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17187">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17187">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17187">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17187">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117187">
                                            <p:txEl>
                                              <p:pRg st="4" end="4"/>
                                            </p:txEl>
                                          </p:spTgt>
                                        </p:tgtEl>
                                      </p:cBhvr>
                                      <p:to x="100000" y="60000"/>
                                    </p:animScale>
                                    <p:animScale>
                                      <p:cBhvr>
                                        <p:cTn id="80" dur="166" decel="50000">
                                          <p:stCondLst>
                                            <p:cond delay="676"/>
                                          </p:stCondLst>
                                        </p:cTn>
                                        <p:tgtEl>
                                          <p:spTgt spid="1117187">
                                            <p:txEl>
                                              <p:pRg st="4" end="4"/>
                                            </p:txEl>
                                          </p:spTgt>
                                        </p:tgtEl>
                                      </p:cBhvr>
                                      <p:to x="100000" y="100000"/>
                                    </p:animScale>
                                    <p:animScale>
                                      <p:cBhvr>
                                        <p:cTn id="81" dur="26">
                                          <p:stCondLst>
                                            <p:cond delay="1312"/>
                                          </p:stCondLst>
                                        </p:cTn>
                                        <p:tgtEl>
                                          <p:spTgt spid="1117187">
                                            <p:txEl>
                                              <p:pRg st="4" end="4"/>
                                            </p:txEl>
                                          </p:spTgt>
                                        </p:tgtEl>
                                      </p:cBhvr>
                                      <p:to x="100000" y="80000"/>
                                    </p:animScale>
                                    <p:animScale>
                                      <p:cBhvr>
                                        <p:cTn id="82" dur="166" decel="50000">
                                          <p:stCondLst>
                                            <p:cond delay="1338"/>
                                          </p:stCondLst>
                                        </p:cTn>
                                        <p:tgtEl>
                                          <p:spTgt spid="1117187">
                                            <p:txEl>
                                              <p:pRg st="4" end="4"/>
                                            </p:txEl>
                                          </p:spTgt>
                                        </p:tgtEl>
                                      </p:cBhvr>
                                      <p:to x="100000" y="100000"/>
                                    </p:animScale>
                                    <p:animScale>
                                      <p:cBhvr>
                                        <p:cTn id="83" dur="26">
                                          <p:stCondLst>
                                            <p:cond delay="1642"/>
                                          </p:stCondLst>
                                        </p:cTn>
                                        <p:tgtEl>
                                          <p:spTgt spid="1117187">
                                            <p:txEl>
                                              <p:pRg st="4" end="4"/>
                                            </p:txEl>
                                          </p:spTgt>
                                        </p:tgtEl>
                                      </p:cBhvr>
                                      <p:to x="100000" y="90000"/>
                                    </p:animScale>
                                    <p:animScale>
                                      <p:cBhvr>
                                        <p:cTn id="84" dur="166" decel="50000">
                                          <p:stCondLst>
                                            <p:cond delay="1668"/>
                                          </p:stCondLst>
                                        </p:cTn>
                                        <p:tgtEl>
                                          <p:spTgt spid="1117187">
                                            <p:txEl>
                                              <p:pRg st="4" end="4"/>
                                            </p:txEl>
                                          </p:spTgt>
                                        </p:tgtEl>
                                      </p:cBhvr>
                                      <p:to x="100000" y="100000"/>
                                    </p:animScale>
                                    <p:animScale>
                                      <p:cBhvr>
                                        <p:cTn id="85" dur="26">
                                          <p:stCondLst>
                                            <p:cond delay="1808"/>
                                          </p:stCondLst>
                                        </p:cTn>
                                        <p:tgtEl>
                                          <p:spTgt spid="1117187">
                                            <p:txEl>
                                              <p:pRg st="4" end="4"/>
                                            </p:txEl>
                                          </p:spTgt>
                                        </p:tgtEl>
                                      </p:cBhvr>
                                      <p:to x="100000" y="95000"/>
                                    </p:animScale>
                                    <p:animScale>
                                      <p:cBhvr>
                                        <p:cTn id="86" dur="166" decel="50000">
                                          <p:stCondLst>
                                            <p:cond delay="1834"/>
                                          </p:stCondLst>
                                        </p:cTn>
                                        <p:tgtEl>
                                          <p:spTgt spid="1117187">
                                            <p:txEl>
                                              <p:pRg st="4" end="4"/>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117187">
                                            <p:txEl>
                                              <p:pRg st="5" end="5"/>
                                            </p:txEl>
                                          </p:spTgt>
                                        </p:tgtEl>
                                        <p:attrNameLst>
                                          <p:attrName>style.visibility</p:attrName>
                                        </p:attrNameLst>
                                      </p:cBhvr>
                                      <p:to>
                                        <p:strVal val="visible"/>
                                      </p:to>
                                    </p:set>
                                    <p:animEffect transition="in" filter="wipe(down)">
                                      <p:cBhvr>
                                        <p:cTn id="89" dur="580">
                                          <p:stCondLst>
                                            <p:cond delay="0"/>
                                          </p:stCondLst>
                                        </p:cTn>
                                        <p:tgtEl>
                                          <p:spTgt spid="1117187">
                                            <p:txEl>
                                              <p:pRg st="5" end="5"/>
                                            </p:txEl>
                                          </p:spTgt>
                                        </p:tgtEl>
                                      </p:cBhvr>
                                    </p:animEffect>
                                    <p:anim calcmode="lin" valueType="num">
                                      <p:cBhvr>
                                        <p:cTn id="90" dur="1822" tmFilter="0,0; 0.14,0.36; 0.43,0.73; 0.71,0.91; 1.0,1.0">
                                          <p:stCondLst>
                                            <p:cond delay="0"/>
                                          </p:stCondLst>
                                        </p:cTn>
                                        <p:tgtEl>
                                          <p:spTgt spid="1117187">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17187">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17187">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17187">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17187">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117187">
                                            <p:txEl>
                                              <p:pRg st="5" end="5"/>
                                            </p:txEl>
                                          </p:spTgt>
                                        </p:tgtEl>
                                      </p:cBhvr>
                                      <p:to x="100000" y="60000"/>
                                    </p:animScale>
                                    <p:animScale>
                                      <p:cBhvr>
                                        <p:cTn id="96" dur="166" decel="50000">
                                          <p:stCondLst>
                                            <p:cond delay="676"/>
                                          </p:stCondLst>
                                        </p:cTn>
                                        <p:tgtEl>
                                          <p:spTgt spid="1117187">
                                            <p:txEl>
                                              <p:pRg st="5" end="5"/>
                                            </p:txEl>
                                          </p:spTgt>
                                        </p:tgtEl>
                                      </p:cBhvr>
                                      <p:to x="100000" y="100000"/>
                                    </p:animScale>
                                    <p:animScale>
                                      <p:cBhvr>
                                        <p:cTn id="97" dur="26">
                                          <p:stCondLst>
                                            <p:cond delay="1312"/>
                                          </p:stCondLst>
                                        </p:cTn>
                                        <p:tgtEl>
                                          <p:spTgt spid="1117187">
                                            <p:txEl>
                                              <p:pRg st="5" end="5"/>
                                            </p:txEl>
                                          </p:spTgt>
                                        </p:tgtEl>
                                      </p:cBhvr>
                                      <p:to x="100000" y="80000"/>
                                    </p:animScale>
                                    <p:animScale>
                                      <p:cBhvr>
                                        <p:cTn id="98" dur="166" decel="50000">
                                          <p:stCondLst>
                                            <p:cond delay="1338"/>
                                          </p:stCondLst>
                                        </p:cTn>
                                        <p:tgtEl>
                                          <p:spTgt spid="1117187">
                                            <p:txEl>
                                              <p:pRg st="5" end="5"/>
                                            </p:txEl>
                                          </p:spTgt>
                                        </p:tgtEl>
                                      </p:cBhvr>
                                      <p:to x="100000" y="100000"/>
                                    </p:animScale>
                                    <p:animScale>
                                      <p:cBhvr>
                                        <p:cTn id="99" dur="26">
                                          <p:stCondLst>
                                            <p:cond delay="1642"/>
                                          </p:stCondLst>
                                        </p:cTn>
                                        <p:tgtEl>
                                          <p:spTgt spid="1117187">
                                            <p:txEl>
                                              <p:pRg st="5" end="5"/>
                                            </p:txEl>
                                          </p:spTgt>
                                        </p:tgtEl>
                                      </p:cBhvr>
                                      <p:to x="100000" y="90000"/>
                                    </p:animScale>
                                    <p:animScale>
                                      <p:cBhvr>
                                        <p:cTn id="100" dur="166" decel="50000">
                                          <p:stCondLst>
                                            <p:cond delay="1668"/>
                                          </p:stCondLst>
                                        </p:cTn>
                                        <p:tgtEl>
                                          <p:spTgt spid="1117187">
                                            <p:txEl>
                                              <p:pRg st="5" end="5"/>
                                            </p:txEl>
                                          </p:spTgt>
                                        </p:tgtEl>
                                      </p:cBhvr>
                                      <p:to x="100000" y="100000"/>
                                    </p:animScale>
                                    <p:animScale>
                                      <p:cBhvr>
                                        <p:cTn id="101" dur="26">
                                          <p:stCondLst>
                                            <p:cond delay="1808"/>
                                          </p:stCondLst>
                                        </p:cTn>
                                        <p:tgtEl>
                                          <p:spTgt spid="1117187">
                                            <p:txEl>
                                              <p:pRg st="5" end="5"/>
                                            </p:txEl>
                                          </p:spTgt>
                                        </p:tgtEl>
                                      </p:cBhvr>
                                      <p:to x="100000" y="95000"/>
                                    </p:animScale>
                                    <p:animScale>
                                      <p:cBhvr>
                                        <p:cTn id="102" dur="166" decel="50000">
                                          <p:stCondLst>
                                            <p:cond delay="1834"/>
                                          </p:stCondLst>
                                        </p:cTn>
                                        <p:tgtEl>
                                          <p:spTgt spid="1117187">
                                            <p:txEl>
                                              <p:pRg st="5" end="5"/>
                                            </p:txEl>
                                          </p:spTgt>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1117187">
                                            <p:txEl>
                                              <p:pRg st="6" end="6"/>
                                            </p:txEl>
                                          </p:spTgt>
                                        </p:tgtEl>
                                        <p:attrNameLst>
                                          <p:attrName>style.visibility</p:attrName>
                                        </p:attrNameLst>
                                      </p:cBhvr>
                                      <p:to>
                                        <p:strVal val="visible"/>
                                      </p:to>
                                    </p:set>
                                    <p:animEffect transition="in" filter="wipe(down)">
                                      <p:cBhvr>
                                        <p:cTn id="105" dur="580">
                                          <p:stCondLst>
                                            <p:cond delay="0"/>
                                          </p:stCondLst>
                                        </p:cTn>
                                        <p:tgtEl>
                                          <p:spTgt spid="1117187">
                                            <p:txEl>
                                              <p:pRg st="6" end="6"/>
                                            </p:txEl>
                                          </p:spTgt>
                                        </p:tgtEl>
                                      </p:cBhvr>
                                    </p:animEffect>
                                    <p:anim calcmode="lin" valueType="num">
                                      <p:cBhvr>
                                        <p:cTn id="106" dur="1822" tmFilter="0,0; 0.14,0.36; 0.43,0.73; 0.71,0.91; 1.0,1.0">
                                          <p:stCondLst>
                                            <p:cond delay="0"/>
                                          </p:stCondLst>
                                        </p:cTn>
                                        <p:tgtEl>
                                          <p:spTgt spid="1117187">
                                            <p:txEl>
                                              <p:pRg st="6" end="6"/>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117187">
                                            <p:txEl>
                                              <p:pRg st="6" end="6"/>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117187">
                                            <p:txEl>
                                              <p:pRg st="6" end="6"/>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117187">
                                            <p:txEl>
                                              <p:pRg st="6" end="6"/>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117187">
                                            <p:txEl>
                                              <p:pRg st="6" end="6"/>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117187">
                                            <p:txEl>
                                              <p:pRg st="6" end="6"/>
                                            </p:txEl>
                                          </p:spTgt>
                                        </p:tgtEl>
                                      </p:cBhvr>
                                      <p:to x="100000" y="60000"/>
                                    </p:animScale>
                                    <p:animScale>
                                      <p:cBhvr>
                                        <p:cTn id="112" dur="166" decel="50000">
                                          <p:stCondLst>
                                            <p:cond delay="676"/>
                                          </p:stCondLst>
                                        </p:cTn>
                                        <p:tgtEl>
                                          <p:spTgt spid="1117187">
                                            <p:txEl>
                                              <p:pRg st="6" end="6"/>
                                            </p:txEl>
                                          </p:spTgt>
                                        </p:tgtEl>
                                      </p:cBhvr>
                                      <p:to x="100000" y="100000"/>
                                    </p:animScale>
                                    <p:animScale>
                                      <p:cBhvr>
                                        <p:cTn id="113" dur="26">
                                          <p:stCondLst>
                                            <p:cond delay="1312"/>
                                          </p:stCondLst>
                                        </p:cTn>
                                        <p:tgtEl>
                                          <p:spTgt spid="1117187">
                                            <p:txEl>
                                              <p:pRg st="6" end="6"/>
                                            </p:txEl>
                                          </p:spTgt>
                                        </p:tgtEl>
                                      </p:cBhvr>
                                      <p:to x="100000" y="80000"/>
                                    </p:animScale>
                                    <p:animScale>
                                      <p:cBhvr>
                                        <p:cTn id="114" dur="166" decel="50000">
                                          <p:stCondLst>
                                            <p:cond delay="1338"/>
                                          </p:stCondLst>
                                        </p:cTn>
                                        <p:tgtEl>
                                          <p:spTgt spid="1117187">
                                            <p:txEl>
                                              <p:pRg st="6" end="6"/>
                                            </p:txEl>
                                          </p:spTgt>
                                        </p:tgtEl>
                                      </p:cBhvr>
                                      <p:to x="100000" y="100000"/>
                                    </p:animScale>
                                    <p:animScale>
                                      <p:cBhvr>
                                        <p:cTn id="115" dur="26">
                                          <p:stCondLst>
                                            <p:cond delay="1642"/>
                                          </p:stCondLst>
                                        </p:cTn>
                                        <p:tgtEl>
                                          <p:spTgt spid="1117187">
                                            <p:txEl>
                                              <p:pRg st="6" end="6"/>
                                            </p:txEl>
                                          </p:spTgt>
                                        </p:tgtEl>
                                      </p:cBhvr>
                                      <p:to x="100000" y="90000"/>
                                    </p:animScale>
                                    <p:animScale>
                                      <p:cBhvr>
                                        <p:cTn id="116" dur="166" decel="50000">
                                          <p:stCondLst>
                                            <p:cond delay="1668"/>
                                          </p:stCondLst>
                                        </p:cTn>
                                        <p:tgtEl>
                                          <p:spTgt spid="1117187">
                                            <p:txEl>
                                              <p:pRg st="6" end="6"/>
                                            </p:txEl>
                                          </p:spTgt>
                                        </p:tgtEl>
                                      </p:cBhvr>
                                      <p:to x="100000" y="100000"/>
                                    </p:animScale>
                                    <p:animScale>
                                      <p:cBhvr>
                                        <p:cTn id="117" dur="26">
                                          <p:stCondLst>
                                            <p:cond delay="1808"/>
                                          </p:stCondLst>
                                        </p:cTn>
                                        <p:tgtEl>
                                          <p:spTgt spid="1117187">
                                            <p:txEl>
                                              <p:pRg st="6" end="6"/>
                                            </p:txEl>
                                          </p:spTgt>
                                        </p:tgtEl>
                                      </p:cBhvr>
                                      <p:to x="100000" y="95000"/>
                                    </p:animScale>
                                    <p:animScale>
                                      <p:cBhvr>
                                        <p:cTn id="118" dur="166" decel="50000">
                                          <p:stCondLst>
                                            <p:cond delay="1834"/>
                                          </p:stCondLst>
                                        </p:cTn>
                                        <p:tgtEl>
                                          <p:spTgt spid="1117187">
                                            <p:txEl>
                                              <p:pRg st="6" end="6"/>
                                            </p:txEl>
                                          </p:spTgt>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1117187">
                                            <p:txEl>
                                              <p:pRg st="7" end="7"/>
                                            </p:txEl>
                                          </p:spTgt>
                                        </p:tgtEl>
                                        <p:attrNameLst>
                                          <p:attrName>style.visibility</p:attrName>
                                        </p:attrNameLst>
                                      </p:cBhvr>
                                      <p:to>
                                        <p:strVal val="visible"/>
                                      </p:to>
                                    </p:set>
                                    <p:animEffect transition="in" filter="wipe(down)">
                                      <p:cBhvr>
                                        <p:cTn id="121" dur="580">
                                          <p:stCondLst>
                                            <p:cond delay="0"/>
                                          </p:stCondLst>
                                        </p:cTn>
                                        <p:tgtEl>
                                          <p:spTgt spid="1117187">
                                            <p:txEl>
                                              <p:pRg st="7" end="7"/>
                                            </p:txEl>
                                          </p:spTgt>
                                        </p:tgtEl>
                                      </p:cBhvr>
                                    </p:animEffect>
                                    <p:anim calcmode="lin" valueType="num">
                                      <p:cBhvr>
                                        <p:cTn id="122" dur="1822" tmFilter="0,0; 0.14,0.36; 0.43,0.73; 0.71,0.91; 1.0,1.0">
                                          <p:stCondLst>
                                            <p:cond delay="0"/>
                                          </p:stCondLst>
                                        </p:cTn>
                                        <p:tgtEl>
                                          <p:spTgt spid="1117187">
                                            <p:txEl>
                                              <p:pRg st="7" end="7"/>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117187">
                                            <p:txEl>
                                              <p:pRg st="7" end="7"/>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117187">
                                            <p:txEl>
                                              <p:pRg st="7" end="7"/>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117187">
                                            <p:txEl>
                                              <p:pRg st="7" end="7"/>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117187">
                                            <p:txEl>
                                              <p:pRg st="7" end="7"/>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1117187">
                                            <p:txEl>
                                              <p:pRg st="7" end="7"/>
                                            </p:txEl>
                                          </p:spTgt>
                                        </p:tgtEl>
                                      </p:cBhvr>
                                      <p:to x="100000" y="60000"/>
                                    </p:animScale>
                                    <p:animScale>
                                      <p:cBhvr>
                                        <p:cTn id="128" dur="166" decel="50000">
                                          <p:stCondLst>
                                            <p:cond delay="676"/>
                                          </p:stCondLst>
                                        </p:cTn>
                                        <p:tgtEl>
                                          <p:spTgt spid="1117187">
                                            <p:txEl>
                                              <p:pRg st="7" end="7"/>
                                            </p:txEl>
                                          </p:spTgt>
                                        </p:tgtEl>
                                      </p:cBhvr>
                                      <p:to x="100000" y="100000"/>
                                    </p:animScale>
                                    <p:animScale>
                                      <p:cBhvr>
                                        <p:cTn id="129" dur="26">
                                          <p:stCondLst>
                                            <p:cond delay="1312"/>
                                          </p:stCondLst>
                                        </p:cTn>
                                        <p:tgtEl>
                                          <p:spTgt spid="1117187">
                                            <p:txEl>
                                              <p:pRg st="7" end="7"/>
                                            </p:txEl>
                                          </p:spTgt>
                                        </p:tgtEl>
                                      </p:cBhvr>
                                      <p:to x="100000" y="80000"/>
                                    </p:animScale>
                                    <p:animScale>
                                      <p:cBhvr>
                                        <p:cTn id="130" dur="166" decel="50000">
                                          <p:stCondLst>
                                            <p:cond delay="1338"/>
                                          </p:stCondLst>
                                        </p:cTn>
                                        <p:tgtEl>
                                          <p:spTgt spid="1117187">
                                            <p:txEl>
                                              <p:pRg st="7" end="7"/>
                                            </p:txEl>
                                          </p:spTgt>
                                        </p:tgtEl>
                                      </p:cBhvr>
                                      <p:to x="100000" y="100000"/>
                                    </p:animScale>
                                    <p:animScale>
                                      <p:cBhvr>
                                        <p:cTn id="131" dur="26">
                                          <p:stCondLst>
                                            <p:cond delay="1642"/>
                                          </p:stCondLst>
                                        </p:cTn>
                                        <p:tgtEl>
                                          <p:spTgt spid="1117187">
                                            <p:txEl>
                                              <p:pRg st="7" end="7"/>
                                            </p:txEl>
                                          </p:spTgt>
                                        </p:tgtEl>
                                      </p:cBhvr>
                                      <p:to x="100000" y="90000"/>
                                    </p:animScale>
                                    <p:animScale>
                                      <p:cBhvr>
                                        <p:cTn id="132" dur="166" decel="50000">
                                          <p:stCondLst>
                                            <p:cond delay="1668"/>
                                          </p:stCondLst>
                                        </p:cTn>
                                        <p:tgtEl>
                                          <p:spTgt spid="1117187">
                                            <p:txEl>
                                              <p:pRg st="7" end="7"/>
                                            </p:txEl>
                                          </p:spTgt>
                                        </p:tgtEl>
                                      </p:cBhvr>
                                      <p:to x="100000" y="100000"/>
                                    </p:animScale>
                                    <p:animScale>
                                      <p:cBhvr>
                                        <p:cTn id="133" dur="26">
                                          <p:stCondLst>
                                            <p:cond delay="1808"/>
                                          </p:stCondLst>
                                        </p:cTn>
                                        <p:tgtEl>
                                          <p:spTgt spid="1117187">
                                            <p:txEl>
                                              <p:pRg st="7" end="7"/>
                                            </p:txEl>
                                          </p:spTgt>
                                        </p:tgtEl>
                                      </p:cBhvr>
                                      <p:to x="100000" y="95000"/>
                                    </p:animScale>
                                    <p:animScale>
                                      <p:cBhvr>
                                        <p:cTn id="134" dur="166" decel="50000">
                                          <p:stCondLst>
                                            <p:cond delay="1834"/>
                                          </p:stCondLst>
                                        </p:cTn>
                                        <p:tgtEl>
                                          <p:spTgt spid="1117187">
                                            <p:txEl>
                                              <p:pRg st="7" end="7"/>
                                            </p:txEl>
                                          </p:spTgt>
                                        </p:tgtEl>
                                      </p:cBhvr>
                                      <p:to x="100000" y="100000"/>
                                    </p:animScale>
                                  </p:childTnLst>
                                </p:cTn>
                              </p:par>
                              <p:par>
                                <p:cTn id="135" presetID="26" presetClass="entr" presetSubtype="0" fill="hold" grpId="0" nodeType="withEffect">
                                  <p:stCondLst>
                                    <p:cond delay="0"/>
                                  </p:stCondLst>
                                  <p:childTnLst>
                                    <p:set>
                                      <p:cBhvr>
                                        <p:cTn id="136" dur="1" fill="hold">
                                          <p:stCondLst>
                                            <p:cond delay="0"/>
                                          </p:stCondLst>
                                        </p:cTn>
                                        <p:tgtEl>
                                          <p:spTgt spid="1117187">
                                            <p:txEl>
                                              <p:pRg st="8" end="8"/>
                                            </p:txEl>
                                          </p:spTgt>
                                        </p:tgtEl>
                                        <p:attrNameLst>
                                          <p:attrName>style.visibility</p:attrName>
                                        </p:attrNameLst>
                                      </p:cBhvr>
                                      <p:to>
                                        <p:strVal val="visible"/>
                                      </p:to>
                                    </p:set>
                                    <p:animEffect transition="in" filter="wipe(down)">
                                      <p:cBhvr>
                                        <p:cTn id="137" dur="580">
                                          <p:stCondLst>
                                            <p:cond delay="0"/>
                                          </p:stCondLst>
                                        </p:cTn>
                                        <p:tgtEl>
                                          <p:spTgt spid="1117187">
                                            <p:txEl>
                                              <p:pRg st="8" end="8"/>
                                            </p:txEl>
                                          </p:spTgt>
                                        </p:tgtEl>
                                      </p:cBhvr>
                                    </p:animEffect>
                                    <p:anim calcmode="lin" valueType="num">
                                      <p:cBhvr>
                                        <p:cTn id="138" dur="1822" tmFilter="0,0; 0.14,0.36; 0.43,0.73; 0.71,0.91; 1.0,1.0">
                                          <p:stCondLst>
                                            <p:cond delay="0"/>
                                          </p:stCondLst>
                                        </p:cTn>
                                        <p:tgtEl>
                                          <p:spTgt spid="1117187">
                                            <p:txEl>
                                              <p:pRg st="8" end="8"/>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117187">
                                            <p:txEl>
                                              <p:pRg st="8" end="8"/>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117187">
                                            <p:txEl>
                                              <p:pRg st="8" end="8"/>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117187">
                                            <p:txEl>
                                              <p:pRg st="8" end="8"/>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117187">
                                            <p:txEl>
                                              <p:pRg st="8" end="8"/>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1117187">
                                            <p:txEl>
                                              <p:pRg st="8" end="8"/>
                                            </p:txEl>
                                          </p:spTgt>
                                        </p:tgtEl>
                                      </p:cBhvr>
                                      <p:to x="100000" y="60000"/>
                                    </p:animScale>
                                    <p:animScale>
                                      <p:cBhvr>
                                        <p:cTn id="144" dur="166" decel="50000">
                                          <p:stCondLst>
                                            <p:cond delay="676"/>
                                          </p:stCondLst>
                                        </p:cTn>
                                        <p:tgtEl>
                                          <p:spTgt spid="1117187">
                                            <p:txEl>
                                              <p:pRg st="8" end="8"/>
                                            </p:txEl>
                                          </p:spTgt>
                                        </p:tgtEl>
                                      </p:cBhvr>
                                      <p:to x="100000" y="100000"/>
                                    </p:animScale>
                                    <p:animScale>
                                      <p:cBhvr>
                                        <p:cTn id="145" dur="26">
                                          <p:stCondLst>
                                            <p:cond delay="1312"/>
                                          </p:stCondLst>
                                        </p:cTn>
                                        <p:tgtEl>
                                          <p:spTgt spid="1117187">
                                            <p:txEl>
                                              <p:pRg st="8" end="8"/>
                                            </p:txEl>
                                          </p:spTgt>
                                        </p:tgtEl>
                                      </p:cBhvr>
                                      <p:to x="100000" y="80000"/>
                                    </p:animScale>
                                    <p:animScale>
                                      <p:cBhvr>
                                        <p:cTn id="146" dur="166" decel="50000">
                                          <p:stCondLst>
                                            <p:cond delay="1338"/>
                                          </p:stCondLst>
                                        </p:cTn>
                                        <p:tgtEl>
                                          <p:spTgt spid="1117187">
                                            <p:txEl>
                                              <p:pRg st="8" end="8"/>
                                            </p:txEl>
                                          </p:spTgt>
                                        </p:tgtEl>
                                      </p:cBhvr>
                                      <p:to x="100000" y="100000"/>
                                    </p:animScale>
                                    <p:animScale>
                                      <p:cBhvr>
                                        <p:cTn id="147" dur="26">
                                          <p:stCondLst>
                                            <p:cond delay="1642"/>
                                          </p:stCondLst>
                                        </p:cTn>
                                        <p:tgtEl>
                                          <p:spTgt spid="1117187">
                                            <p:txEl>
                                              <p:pRg st="8" end="8"/>
                                            </p:txEl>
                                          </p:spTgt>
                                        </p:tgtEl>
                                      </p:cBhvr>
                                      <p:to x="100000" y="90000"/>
                                    </p:animScale>
                                    <p:animScale>
                                      <p:cBhvr>
                                        <p:cTn id="148" dur="166" decel="50000">
                                          <p:stCondLst>
                                            <p:cond delay="1668"/>
                                          </p:stCondLst>
                                        </p:cTn>
                                        <p:tgtEl>
                                          <p:spTgt spid="1117187">
                                            <p:txEl>
                                              <p:pRg st="8" end="8"/>
                                            </p:txEl>
                                          </p:spTgt>
                                        </p:tgtEl>
                                      </p:cBhvr>
                                      <p:to x="100000" y="100000"/>
                                    </p:animScale>
                                    <p:animScale>
                                      <p:cBhvr>
                                        <p:cTn id="149" dur="26">
                                          <p:stCondLst>
                                            <p:cond delay="1808"/>
                                          </p:stCondLst>
                                        </p:cTn>
                                        <p:tgtEl>
                                          <p:spTgt spid="1117187">
                                            <p:txEl>
                                              <p:pRg st="8" end="8"/>
                                            </p:txEl>
                                          </p:spTgt>
                                        </p:tgtEl>
                                      </p:cBhvr>
                                      <p:to x="100000" y="95000"/>
                                    </p:animScale>
                                    <p:animScale>
                                      <p:cBhvr>
                                        <p:cTn id="150" dur="166" decel="50000">
                                          <p:stCondLst>
                                            <p:cond delay="1834"/>
                                          </p:stCondLst>
                                        </p:cTn>
                                        <p:tgtEl>
                                          <p:spTgt spid="1117187">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1822450"/>
            <a:ext cx="7416800" cy="2444750"/>
          </a:xfrm>
          <a:ln w="12700" cap="flat">
            <a:solidFill>
              <a:schemeClr val="hlink"/>
            </a:solidFill>
          </a:ln>
        </p:spPr>
        <p:txBody>
          <a:bodyPr lIns="90488" tIns="44450" rIns="90488" bIns="44450"/>
          <a:lstStyle/>
          <a:p>
            <a:r>
              <a:rPr lang="en-US" smtClean="0"/>
              <a:t>Evolving concepts</a:t>
            </a:r>
            <a:endParaRPr lang="en-GB"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260350"/>
            <a:ext cx="7772400" cy="1143000"/>
          </a:xfrm>
        </p:spPr>
        <p:txBody>
          <a:bodyPr/>
          <a:lstStyle/>
          <a:p>
            <a:pPr eaLnBrk="1" hangingPunct="1"/>
            <a:r>
              <a:rPr lang="fr-CH" smtClean="0"/>
              <a:t>Related existing body of WTO Law</a:t>
            </a:r>
            <a:endParaRPr lang="en-GB" smtClean="0"/>
          </a:p>
        </p:txBody>
      </p:sp>
      <p:sp>
        <p:nvSpPr>
          <p:cNvPr id="90114" name="Rectangle 3"/>
          <p:cNvSpPr>
            <a:spLocks noGrp="1" noChangeArrowheads="1"/>
          </p:cNvSpPr>
          <p:nvPr>
            <p:ph type="body" idx="1"/>
          </p:nvPr>
        </p:nvSpPr>
        <p:spPr>
          <a:xfrm>
            <a:off x="685800" y="1557338"/>
            <a:ext cx="7772400" cy="4538662"/>
          </a:xfrm>
        </p:spPr>
        <p:txBody>
          <a:bodyPr/>
          <a:lstStyle/>
          <a:p>
            <a:pPr eaLnBrk="1" hangingPunct="1"/>
            <a:r>
              <a:rPr lang="fr-CH" sz="2800" smtClean="0"/>
              <a:t>Current provisions pertaining to areas of trade facilitation </a:t>
            </a:r>
          </a:p>
          <a:p>
            <a:pPr eaLnBrk="1" hangingPunct="1"/>
            <a:r>
              <a:rPr lang="fr-CH" sz="2800" smtClean="0"/>
              <a:t>Agreement on Customs Valuation</a:t>
            </a:r>
          </a:p>
          <a:p>
            <a:pPr eaLnBrk="1" hangingPunct="1"/>
            <a:r>
              <a:rPr lang="fr-CH" sz="2800" smtClean="0"/>
              <a:t>Agreement on Pre-shipment inspection</a:t>
            </a:r>
          </a:p>
          <a:p>
            <a:pPr eaLnBrk="1" hangingPunct="1"/>
            <a:r>
              <a:rPr lang="fr-CH" sz="2800" smtClean="0"/>
              <a:t>Agreement on Import Licensing</a:t>
            </a:r>
          </a:p>
          <a:p>
            <a:pPr eaLnBrk="1" hangingPunct="1"/>
            <a:r>
              <a:rPr lang="fr-CH" sz="2800" smtClean="0"/>
              <a:t>Agreement on SPS</a:t>
            </a:r>
          </a:p>
          <a:p>
            <a:pPr eaLnBrk="1" hangingPunct="1">
              <a:buFontTx/>
              <a:buNone/>
            </a:pPr>
            <a:r>
              <a:rPr lang="fr-CH" smtClean="0"/>
              <a:t>and</a:t>
            </a:r>
          </a:p>
          <a:p>
            <a:pPr eaLnBrk="1" hangingPunct="1"/>
            <a:r>
              <a:rPr lang="fr-CH" smtClean="0"/>
              <a:t>GATT 1947 (1994)</a:t>
            </a:r>
          </a:p>
          <a:p>
            <a:pPr eaLnBrk="1" hangingPunct="1">
              <a:buFontTx/>
              <a:buNone/>
            </a:pPr>
            <a:endParaRPr lang="en-GB" smtClean="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85800" y="152400"/>
            <a:ext cx="7772400" cy="1143000"/>
          </a:xfrm>
        </p:spPr>
        <p:txBody>
          <a:bodyPr/>
          <a:lstStyle/>
          <a:p>
            <a:pPr eaLnBrk="1" hangingPunct="1"/>
            <a:r>
              <a:rPr lang="de-DE" smtClean="0"/>
              <a:t>Why multilateral rules?</a:t>
            </a:r>
          </a:p>
        </p:txBody>
      </p:sp>
      <p:sp>
        <p:nvSpPr>
          <p:cNvPr id="91138" name="Rectangle 3"/>
          <p:cNvSpPr>
            <a:spLocks noGrp="1" noChangeArrowheads="1"/>
          </p:cNvSpPr>
          <p:nvPr>
            <p:ph type="body" idx="1"/>
          </p:nvPr>
        </p:nvSpPr>
        <p:spPr>
          <a:xfrm>
            <a:off x="1143000" y="1295400"/>
            <a:ext cx="7696200" cy="4800600"/>
          </a:xfrm>
        </p:spPr>
        <p:txBody>
          <a:bodyPr/>
          <a:lstStyle/>
          <a:p>
            <a:pPr eaLnBrk="1" hangingPunct="1">
              <a:lnSpc>
                <a:spcPct val="110000"/>
              </a:lnSpc>
              <a:buFontTx/>
              <a:buNone/>
            </a:pPr>
            <a:r>
              <a:rPr lang="de-DE" smtClean="0"/>
              <a:t>1) Lack of effective implementation of the instruments</a:t>
            </a:r>
          </a:p>
          <a:p>
            <a:pPr eaLnBrk="1" hangingPunct="1"/>
            <a:endParaRPr lang="de-DE" smtClean="0"/>
          </a:p>
          <a:p>
            <a:pPr eaLnBrk="1" hangingPunct="1"/>
            <a:r>
              <a:rPr lang="de-DE" smtClean="0"/>
              <a:t>Non-binding feature of these instruments </a:t>
            </a:r>
          </a:p>
          <a:p>
            <a:pPr eaLnBrk="1" hangingPunct="1">
              <a:buFontTx/>
              <a:buNone/>
            </a:pPr>
            <a:r>
              <a:rPr lang="de-DE" smtClean="0"/>
              <a:t>	(including the relevant GATT articles)</a:t>
            </a:r>
          </a:p>
          <a:p>
            <a:pPr eaLnBrk="1" hangingPunct="1"/>
            <a:r>
              <a:rPr lang="de-DE" smtClean="0"/>
              <a:t>Lack of political will for implementation</a:t>
            </a:r>
          </a:p>
          <a:p>
            <a:pPr eaLnBrk="1" hangingPunct="1"/>
            <a:r>
              <a:rPr lang="de-DE" smtClean="0"/>
              <a:t>Not only own reform efforts but trading partners</a:t>
            </a:r>
            <a:r>
              <a:rPr lang="de-DE" altLang="en-US" smtClean="0"/>
              <a:t>‘</a:t>
            </a:r>
            <a:r>
              <a:rPr lang="de-DE" smtClean="0"/>
              <a:t> efforts are important</a:t>
            </a:r>
          </a:p>
          <a:p>
            <a:pPr eaLnBrk="1" hangingPunct="1">
              <a:buFontTx/>
              <a:buNone/>
            </a:pPr>
            <a:endParaRPr lang="de-DE" smtClean="0"/>
          </a:p>
          <a:p>
            <a:pPr eaLnBrk="1" hangingPunct="1">
              <a:buFontTx/>
              <a:buNone/>
            </a:pPr>
            <a:r>
              <a:rPr lang="de-DE" smtClean="0"/>
              <a:t>2) International Standards and rules</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4B125039-943D-42B0-A5F7-A2DAE0DD1E02}" type="slidenum">
              <a:rPr lang="en-GB" smtClean="0">
                <a:latin typeface="Arial" charset="0"/>
              </a:rPr>
              <a:pPr algn="l"/>
              <a:t>42</a:t>
            </a:fld>
            <a:endParaRPr lang="en-GB" smtClean="0">
              <a:latin typeface="Arial" charset="0"/>
            </a:endParaRPr>
          </a:p>
        </p:txBody>
      </p:sp>
      <p:sp>
        <p:nvSpPr>
          <p:cNvPr id="92162" name="Rectangle 2"/>
          <p:cNvSpPr>
            <a:spLocks noGrp="1" noChangeArrowheads="1"/>
          </p:cNvSpPr>
          <p:nvPr>
            <p:ph type="title"/>
          </p:nvPr>
        </p:nvSpPr>
        <p:spPr>
          <a:xfrm>
            <a:off x="685800" y="381000"/>
            <a:ext cx="7772400" cy="1143000"/>
          </a:xfrm>
        </p:spPr>
        <p:txBody>
          <a:bodyPr/>
          <a:lstStyle/>
          <a:p>
            <a:pPr eaLnBrk="1" hangingPunct="1"/>
            <a:r>
              <a:rPr lang="fr-CH" smtClean="0"/>
              <a:t>From early 70</a:t>
            </a:r>
            <a:r>
              <a:rPr lang="fr-CH" altLang="en-US" smtClean="0"/>
              <a:t>’</a:t>
            </a:r>
            <a:r>
              <a:rPr lang="fr-CH" smtClean="0"/>
              <a:t>s to 1996…</a:t>
            </a:r>
            <a:endParaRPr lang="en-GB" smtClean="0"/>
          </a:p>
        </p:txBody>
      </p:sp>
      <p:sp>
        <p:nvSpPr>
          <p:cNvPr id="92163"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fr-CH" sz="2800" smtClean="0"/>
              <a:t>Work of the UNECE and UNCTAD</a:t>
            </a:r>
          </a:p>
          <a:p>
            <a:pPr lvl="1" eaLnBrk="1" hangingPunct="1">
              <a:lnSpc>
                <a:spcPct val="90000"/>
              </a:lnSpc>
            </a:pPr>
            <a:r>
              <a:rPr lang="fr-CH" sz="2400" smtClean="0"/>
              <a:t>UNECE Recommendations</a:t>
            </a:r>
          </a:p>
          <a:p>
            <a:pPr lvl="1" eaLnBrk="1" hangingPunct="1">
              <a:lnSpc>
                <a:spcPct val="90000"/>
              </a:lnSpc>
            </a:pPr>
            <a:r>
              <a:rPr lang="fr-CH" sz="2400" smtClean="0"/>
              <a:t>UNCTAD FALPRO</a:t>
            </a:r>
          </a:p>
          <a:p>
            <a:pPr eaLnBrk="1" hangingPunct="1">
              <a:lnSpc>
                <a:spcPct val="90000"/>
              </a:lnSpc>
            </a:pPr>
            <a:r>
              <a:rPr lang="en-GB" sz="2800" smtClean="0"/>
              <a:t>UN International Symposium on Trade Efficiency (UNISTE) in Columbus, Ohio (1994):</a:t>
            </a:r>
          </a:p>
          <a:p>
            <a:pPr lvl="1" eaLnBrk="1" hangingPunct="1">
              <a:lnSpc>
                <a:spcPct val="90000"/>
              </a:lnSpc>
            </a:pPr>
            <a:r>
              <a:rPr lang="en-GB" sz="2400" smtClean="0"/>
              <a:t>Banking &amp; Insurance;</a:t>
            </a:r>
          </a:p>
          <a:p>
            <a:pPr lvl="1" eaLnBrk="1" hangingPunct="1">
              <a:lnSpc>
                <a:spcPct val="90000"/>
              </a:lnSpc>
            </a:pPr>
            <a:r>
              <a:rPr lang="en-GB" sz="2400" smtClean="0"/>
              <a:t>Customs;</a:t>
            </a:r>
          </a:p>
          <a:p>
            <a:pPr lvl="1" eaLnBrk="1" hangingPunct="1">
              <a:lnSpc>
                <a:spcPct val="90000"/>
              </a:lnSpc>
            </a:pPr>
            <a:r>
              <a:rPr lang="en-GB" sz="2400" smtClean="0"/>
              <a:t>Business Information for Trade;</a:t>
            </a:r>
          </a:p>
          <a:p>
            <a:pPr lvl="1" eaLnBrk="1" hangingPunct="1">
              <a:lnSpc>
                <a:spcPct val="90000"/>
              </a:lnSpc>
            </a:pPr>
            <a:r>
              <a:rPr lang="en-GB" sz="2400" smtClean="0"/>
              <a:t>Transport;</a:t>
            </a:r>
          </a:p>
          <a:p>
            <a:pPr lvl="1" eaLnBrk="1" hangingPunct="1">
              <a:lnSpc>
                <a:spcPct val="90000"/>
              </a:lnSpc>
            </a:pPr>
            <a:r>
              <a:rPr lang="en-GB" sz="2400" smtClean="0"/>
              <a:t>Telecommunications.</a:t>
            </a:r>
          </a:p>
          <a:p>
            <a:pPr eaLnBrk="1" hangingPunct="1">
              <a:lnSpc>
                <a:spcPct val="90000"/>
              </a:lnSpc>
            </a:pPr>
            <a:endParaRPr lang="en-GB"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81837B17-7DA5-45B4-A509-67EA0322269E}" type="slidenum">
              <a:rPr lang="en-GB" smtClean="0">
                <a:latin typeface="Arial" charset="0"/>
              </a:rPr>
              <a:pPr algn="l"/>
              <a:t>43</a:t>
            </a:fld>
            <a:endParaRPr lang="en-GB" smtClean="0">
              <a:latin typeface="Arial" charset="0"/>
            </a:endParaRPr>
          </a:p>
        </p:txBody>
      </p:sp>
      <p:sp>
        <p:nvSpPr>
          <p:cNvPr id="94210" name="Rectangle 2"/>
          <p:cNvSpPr>
            <a:spLocks noGrp="1" noChangeArrowheads="1"/>
          </p:cNvSpPr>
          <p:nvPr>
            <p:ph type="title"/>
          </p:nvPr>
        </p:nvSpPr>
        <p:spPr>
          <a:xfrm>
            <a:off x="685800" y="228600"/>
            <a:ext cx="7772400" cy="2133600"/>
          </a:xfrm>
        </p:spPr>
        <p:txBody>
          <a:bodyPr/>
          <a:lstStyle/>
          <a:p>
            <a:pPr eaLnBrk="1" hangingPunct="1"/>
            <a:r>
              <a:rPr lang="en-US" smtClean="0"/>
              <a:t>Existing non-compulsory international instruments</a:t>
            </a:r>
            <a:br>
              <a:rPr lang="en-US" smtClean="0"/>
            </a:br>
            <a:r>
              <a:rPr lang="en-US" smtClean="0"/>
              <a:t>and best practices</a:t>
            </a:r>
          </a:p>
        </p:txBody>
      </p:sp>
      <p:sp>
        <p:nvSpPr>
          <p:cNvPr id="94211" name="Rectangle 3"/>
          <p:cNvSpPr>
            <a:spLocks noGrp="1" noChangeArrowheads="1"/>
          </p:cNvSpPr>
          <p:nvPr>
            <p:ph type="body" idx="1"/>
          </p:nvPr>
        </p:nvSpPr>
        <p:spPr>
          <a:xfrm>
            <a:off x="381000" y="2514600"/>
            <a:ext cx="8534400" cy="3352800"/>
          </a:xfrm>
        </p:spPr>
        <p:txBody>
          <a:bodyPr/>
          <a:lstStyle/>
          <a:p>
            <a:pPr eaLnBrk="1" hangingPunct="1">
              <a:lnSpc>
                <a:spcPct val="90000"/>
              </a:lnSpc>
            </a:pPr>
            <a:r>
              <a:rPr lang="en-US" smtClean="0">
                <a:solidFill>
                  <a:srgbClr val="000000"/>
                </a:solidFill>
              </a:rPr>
              <a:t>Internationally-accepted customs and practices, negotiated by interested Governments thru international organizations and private sector institutions;</a:t>
            </a:r>
            <a:endParaRPr lang="fr-CH" smtClean="0">
              <a:solidFill>
                <a:srgbClr val="000000"/>
              </a:solidFill>
            </a:endParaRPr>
          </a:p>
          <a:p>
            <a:pPr eaLnBrk="1" hangingPunct="1">
              <a:lnSpc>
                <a:spcPct val="90000"/>
              </a:lnSpc>
            </a:pPr>
            <a:endParaRPr lang="en-US" smtClean="0">
              <a:solidFill>
                <a:srgbClr val="000000"/>
              </a:solidFill>
            </a:endParaRPr>
          </a:p>
          <a:p>
            <a:pPr eaLnBrk="1" hangingPunct="1">
              <a:lnSpc>
                <a:spcPct val="90000"/>
              </a:lnSpc>
            </a:pPr>
            <a:r>
              <a:rPr lang="en-US" smtClean="0">
                <a:solidFill>
                  <a:srgbClr val="000000"/>
                </a:solidFill>
              </a:rPr>
              <a:t>Lack of effective implementation of the instruments;</a:t>
            </a:r>
            <a:endParaRPr lang="fr-CH" smtClean="0">
              <a:solidFill>
                <a:srgbClr val="000000"/>
              </a:solidFill>
            </a:endParaRPr>
          </a:p>
          <a:p>
            <a:pPr eaLnBrk="1" hangingPunct="1">
              <a:lnSpc>
                <a:spcPct val="90000"/>
              </a:lnSpc>
            </a:pPr>
            <a:endParaRPr lang="en-US" b="1" smtClean="0">
              <a:solidFill>
                <a:srgbClr val="000000"/>
              </a:solidFill>
            </a:endParaRPr>
          </a:p>
          <a:p>
            <a:pPr eaLnBrk="1" hangingPunct="1">
              <a:lnSpc>
                <a:spcPct val="90000"/>
              </a:lnSpc>
            </a:pPr>
            <a:r>
              <a:rPr lang="en-US" b="1" smtClean="0">
                <a:solidFill>
                  <a:srgbClr val="000000"/>
                </a:solidFill>
              </a:rPr>
              <a:t>Non-binding feature of these commitments.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2869DC6-AFC1-43EC-B30A-E139BC8F2C50}" type="slidenum">
              <a:rPr lang="en-GB" smtClean="0">
                <a:latin typeface="Arial" charset="0"/>
              </a:rPr>
              <a:pPr algn="l"/>
              <a:t>44</a:t>
            </a:fld>
            <a:endParaRPr lang="en-GB" smtClean="0">
              <a:latin typeface="Arial" charset="0"/>
            </a:endParaRPr>
          </a:p>
        </p:txBody>
      </p:sp>
      <p:sp>
        <p:nvSpPr>
          <p:cNvPr id="96258" name="Rectangle 2"/>
          <p:cNvSpPr>
            <a:spLocks noGrp="1" noChangeArrowheads="1"/>
          </p:cNvSpPr>
          <p:nvPr>
            <p:ph type="title"/>
          </p:nvPr>
        </p:nvSpPr>
        <p:spPr>
          <a:xfrm>
            <a:off x="457200" y="381000"/>
            <a:ext cx="8229600" cy="1143000"/>
          </a:xfrm>
        </p:spPr>
        <p:txBody>
          <a:bodyPr/>
          <a:lstStyle/>
          <a:p>
            <a:pPr eaLnBrk="1" hangingPunct="1"/>
            <a:r>
              <a:rPr lang="en-GB" smtClean="0"/>
              <a:t>GATT 1994</a:t>
            </a:r>
          </a:p>
        </p:txBody>
      </p:sp>
      <p:sp>
        <p:nvSpPr>
          <p:cNvPr id="96259" name="Rectangle 3"/>
          <p:cNvSpPr>
            <a:spLocks noGrp="1" noChangeArrowheads="1"/>
          </p:cNvSpPr>
          <p:nvPr>
            <p:ph type="body" idx="1"/>
          </p:nvPr>
        </p:nvSpPr>
        <p:spPr>
          <a:xfrm>
            <a:off x="685800" y="1371600"/>
            <a:ext cx="7772400" cy="4114800"/>
          </a:xfrm>
        </p:spPr>
        <p:txBody>
          <a:bodyPr/>
          <a:lstStyle/>
          <a:p>
            <a:pPr eaLnBrk="1" hangingPunct="1">
              <a:buFont typeface="Symbol" pitchFamily="18" charset="2"/>
              <a:buChar char="·"/>
            </a:pPr>
            <a:r>
              <a:rPr lang="en-GB" sz="2000" b="1" smtClean="0"/>
              <a:t> </a:t>
            </a:r>
            <a:r>
              <a:rPr lang="en-GB" b="1" smtClean="0"/>
              <a:t>Article  V</a:t>
            </a:r>
            <a:r>
              <a:rPr lang="en-GB" smtClean="0"/>
              <a:t>  	  </a:t>
            </a:r>
            <a:r>
              <a:rPr lang="en-GB" i="1" smtClean="0"/>
              <a:t>Freedom of Transit</a:t>
            </a:r>
          </a:p>
          <a:p>
            <a:pPr eaLnBrk="1" hangingPunct="1">
              <a:buFont typeface="Symbol" pitchFamily="18" charset="2"/>
              <a:buChar char="·"/>
            </a:pPr>
            <a:r>
              <a:rPr lang="en-GB" b="1" smtClean="0"/>
              <a:t> Article VIII</a:t>
            </a:r>
            <a:r>
              <a:rPr lang="en-GB" smtClean="0"/>
              <a:t> 	  </a:t>
            </a:r>
            <a:r>
              <a:rPr lang="en-GB" i="1" smtClean="0"/>
              <a:t>Fees and Formalities connected with IMP/EXPortation</a:t>
            </a:r>
          </a:p>
          <a:p>
            <a:pPr eaLnBrk="1" hangingPunct="1">
              <a:buFont typeface="Symbol" pitchFamily="18" charset="2"/>
              <a:buChar char="·"/>
            </a:pPr>
            <a:r>
              <a:rPr lang="en-GB" b="1" smtClean="0"/>
              <a:t> Article X	  </a:t>
            </a:r>
            <a:r>
              <a:rPr lang="en-GB" i="1" smtClean="0"/>
              <a:t>Publication and Administration of Trade Procedures</a:t>
            </a:r>
          </a:p>
          <a:p>
            <a:pPr eaLnBrk="1" hangingPunct="1">
              <a:buFont typeface="Symbol" pitchFamily="18" charset="2"/>
              <a:buChar char="·"/>
            </a:pPr>
            <a:r>
              <a:rPr lang="en-GB" smtClean="0"/>
              <a:t>Agreement on the Implementation of Article VII (Customs Valuation);</a:t>
            </a:r>
          </a:p>
          <a:p>
            <a:pPr eaLnBrk="1" hangingPunct="1">
              <a:buFont typeface="Symbol" pitchFamily="18" charset="2"/>
              <a:buChar char="·"/>
            </a:pPr>
            <a:r>
              <a:rPr lang="en-GB" smtClean="0"/>
              <a:t>Agreement on Preshipment Inspection;</a:t>
            </a:r>
          </a:p>
          <a:p>
            <a:pPr eaLnBrk="1" hangingPunct="1">
              <a:buFont typeface="Symbol" pitchFamily="18" charset="2"/>
              <a:buChar char="·"/>
            </a:pPr>
            <a:r>
              <a:rPr lang="en-GB" smtClean="0"/>
              <a:t>Agreement on Import Licensing Procedures;</a:t>
            </a:r>
          </a:p>
          <a:p>
            <a:pPr eaLnBrk="1" hangingPunct="1">
              <a:buFont typeface="Symbol" pitchFamily="18" charset="2"/>
              <a:buChar char="·"/>
            </a:pPr>
            <a:r>
              <a:rPr lang="en-GB" smtClean="0"/>
              <a:t>Agreement on Rules of Origin;</a:t>
            </a:r>
          </a:p>
          <a:p>
            <a:pPr eaLnBrk="1" hangingPunct="1">
              <a:buFont typeface="Symbol" pitchFamily="18" charset="2"/>
              <a:buChar char="·"/>
            </a:pPr>
            <a:r>
              <a:rPr lang="en-GB" smtClean="0"/>
              <a:t>Agreement on Technical Barriers to Trade;</a:t>
            </a:r>
          </a:p>
          <a:p>
            <a:pPr eaLnBrk="1" hangingPunct="1">
              <a:buFont typeface="Symbol" pitchFamily="18" charset="2"/>
              <a:buChar char="·"/>
            </a:pPr>
            <a:r>
              <a:rPr lang="en-GB" smtClean="0"/>
              <a:t>Agreement on Sanitary and Phytosanitary Measures.</a:t>
            </a:r>
            <a:endParaRPr lang="en-GB" i="1" smtClean="0"/>
          </a:p>
          <a:p>
            <a:pPr eaLnBrk="1" hangingPunct="1">
              <a:buFont typeface="Symbol" pitchFamily="18" charset="2"/>
              <a:buChar char="·"/>
            </a:pPr>
            <a:endParaRPr lang="en-GB" sz="2000" i="1" smtClean="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756EE40D-6A75-450B-80B2-092D89073958}" type="slidenum">
              <a:rPr lang="en-GB" smtClean="0">
                <a:latin typeface="Arial" charset="0"/>
              </a:rPr>
              <a:pPr algn="l"/>
              <a:t>45</a:t>
            </a:fld>
            <a:endParaRPr lang="en-GB" smtClean="0">
              <a:latin typeface="Arial" charset="0"/>
            </a:endParaRPr>
          </a:p>
        </p:txBody>
      </p:sp>
      <p:sp>
        <p:nvSpPr>
          <p:cNvPr id="98306" name="Rectangle 2"/>
          <p:cNvSpPr>
            <a:spLocks noGrp="1" noChangeArrowheads="1"/>
          </p:cNvSpPr>
          <p:nvPr>
            <p:ph type="title"/>
          </p:nvPr>
        </p:nvSpPr>
        <p:spPr>
          <a:xfrm>
            <a:off x="609600" y="1974850"/>
            <a:ext cx="7924800" cy="2444750"/>
          </a:xfrm>
          <a:ln w="12700" cap="flat">
            <a:solidFill>
              <a:schemeClr val="tx1"/>
            </a:solidFill>
          </a:ln>
        </p:spPr>
        <p:txBody>
          <a:bodyPr lIns="90488" tIns="44450" rIns="90488" bIns="44450"/>
          <a:lstStyle/>
          <a:p>
            <a:pPr eaLnBrk="1" hangingPunct="1"/>
            <a:r>
              <a:rPr lang="fr-CH" smtClean="0"/>
              <a:t>Trade facilitation</a:t>
            </a:r>
            <a:br>
              <a:rPr lang="fr-CH" smtClean="0"/>
            </a:br>
            <a:r>
              <a:rPr lang="fr-CH" smtClean="0"/>
              <a:t>in the post-Singapore context</a:t>
            </a:r>
            <a:endParaRPr lang="en-GB"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260350"/>
            <a:ext cx="7772400" cy="1143000"/>
          </a:xfrm>
        </p:spPr>
        <p:txBody>
          <a:bodyPr/>
          <a:lstStyle/>
          <a:p>
            <a:pPr eaLnBrk="1" hangingPunct="1"/>
            <a:r>
              <a:rPr lang="fr-CH" smtClean="0"/>
              <a:t>History of TF in the WTO</a:t>
            </a:r>
            <a:endParaRPr lang="en-GB" smtClean="0"/>
          </a:p>
        </p:txBody>
      </p:sp>
      <p:sp>
        <p:nvSpPr>
          <p:cNvPr id="99330" name="Line 3"/>
          <p:cNvSpPr>
            <a:spLocks noChangeShapeType="1"/>
          </p:cNvSpPr>
          <p:nvPr/>
        </p:nvSpPr>
        <p:spPr bwMode="auto">
          <a:xfrm>
            <a:off x="684213" y="3860800"/>
            <a:ext cx="7775575" cy="0"/>
          </a:xfrm>
          <a:prstGeom prst="line">
            <a:avLst/>
          </a:prstGeom>
          <a:noFill/>
          <a:ln w="57150">
            <a:solidFill>
              <a:schemeClr val="tx1"/>
            </a:solidFill>
            <a:round/>
            <a:headEnd/>
            <a:tailEnd type="triangle" w="med" len="med"/>
          </a:ln>
        </p:spPr>
        <p:txBody>
          <a:bodyPr/>
          <a:lstStyle/>
          <a:p>
            <a:endParaRPr lang="en-US"/>
          </a:p>
        </p:txBody>
      </p:sp>
      <p:sp>
        <p:nvSpPr>
          <p:cNvPr id="99331" name="Line 4"/>
          <p:cNvSpPr>
            <a:spLocks noChangeShapeType="1"/>
          </p:cNvSpPr>
          <p:nvPr/>
        </p:nvSpPr>
        <p:spPr bwMode="auto">
          <a:xfrm>
            <a:off x="1116013" y="3860800"/>
            <a:ext cx="0" cy="504825"/>
          </a:xfrm>
          <a:prstGeom prst="line">
            <a:avLst/>
          </a:prstGeom>
          <a:noFill/>
          <a:ln w="50800">
            <a:solidFill>
              <a:schemeClr val="tx1"/>
            </a:solidFill>
            <a:round/>
            <a:headEnd/>
            <a:tailEnd/>
          </a:ln>
        </p:spPr>
        <p:txBody>
          <a:bodyPr/>
          <a:lstStyle/>
          <a:p>
            <a:endParaRPr lang="en-US"/>
          </a:p>
        </p:txBody>
      </p:sp>
      <p:sp>
        <p:nvSpPr>
          <p:cNvPr id="99332" name="Text Box 5"/>
          <p:cNvSpPr txBox="1">
            <a:spLocks noChangeArrowheads="1"/>
          </p:cNvSpPr>
          <p:nvPr/>
        </p:nvSpPr>
        <p:spPr bwMode="auto">
          <a:xfrm>
            <a:off x="395288" y="4365625"/>
            <a:ext cx="1368425" cy="12049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3600">
                <a:solidFill>
                  <a:srgbClr val="FF0000"/>
                </a:solidFill>
                <a:latin typeface="Tahoma" pitchFamily="34" charset="0"/>
              </a:rPr>
              <a:t>1.</a:t>
            </a:r>
            <a:r>
              <a:rPr lang="fr-CH">
                <a:latin typeface="Tahoma" pitchFamily="34" charset="0"/>
              </a:rPr>
              <a:t> WTO Ministerial Conference</a:t>
            </a:r>
            <a:endParaRPr lang="en-GB">
              <a:latin typeface="Tahoma" pitchFamily="34" charset="0"/>
            </a:endParaRPr>
          </a:p>
        </p:txBody>
      </p:sp>
      <p:sp>
        <p:nvSpPr>
          <p:cNvPr id="1235974" name="AutoShape 6"/>
          <p:cNvSpPr>
            <a:spLocks noChangeArrowheads="1"/>
          </p:cNvSpPr>
          <p:nvPr/>
        </p:nvSpPr>
        <p:spPr bwMode="auto">
          <a:xfrm>
            <a:off x="900113"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99334" name="Text Box 7"/>
          <p:cNvSpPr txBox="1">
            <a:spLocks noChangeArrowheads="1"/>
          </p:cNvSpPr>
          <p:nvPr/>
        </p:nvSpPr>
        <p:spPr bwMode="auto">
          <a:xfrm>
            <a:off x="684213" y="3500438"/>
            <a:ext cx="792162"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1996</a:t>
            </a:r>
            <a:endParaRPr lang="en-GB" sz="2000">
              <a:latin typeface="Tahoma" pitchFamily="34" charset="0"/>
            </a:endParaRPr>
          </a:p>
        </p:txBody>
      </p:sp>
      <p:sp>
        <p:nvSpPr>
          <p:cNvPr id="99335" name="Text Box 8"/>
          <p:cNvSpPr txBox="1">
            <a:spLocks noChangeArrowheads="1"/>
          </p:cNvSpPr>
          <p:nvPr/>
        </p:nvSpPr>
        <p:spPr bwMode="auto">
          <a:xfrm>
            <a:off x="7812088" y="3463925"/>
            <a:ext cx="792162" cy="398463"/>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200x</a:t>
            </a:r>
            <a:endParaRPr lang="en-GB" sz="2000">
              <a:latin typeface="Tahoma" pitchFamily="34" charset="0"/>
            </a:endParaRPr>
          </a:p>
        </p:txBody>
      </p:sp>
      <p:sp>
        <p:nvSpPr>
          <p:cNvPr id="1235977" name="Text Box 9"/>
          <p:cNvSpPr txBox="1">
            <a:spLocks noChangeArrowheads="1"/>
          </p:cNvSpPr>
          <p:nvPr/>
        </p:nvSpPr>
        <p:spPr bwMode="auto">
          <a:xfrm>
            <a:off x="323850" y="2141538"/>
            <a:ext cx="1368425" cy="7143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2000">
                <a:latin typeface="Tahoma" pitchFamily="34" charset="0"/>
              </a:rPr>
              <a:t>Singapore Issues</a:t>
            </a:r>
            <a:endParaRPr lang="en-GB" sz="2000">
              <a:latin typeface="Tahoma" pitchFamily="34" charset="0"/>
            </a:endParaRPr>
          </a:p>
        </p:txBody>
      </p:sp>
      <p:sp>
        <p:nvSpPr>
          <p:cNvPr id="99337" name="Line 10"/>
          <p:cNvSpPr>
            <a:spLocks noChangeShapeType="1"/>
          </p:cNvSpPr>
          <p:nvPr/>
        </p:nvSpPr>
        <p:spPr bwMode="auto">
          <a:xfrm>
            <a:off x="5364163" y="3860800"/>
            <a:ext cx="3095625" cy="0"/>
          </a:xfrm>
          <a:prstGeom prst="line">
            <a:avLst/>
          </a:prstGeom>
          <a:noFill/>
          <a:ln w="50800">
            <a:solidFill>
              <a:srgbClr val="00CC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59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35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4" grpId="0" animBg="1"/>
      <p:bldP spid="1235977"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687388" y="269875"/>
            <a:ext cx="7772400" cy="1143000"/>
          </a:xfrm>
        </p:spPr>
        <p:txBody>
          <a:bodyPr/>
          <a:lstStyle/>
          <a:p>
            <a:pPr eaLnBrk="1" hangingPunct="1"/>
            <a:r>
              <a:rPr lang="fr-CH" smtClean="0"/>
              <a:t>« Trade And » Issues</a:t>
            </a:r>
            <a:endParaRPr lang="en-GB" smtClean="0"/>
          </a:p>
        </p:txBody>
      </p:sp>
      <p:sp>
        <p:nvSpPr>
          <p:cNvPr id="100354" name="Rectangle 3"/>
          <p:cNvSpPr>
            <a:spLocks noGrp="1" noChangeArrowheads="1"/>
          </p:cNvSpPr>
          <p:nvPr>
            <p:ph type="body" idx="1"/>
          </p:nvPr>
        </p:nvSpPr>
        <p:spPr>
          <a:xfrm>
            <a:off x="395288" y="1592263"/>
            <a:ext cx="8424862" cy="4764087"/>
          </a:xfrm>
        </p:spPr>
        <p:txBody>
          <a:bodyPr/>
          <a:lstStyle/>
          <a:p>
            <a:pPr eaLnBrk="1" hangingPunct="1"/>
            <a:r>
              <a:rPr lang="fr-CH" smtClean="0"/>
              <a:t>Developed countries proposed new « topics » to be included in the WTO trade  negotiations; so-called Singapore Issues were:</a:t>
            </a:r>
          </a:p>
          <a:p>
            <a:pPr lvl="1" eaLnBrk="1" hangingPunct="1"/>
            <a:endParaRPr lang="fr-CH" smtClean="0"/>
          </a:p>
          <a:p>
            <a:pPr lvl="1" eaLnBrk="1" hangingPunct="1"/>
            <a:r>
              <a:rPr lang="fr-CH" sz="2400" smtClean="0"/>
              <a:t>Investment and related regimes</a:t>
            </a:r>
          </a:p>
          <a:p>
            <a:pPr lvl="1" eaLnBrk="1" hangingPunct="1"/>
            <a:r>
              <a:rPr lang="fr-CH" sz="2400" smtClean="0"/>
              <a:t>Competition Policy</a:t>
            </a:r>
          </a:p>
          <a:p>
            <a:pPr lvl="1" eaLnBrk="1" hangingPunct="1"/>
            <a:r>
              <a:rPr lang="fr-CH" sz="2400" smtClean="0"/>
              <a:t>Policy related to Government procurement</a:t>
            </a:r>
          </a:p>
          <a:p>
            <a:pPr lvl="1" eaLnBrk="1" hangingPunct="1"/>
            <a:r>
              <a:rPr lang="fr-CH" sz="2400" smtClean="0"/>
              <a:t>Trade related procedures = Trade Facilitation</a:t>
            </a:r>
            <a:endParaRPr lang="en-GB"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454F9F7C-25F3-47E1-8D7F-4D98455C2DBC}" type="slidenum">
              <a:rPr lang="en-GB" smtClean="0">
                <a:latin typeface="Arial" charset="0"/>
              </a:rPr>
              <a:pPr algn="l"/>
              <a:t>48</a:t>
            </a:fld>
            <a:endParaRPr lang="en-GB" smtClean="0">
              <a:latin typeface="Arial" charset="0"/>
            </a:endParaRPr>
          </a:p>
        </p:txBody>
      </p:sp>
      <p:sp>
        <p:nvSpPr>
          <p:cNvPr id="101378" name="Rectangle 2"/>
          <p:cNvSpPr>
            <a:spLocks noGrp="1" noChangeArrowheads="1"/>
          </p:cNvSpPr>
          <p:nvPr>
            <p:ph type="body" idx="1"/>
          </p:nvPr>
        </p:nvSpPr>
        <p:spPr/>
        <p:txBody>
          <a:bodyPr/>
          <a:lstStyle/>
          <a:p>
            <a:pPr algn="ctr" eaLnBrk="1" hangingPunct="1">
              <a:buFontTx/>
              <a:buNone/>
            </a:pPr>
            <a:r>
              <a:rPr lang="en-GB" sz="3000" b="1" smtClean="0"/>
              <a:t>Singapore Ministerial Declaration</a:t>
            </a:r>
            <a:r>
              <a:rPr lang="en-GB" smtClean="0"/>
              <a:t> (1996)</a:t>
            </a:r>
          </a:p>
          <a:p>
            <a:pPr algn="just" eaLnBrk="1" hangingPunct="1">
              <a:buFontTx/>
              <a:buNone/>
            </a:pPr>
            <a:endParaRPr lang="en-GB" smtClean="0"/>
          </a:p>
          <a:p>
            <a:pPr algn="just" eaLnBrk="1" hangingPunct="1">
              <a:buFontTx/>
              <a:buNone/>
            </a:pPr>
            <a:r>
              <a:rPr lang="en-GB" smtClean="0"/>
              <a:t>Article 21: </a:t>
            </a:r>
            <a:r>
              <a:rPr lang="ja-JP" altLang="en-GB" smtClean="0"/>
              <a:t>“</a:t>
            </a:r>
            <a:r>
              <a:rPr lang="en-GB" altLang="ja-JP" i="1" smtClean="0"/>
              <a:t>We further agree to: </a:t>
            </a:r>
          </a:p>
          <a:p>
            <a:pPr algn="just" eaLnBrk="1" hangingPunct="1">
              <a:buFontTx/>
              <a:buNone/>
            </a:pPr>
            <a:endParaRPr lang="en-GB" i="1" smtClean="0"/>
          </a:p>
          <a:p>
            <a:pPr eaLnBrk="1" hangingPunct="1">
              <a:buFontTx/>
              <a:buNone/>
            </a:pPr>
            <a:r>
              <a:rPr lang="en-GB" i="1" smtClean="0"/>
              <a:t>	direct the Council for Trade in Goods to undertake exploratory and analytical work, drawing on the work of other relevant international organizations, on the simplification of trade procedures in order to assess the scope for WTO rules in this area.</a:t>
            </a:r>
            <a:r>
              <a:rPr lang="ja-JP" altLang="en-GB" i="1" smtClean="0"/>
              <a:t>”</a:t>
            </a:r>
            <a:endParaRPr lang="en-GB" smtClean="0"/>
          </a:p>
        </p:txBody>
      </p:sp>
      <p:sp>
        <p:nvSpPr>
          <p:cNvPr id="101379" name="Rectangle 3"/>
          <p:cNvSpPr>
            <a:spLocks noGrp="1" noChangeArrowheads="1"/>
          </p:cNvSpPr>
          <p:nvPr>
            <p:ph type="title"/>
          </p:nvPr>
        </p:nvSpPr>
        <p:spPr>
          <a:xfrm>
            <a:off x="457200" y="533400"/>
            <a:ext cx="8305800" cy="1143000"/>
          </a:xfrm>
        </p:spPr>
        <p:txBody>
          <a:bodyPr/>
          <a:lstStyle/>
          <a:p>
            <a:pPr eaLnBrk="1" hangingPunct="1"/>
            <a:r>
              <a:rPr lang="en-GB" smtClean="0"/>
              <a:t>Mandate of WTO Work Programme</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260350"/>
            <a:ext cx="7772400" cy="1143000"/>
          </a:xfrm>
        </p:spPr>
        <p:txBody>
          <a:bodyPr/>
          <a:lstStyle/>
          <a:p>
            <a:pPr eaLnBrk="1" hangingPunct="1"/>
            <a:r>
              <a:rPr lang="fr-CH" smtClean="0"/>
              <a:t>History of TF in the WTO</a:t>
            </a:r>
            <a:endParaRPr lang="en-GB" smtClean="0"/>
          </a:p>
        </p:txBody>
      </p:sp>
      <p:sp>
        <p:nvSpPr>
          <p:cNvPr id="103426" name="Line 3"/>
          <p:cNvSpPr>
            <a:spLocks noChangeShapeType="1"/>
          </p:cNvSpPr>
          <p:nvPr/>
        </p:nvSpPr>
        <p:spPr bwMode="auto">
          <a:xfrm>
            <a:off x="684213" y="3860800"/>
            <a:ext cx="7775575" cy="0"/>
          </a:xfrm>
          <a:prstGeom prst="line">
            <a:avLst/>
          </a:prstGeom>
          <a:noFill/>
          <a:ln w="57150">
            <a:solidFill>
              <a:schemeClr val="tx1"/>
            </a:solidFill>
            <a:round/>
            <a:headEnd/>
            <a:tailEnd type="triangle" w="med" len="med"/>
          </a:ln>
        </p:spPr>
        <p:txBody>
          <a:bodyPr/>
          <a:lstStyle/>
          <a:p>
            <a:endParaRPr lang="en-US"/>
          </a:p>
        </p:txBody>
      </p:sp>
      <p:sp>
        <p:nvSpPr>
          <p:cNvPr id="103427" name="Line 4"/>
          <p:cNvSpPr>
            <a:spLocks noChangeShapeType="1"/>
          </p:cNvSpPr>
          <p:nvPr/>
        </p:nvSpPr>
        <p:spPr bwMode="auto">
          <a:xfrm>
            <a:off x="1116013" y="3860800"/>
            <a:ext cx="0" cy="504825"/>
          </a:xfrm>
          <a:prstGeom prst="line">
            <a:avLst/>
          </a:prstGeom>
          <a:noFill/>
          <a:ln w="50800">
            <a:solidFill>
              <a:schemeClr val="tx1"/>
            </a:solidFill>
            <a:round/>
            <a:headEnd/>
            <a:tailEnd/>
          </a:ln>
        </p:spPr>
        <p:txBody>
          <a:bodyPr/>
          <a:lstStyle/>
          <a:p>
            <a:endParaRPr lang="en-US"/>
          </a:p>
        </p:txBody>
      </p:sp>
      <p:sp>
        <p:nvSpPr>
          <p:cNvPr id="103428" name="Line 5"/>
          <p:cNvSpPr>
            <a:spLocks noChangeShapeType="1"/>
          </p:cNvSpPr>
          <p:nvPr/>
        </p:nvSpPr>
        <p:spPr bwMode="auto">
          <a:xfrm>
            <a:off x="3833813" y="3860800"/>
            <a:ext cx="0" cy="504825"/>
          </a:xfrm>
          <a:prstGeom prst="line">
            <a:avLst/>
          </a:prstGeom>
          <a:noFill/>
          <a:ln w="50800">
            <a:solidFill>
              <a:schemeClr val="tx1"/>
            </a:solidFill>
            <a:round/>
            <a:headEnd/>
            <a:tailEnd/>
          </a:ln>
        </p:spPr>
        <p:txBody>
          <a:bodyPr/>
          <a:lstStyle/>
          <a:p>
            <a:endParaRPr lang="en-US"/>
          </a:p>
        </p:txBody>
      </p:sp>
      <p:sp>
        <p:nvSpPr>
          <p:cNvPr id="103429" name="Text Box 6"/>
          <p:cNvSpPr txBox="1">
            <a:spLocks noChangeArrowheads="1"/>
          </p:cNvSpPr>
          <p:nvPr/>
        </p:nvSpPr>
        <p:spPr bwMode="auto">
          <a:xfrm>
            <a:off x="395288" y="4365625"/>
            <a:ext cx="1368425" cy="12049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3600">
                <a:solidFill>
                  <a:srgbClr val="FF0000"/>
                </a:solidFill>
                <a:latin typeface="Tahoma" pitchFamily="34" charset="0"/>
              </a:rPr>
              <a:t>1.</a:t>
            </a:r>
            <a:r>
              <a:rPr lang="fr-CH">
                <a:latin typeface="Tahoma" pitchFamily="34" charset="0"/>
              </a:rPr>
              <a:t> WTO Ministerial Conference</a:t>
            </a:r>
            <a:endParaRPr lang="en-GB">
              <a:latin typeface="Tahoma" pitchFamily="34" charset="0"/>
            </a:endParaRPr>
          </a:p>
        </p:txBody>
      </p:sp>
      <p:pic>
        <p:nvPicPr>
          <p:cNvPr id="1240071" name="Picture 7" descr="dda_50x77"/>
          <p:cNvPicPr>
            <a:picLocks noChangeAspect="1" noChangeArrowheads="1"/>
          </p:cNvPicPr>
          <p:nvPr/>
        </p:nvPicPr>
        <p:blipFill>
          <a:blip r:embed="rId3"/>
          <a:srcRect/>
          <a:stretch>
            <a:fillRect/>
          </a:stretch>
        </p:blipFill>
        <p:spPr bwMode="auto">
          <a:xfrm>
            <a:off x="3492500" y="1773238"/>
            <a:ext cx="701675" cy="1079500"/>
          </a:xfrm>
          <a:prstGeom prst="rect">
            <a:avLst/>
          </a:prstGeom>
          <a:noFill/>
          <a:ln w="9525">
            <a:solidFill>
              <a:schemeClr val="tx1"/>
            </a:solidFill>
            <a:miter lim="800000"/>
            <a:headEnd/>
            <a:tailEnd/>
          </a:ln>
        </p:spPr>
      </p:pic>
      <p:pic>
        <p:nvPicPr>
          <p:cNvPr id="103431" name="Picture 8" descr="dohalogo_85pxls"/>
          <p:cNvPicPr>
            <a:picLocks noChangeAspect="1" noChangeArrowheads="1"/>
          </p:cNvPicPr>
          <p:nvPr/>
        </p:nvPicPr>
        <p:blipFill>
          <a:blip r:embed="rId4"/>
          <a:srcRect/>
          <a:stretch>
            <a:fillRect/>
          </a:stretch>
        </p:blipFill>
        <p:spPr bwMode="auto">
          <a:xfrm>
            <a:off x="3203575" y="4365625"/>
            <a:ext cx="946150" cy="901700"/>
          </a:xfrm>
          <a:prstGeom prst="rect">
            <a:avLst/>
          </a:prstGeom>
          <a:solidFill>
            <a:schemeClr val="bg1"/>
          </a:solidFill>
          <a:ln w="9525">
            <a:solidFill>
              <a:schemeClr val="tx1"/>
            </a:solidFill>
            <a:miter lim="800000"/>
            <a:headEnd/>
            <a:tailEnd/>
          </a:ln>
        </p:spPr>
      </p:pic>
      <p:sp>
        <p:nvSpPr>
          <p:cNvPr id="103432" name="AutoShape 9"/>
          <p:cNvSpPr>
            <a:spLocks noChangeArrowheads="1"/>
          </p:cNvSpPr>
          <p:nvPr/>
        </p:nvSpPr>
        <p:spPr bwMode="auto">
          <a:xfrm>
            <a:off x="900113"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103433" name="Text Box 10"/>
          <p:cNvSpPr txBox="1">
            <a:spLocks noChangeArrowheads="1"/>
          </p:cNvSpPr>
          <p:nvPr/>
        </p:nvSpPr>
        <p:spPr bwMode="auto">
          <a:xfrm>
            <a:off x="684213" y="3500438"/>
            <a:ext cx="792162"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1996</a:t>
            </a:r>
            <a:endParaRPr lang="en-GB" sz="2000">
              <a:latin typeface="Tahoma" pitchFamily="34" charset="0"/>
            </a:endParaRPr>
          </a:p>
        </p:txBody>
      </p:sp>
      <p:sp>
        <p:nvSpPr>
          <p:cNvPr id="103434" name="Text Box 11"/>
          <p:cNvSpPr txBox="1">
            <a:spLocks noChangeArrowheads="1"/>
          </p:cNvSpPr>
          <p:nvPr/>
        </p:nvSpPr>
        <p:spPr bwMode="auto">
          <a:xfrm>
            <a:off x="3419475" y="3500438"/>
            <a:ext cx="792163"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2001</a:t>
            </a:r>
            <a:endParaRPr lang="en-GB" sz="2000">
              <a:latin typeface="Tahoma" pitchFamily="34" charset="0"/>
            </a:endParaRPr>
          </a:p>
        </p:txBody>
      </p:sp>
      <p:sp>
        <p:nvSpPr>
          <p:cNvPr id="103435" name="Text Box 12"/>
          <p:cNvSpPr txBox="1">
            <a:spLocks noChangeArrowheads="1"/>
          </p:cNvSpPr>
          <p:nvPr/>
        </p:nvSpPr>
        <p:spPr bwMode="auto">
          <a:xfrm>
            <a:off x="323850" y="2141538"/>
            <a:ext cx="1368425" cy="7143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2000">
                <a:latin typeface="Tahoma" pitchFamily="34" charset="0"/>
              </a:rPr>
              <a:t>Singapore Issues</a:t>
            </a:r>
            <a:endParaRPr lang="en-GB" sz="2000">
              <a:latin typeface="Tahoma" pitchFamily="34" charset="0"/>
            </a:endParaRPr>
          </a:p>
        </p:txBody>
      </p:sp>
      <p:sp>
        <p:nvSpPr>
          <p:cNvPr id="1240077" name="AutoShape 13"/>
          <p:cNvSpPr>
            <a:spLocks noChangeArrowheads="1"/>
          </p:cNvSpPr>
          <p:nvPr/>
        </p:nvSpPr>
        <p:spPr bwMode="auto">
          <a:xfrm>
            <a:off x="3689350"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103437" name="Line 14"/>
          <p:cNvSpPr>
            <a:spLocks noChangeShapeType="1"/>
          </p:cNvSpPr>
          <p:nvPr/>
        </p:nvSpPr>
        <p:spPr bwMode="auto">
          <a:xfrm>
            <a:off x="5364163" y="3860800"/>
            <a:ext cx="3095625" cy="0"/>
          </a:xfrm>
          <a:prstGeom prst="line">
            <a:avLst/>
          </a:prstGeom>
          <a:noFill/>
          <a:ln w="50800">
            <a:solidFill>
              <a:srgbClr val="00CCFF"/>
            </a:solidFill>
            <a:round/>
            <a:headEnd/>
            <a:tailEnd type="triangle" w="med" len="med"/>
          </a:ln>
        </p:spPr>
        <p:txBody>
          <a:bodyPr/>
          <a:lstStyle/>
          <a:p>
            <a:endParaRPr lang="en-US"/>
          </a:p>
        </p:txBody>
      </p:sp>
      <p:sp>
        <p:nvSpPr>
          <p:cNvPr id="1240079" name="Oval 15"/>
          <p:cNvSpPr>
            <a:spLocks noChangeArrowheads="1"/>
          </p:cNvSpPr>
          <p:nvPr/>
        </p:nvSpPr>
        <p:spPr bwMode="auto">
          <a:xfrm>
            <a:off x="3060700" y="3355975"/>
            <a:ext cx="1439863" cy="720725"/>
          </a:xfrm>
          <a:prstGeom prst="ellipse">
            <a:avLst/>
          </a:prstGeom>
          <a:noFill/>
          <a:ln w="508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0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4007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240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77" grpId="0" animBg="1"/>
      <p:bldP spid="12400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Traditional definition</a:t>
            </a:r>
          </a:p>
        </p:txBody>
      </p:sp>
      <p:sp>
        <p:nvSpPr>
          <p:cNvPr id="23554" name="Rectangle 3"/>
          <p:cNvSpPr>
            <a:spLocks noGrp="1" noChangeArrowheads="1"/>
          </p:cNvSpPr>
          <p:nvPr>
            <p:ph type="body" idx="1"/>
          </p:nvPr>
        </p:nvSpPr>
        <p:spPr/>
        <p:txBody>
          <a:bodyPr/>
          <a:lstStyle/>
          <a:p>
            <a:r>
              <a:rPr lang="en-US" smtClean="0"/>
              <a:t>Simplification and harmonization of  international trade procedures and documentation</a:t>
            </a:r>
          </a:p>
          <a:p>
            <a:endParaRPr lang="en-US" smtClean="0"/>
          </a:p>
          <a:p>
            <a:r>
              <a:rPr lang="en-US" smtClean="0"/>
              <a:t>Core elements:</a:t>
            </a:r>
          </a:p>
          <a:p>
            <a:pPr lvl="1"/>
            <a:r>
              <a:rPr lang="en-US" sz="2400" smtClean="0"/>
              <a:t>Documents as support of information</a:t>
            </a:r>
          </a:p>
          <a:p>
            <a:pPr lvl="1"/>
            <a:r>
              <a:rPr lang="en-US" sz="2400" smtClean="0"/>
              <a:t>Procedures as information processing</a:t>
            </a:r>
          </a:p>
          <a:p>
            <a:pPr lvl="1"/>
            <a:endParaRPr lang="en-US" sz="2400" smtClean="0"/>
          </a:p>
          <a:p>
            <a:r>
              <a:rPr lang="en-US" smtClean="0"/>
              <a:t>Main outcomes:</a:t>
            </a:r>
          </a:p>
          <a:p>
            <a:pPr lvl="1"/>
            <a:r>
              <a:rPr lang="en-US" sz="2400" smtClean="0"/>
              <a:t> Standard documents</a:t>
            </a:r>
          </a:p>
          <a:p>
            <a:pPr lvl="1"/>
            <a:r>
              <a:rPr lang="en-US" sz="2400" smtClean="0"/>
              <a:t> Standard data and codes</a:t>
            </a:r>
          </a:p>
          <a:p>
            <a:pPr lvl="1"/>
            <a:r>
              <a:rPr lang="en-US" sz="2400" smtClean="0"/>
              <a:t> Standard protocols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2"/>
          <p:cNvSpPr>
            <a:spLocks noGrp="1"/>
          </p:cNvSpPr>
          <p:nvPr>
            <p:ph type="sldNum" sz="quarter" idx="12"/>
          </p:nvPr>
        </p:nvSpPr>
        <p:spPr>
          <a:xfrm>
            <a:off x="457200" y="6245225"/>
            <a:ext cx="2133600" cy="476250"/>
          </a:xfrm>
          <a:noFill/>
          <a:ln>
            <a:miter lim="800000"/>
            <a:headEnd/>
            <a:tailEnd/>
          </a:ln>
        </p:spPr>
        <p:txBody>
          <a:bodyPr/>
          <a:lstStyle/>
          <a:p>
            <a:pPr algn="l"/>
            <a:fld id="{A54A7E9A-DEC0-4017-842B-0A1CC61F3F76}" type="slidenum">
              <a:rPr lang="en-GB" smtClean="0">
                <a:latin typeface="Arial" charset="0"/>
              </a:rPr>
              <a:pPr algn="l"/>
              <a:t>50</a:t>
            </a:fld>
            <a:endParaRPr lang="en-GB" smtClean="0">
              <a:latin typeface="Arial" charset="0"/>
            </a:endParaRPr>
          </a:p>
        </p:txBody>
      </p:sp>
      <p:sp>
        <p:nvSpPr>
          <p:cNvPr id="105474" name="Rectangle 2"/>
          <p:cNvSpPr>
            <a:spLocks noGrp="1" noChangeArrowheads="1"/>
          </p:cNvSpPr>
          <p:nvPr>
            <p:ph type="title"/>
          </p:nvPr>
        </p:nvSpPr>
        <p:spPr>
          <a:xfrm>
            <a:off x="685800" y="381000"/>
            <a:ext cx="7772400" cy="1143000"/>
          </a:xfrm>
        </p:spPr>
        <p:txBody>
          <a:bodyPr/>
          <a:lstStyle/>
          <a:p>
            <a:pPr eaLnBrk="1" hangingPunct="1"/>
            <a:r>
              <a:rPr lang="fr-CH" smtClean="0"/>
              <a:t>Doha Declaration (2001)</a:t>
            </a:r>
            <a:endParaRPr lang="en-GB" smtClean="0"/>
          </a:p>
        </p:txBody>
      </p:sp>
      <p:sp>
        <p:nvSpPr>
          <p:cNvPr id="105475" name="Rectangle 3"/>
          <p:cNvSpPr>
            <a:spLocks noChangeArrowheads="1"/>
          </p:cNvSpPr>
          <p:nvPr/>
        </p:nvSpPr>
        <p:spPr bwMode="auto">
          <a:xfrm>
            <a:off x="685800" y="1600200"/>
            <a:ext cx="7772400" cy="4054475"/>
          </a:xfrm>
          <a:prstGeom prst="rect">
            <a:avLst/>
          </a:prstGeom>
          <a:noFill/>
          <a:ln w="9525">
            <a:noFill/>
            <a:miter lim="800000"/>
            <a:headEnd/>
            <a:tailEnd/>
          </a:ln>
        </p:spPr>
        <p:txBody>
          <a:bodyPr>
            <a:spAutoFit/>
          </a:bodyPr>
          <a:lstStyle/>
          <a:p>
            <a:pPr algn="just"/>
            <a:r>
              <a:rPr lang="en-GB" sz="2000" i="1">
                <a:cs typeface="Times New Roman" pitchFamily="18" charset="0"/>
              </a:rPr>
              <a:t>27.	Recognizing the case </a:t>
            </a:r>
            <a:r>
              <a:rPr lang="en-GB" sz="2000" b="1" i="1">
                <a:cs typeface="Times New Roman" pitchFamily="18" charset="0"/>
              </a:rPr>
              <a:t>for further expediting the movement, release and clearance of goods including goods in transit and the need for enhanced technical assistance and capacity building</a:t>
            </a:r>
            <a:r>
              <a:rPr lang="en-GB" sz="2000" i="1">
                <a:cs typeface="Times New Roman" pitchFamily="18" charset="0"/>
              </a:rPr>
              <a:t> in this area, we agree that negotiations will take place after the Fifth Session of the Ministerial Conference on the basis of a decision, by explicit consensus, at that Session on modalities of negotiations. In the period until the Fifth Session, the Council for Trade in Goods shall review and as appropriate</a:t>
            </a:r>
            <a:r>
              <a:rPr lang="en-GB" sz="2000" b="1" i="1">
                <a:cs typeface="Times New Roman" pitchFamily="18" charset="0"/>
              </a:rPr>
              <a:t>, clarify and improve relevant aspects of Articles V, VIII and X of the GATT 1994</a:t>
            </a:r>
            <a:r>
              <a:rPr lang="en-GB" sz="2000" i="1">
                <a:cs typeface="Times New Roman" pitchFamily="18" charset="0"/>
              </a:rPr>
              <a:t> and </a:t>
            </a:r>
            <a:r>
              <a:rPr lang="en-GB" sz="2000" b="1" i="1">
                <a:cs typeface="Times New Roman" pitchFamily="18" charset="0"/>
              </a:rPr>
              <a:t>identify the trade facilitation needs and priorities of Members, in particular developing and least-developed countries</a:t>
            </a:r>
            <a:r>
              <a:rPr lang="en-GB" sz="2000" i="1">
                <a:cs typeface="Times New Roman" pitchFamily="18" charset="0"/>
              </a:rPr>
              <a:t>. We commit ourselves to ensuring adequate technical assistance and support for capacity building in this area. </a:t>
            </a:r>
            <a:endParaRPr lang="en-GB" sz="2000">
              <a:cs typeface="Times New Roman" pitchFamily="18" charset="0"/>
            </a:endParaRPr>
          </a:p>
          <a:p>
            <a:pPr eaLnBrk="0" hangingPunct="0"/>
            <a:r>
              <a:rPr lang="nl-NL" sz="2000">
                <a:cs typeface="Times New Roman" pitchFamily="18" charset="0"/>
              </a:rPr>
              <a:t>(WT/MIN(01)/DEC/W/1</a:t>
            </a:r>
            <a:r>
              <a:rPr lang="nl-NL" sz="2000" b="1">
                <a:cs typeface="Times New Roman" pitchFamily="18" charset="0"/>
              </a:rPr>
              <a:t>, </a:t>
            </a:r>
            <a:r>
              <a:rPr lang="nl-NL" sz="2000">
                <a:cs typeface="Times New Roman" pitchFamily="18" charset="0"/>
              </a:rPr>
              <a:t>14 November 2001)</a:t>
            </a:r>
            <a:r>
              <a:rPr lang="en-GB" sz="2000">
                <a:cs typeface="Times New Roman" pitchFamily="18"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85800" y="260350"/>
            <a:ext cx="7772400" cy="1143000"/>
          </a:xfrm>
        </p:spPr>
        <p:txBody>
          <a:bodyPr/>
          <a:lstStyle/>
          <a:p>
            <a:pPr eaLnBrk="1" hangingPunct="1"/>
            <a:r>
              <a:rPr lang="fr-CH" smtClean="0"/>
              <a:t>Timeline of TF at WTO</a:t>
            </a:r>
            <a:endParaRPr lang="en-GB" smtClean="0"/>
          </a:p>
        </p:txBody>
      </p:sp>
      <p:sp>
        <p:nvSpPr>
          <p:cNvPr id="106498" name="Line 3"/>
          <p:cNvSpPr>
            <a:spLocks noChangeShapeType="1"/>
          </p:cNvSpPr>
          <p:nvPr/>
        </p:nvSpPr>
        <p:spPr bwMode="auto">
          <a:xfrm>
            <a:off x="684213" y="3860800"/>
            <a:ext cx="7775575" cy="0"/>
          </a:xfrm>
          <a:prstGeom prst="line">
            <a:avLst/>
          </a:prstGeom>
          <a:noFill/>
          <a:ln w="57150">
            <a:solidFill>
              <a:schemeClr val="tx1"/>
            </a:solidFill>
            <a:round/>
            <a:headEnd/>
            <a:tailEnd type="triangle" w="med" len="med"/>
          </a:ln>
        </p:spPr>
        <p:txBody>
          <a:bodyPr/>
          <a:lstStyle/>
          <a:p>
            <a:endParaRPr lang="en-US"/>
          </a:p>
        </p:txBody>
      </p:sp>
      <p:sp>
        <p:nvSpPr>
          <p:cNvPr id="106499" name="Line 4"/>
          <p:cNvSpPr>
            <a:spLocks noChangeShapeType="1"/>
          </p:cNvSpPr>
          <p:nvPr/>
        </p:nvSpPr>
        <p:spPr bwMode="auto">
          <a:xfrm>
            <a:off x="1116013" y="3860800"/>
            <a:ext cx="0" cy="504825"/>
          </a:xfrm>
          <a:prstGeom prst="line">
            <a:avLst/>
          </a:prstGeom>
          <a:noFill/>
          <a:ln w="50800">
            <a:solidFill>
              <a:schemeClr val="tx1"/>
            </a:solidFill>
            <a:round/>
            <a:headEnd/>
            <a:tailEnd/>
          </a:ln>
        </p:spPr>
        <p:txBody>
          <a:bodyPr/>
          <a:lstStyle/>
          <a:p>
            <a:endParaRPr lang="en-US"/>
          </a:p>
        </p:txBody>
      </p:sp>
      <p:sp>
        <p:nvSpPr>
          <p:cNvPr id="106500" name="Line 5"/>
          <p:cNvSpPr>
            <a:spLocks noChangeShapeType="1"/>
          </p:cNvSpPr>
          <p:nvPr/>
        </p:nvSpPr>
        <p:spPr bwMode="auto">
          <a:xfrm>
            <a:off x="3833813" y="3860800"/>
            <a:ext cx="0" cy="504825"/>
          </a:xfrm>
          <a:prstGeom prst="line">
            <a:avLst/>
          </a:prstGeom>
          <a:noFill/>
          <a:ln w="50800">
            <a:solidFill>
              <a:schemeClr val="tx1"/>
            </a:solidFill>
            <a:round/>
            <a:headEnd/>
            <a:tailEnd/>
          </a:ln>
        </p:spPr>
        <p:txBody>
          <a:bodyPr/>
          <a:lstStyle/>
          <a:p>
            <a:endParaRPr lang="en-US"/>
          </a:p>
        </p:txBody>
      </p:sp>
      <p:sp>
        <p:nvSpPr>
          <p:cNvPr id="106501" name="Text Box 6"/>
          <p:cNvSpPr txBox="1">
            <a:spLocks noChangeArrowheads="1"/>
          </p:cNvSpPr>
          <p:nvPr/>
        </p:nvSpPr>
        <p:spPr bwMode="auto">
          <a:xfrm>
            <a:off x="395288" y="4365625"/>
            <a:ext cx="1368425" cy="12049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3600">
                <a:solidFill>
                  <a:srgbClr val="FF0000"/>
                </a:solidFill>
                <a:latin typeface="Tahoma" pitchFamily="34" charset="0"/>
              </a:rPr>
              <a:t>1.</a:t>
            </a:r>
            <a:r>
              <a:rPr lang="fr-CH">
                <a:latin typeface="Tahoma" pitchFamily="34" charset="0"/>
              </a:rPr>
              <a:t> WTO Ministerial Conference</a:t>
            </a:r>
            <a:endParaRPr lang="en-GB">
              <a:latin typeface="Tahoma" pitchFamily="34" charset="0"/>
            </a:endParaRPr>
          </a:p>
        </p:txBody>
      </p:sp>
      <p:pic>
        <p:nvPicPr>
          <p:cNvPr id="1244167" name="Picture 7" descr="cancunlogo_85pxls"/>
          <p:cNvPicPr>
            <a:picLocks noChangeAspect="1" noChangeArrowheads="1"/>
          </p:cNvPicPr>
          <p:nvPr/>
        </p:nvPicPr>
        <p:blipFill>
          <a:blip r:embed="rId2"/>
          <a:srcRect/>
          <a:stretch>
            <a:fillRect/>
          </a:stretch>
        </p:blipFill>
        <p:spPr bwMode="auto">
          <a:xfrm>
            <a:off x="4211638" y="5084763"/>
            <a:ext cx="946150" cy="901700"/>
          </a:xfrm>
          <a:prstGeom prst="rect">
            <a:avLst/>
          </a:prstGeom>
          <a:noFill/>
          <a:ln w="9525">
            <a:solidFill>
              <a:schemeClr val="tx1"/>
            </a:solidFill>
            <a:miter lim="800000"/>
            <a:headEnd/>
            <a:tailEnd/>
          </a:ln>
        </p:spPr>
      </p:pic>
      <p:pic>
        <p:nvPicPr>
          <p:cNvPr id="106503" name="Picture 8" descr="dda_50x77"/>
          <p:cNvPicPr>
            <a:picLocks noChangeAspect="1" noChangeArrowheads="1"/>
          </p:cNvPicPr>
          <p:nvPr/>
        </p:nvPicPr>
        <p:blipFill>
          <a:blip r:embed="rId3"/>
          <a:srcRect/>
          <a:stretch>
            <a:fillRect/>
          </a:stretch>
        </p:blipFill>
        <p:spPr bwMode="auto">
          <a:xfrm>
            <a:off x="3492500" y="1773238"/>
            <a:ext cx="701675" cy="1079500"/>
          </a:xfrm>
          <a:prstGeom prst="rect">
            <a:avLst/>
          </a:prstGeom>
          <a:noFill/>
          <a:ln w="9525">
            <a:solidFill>
              <a:schemeClr val="tx1"/>
            </a:solidFill>
            <a:miter lim="800000"/>
            <a:headEnd/>
            <a:tailEnd/>
          </a:ln>
        </p:spPr>
      </p:pic>
      <p:pic>
        <p:nvPicPr>
          <p:cNvPr id="106504" name="Picture 9" descr="dohalogo_85pxls"/>
          <p:cNvPicPr>
            <a:picLocks noChangeAspect="1" noChangeArrowheads="1"/>
          </p:cNvPicPr>
          <p:nvPr/>
        </p:nvPicPr>
        <p:blipFill>
          <a:blip r:embed="rId4"/>
          <a:srcRect/>
          <a:stretch>
            <a:fillRect/>
          </a:stretch>
        </p:blipFill>
        <p:spPr bwMode="auto">
          <a:xfrm>
            <a:off x="3203575" y="4365625"/>
            <a:ext cx="946150" cy="901700"/>
          </a:xfrm>
          <a:prstGeom prst="rect">
            <a:avLst/>
          </a:prstGeom>
          <a:solidFill>
            <a:schemeClr val="bg1"/>
          </a:solidFill>
          <a:ln w="9525">
            <a:solidFill>
              <a:schemeClr val="tx1"/>
            </a:solidFill>
            <a:miter lim="800000"/>
            <a:headEnd/>
            <a:tailEnd/>
          </a:ln>
        </p:spPr>
      </p:pic>
      <p:sp>
        <p:nvSpPr>
          <p:cNvPr id="1244170" name="Line 10"/>
          <p:cNvSpPr>
            <a:spLocks noChangeShapeType="1"/>
          </p:cNvSpPr>
          <p:nvPr/>
        </p:nvSpPr>
        <p:spPr bwMode="auto">
          <a:xfrm>
            <a:off x="4714875" y="3860800"/>
            <a:ext cx="0" cy="1223963"/>
          </a:xfrm>
          <a:prstGeom prst="line">
            <a:avLst/>
          </a:prstGeom>
          <a:noFill/>
          <a:ln w="50800">
            <a:solidFill>
              <a:schemeClr val="tx1"/>
            </a:solidFill>
            <a:round/>
            <a:headEnd/>
            <a:tailEnd/>
          </a:ln>
        </p:spPr>
        <p:txBody>
          <a:bodyPr/>
          <a:lstStyle/>
          <a:p>
            <a:endParaRPr lang="en-US"/>
          </a:p>
        </p:txBody>
      </p:sp>
      <p:sp>
        <p:nvSpPr>
          <p:cNvPr id="106506" name="AutoShape 11"/>
          <p:cNvSpPr>
            <a:spLocks noChangeArrowheads="1"/>
          </p:cNvSpPr>
          <p:nvPr/>
        </p:nvSpPr>
        <p:spPr bwMode="auto">
          <a:xfrm>
            <a:off x="900113"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106507" name="Text Box 12"/>
          <p:cNvSpPr txBox="1">
            <a:spLocks noChangeArrowheads="1"/>
          </p:cNvSpPr>
          <p:nvPr/>
        </p:nvSpPr>
        <p:spPr bwMode="auto">
          <a:xfrm>
            <a:off x="684213" y="3500438"/>
            <a:ext cx="792162"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1996</a:t>
            </a:r>
            <a:endParaRPr lang="en-GB" sz="2000">
              <a:latin typeface="Tahoma" pitchFamily="34" charset="0"/>
            </a:endParaRPr>
          </a:p>
        </p:txBody>
      </p:sp>
      <p:sp>
        <p:nvSpPr>
          <p:cNvPr id="106508" name="Text Box 13"/>
          <p:cNvSpPr txBox="1">
            <a:spLocks noChangeArrowheads="1"/>
          </p:cNvSpPr>
          <p:nvPr/>
        </p:nvSpPr>
        <p:spPr bwMode="auto">
          <a:xfrm>
            <a:off x="3419475" y="3500438"/>
            <a:ext cx="792163"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2001</a:t>
            </a:r>
            <a:endParaRPr lang="en-GB" sz="2000">
              <a:latin typeface="Tahoma" pitchFamily="34" charset="0"/>
            </a:endParaRPr>
          </a:p>
        </p:txBody>
      </p:sp>
      <p:sp>
        <p:nvSpPr>
          <p:cNvPr id="106509" name="Text Box 14"/>
          <p:cNvSpPr txBox="1">
            <a:spLocks noChangeArrowheads="1"/>
          </p:cNvSpPr>
          <p:nvPr/>
        </p:nvSpPr>
        <p:spPr bwMode="auto">
          <a:xfrm>
            <a:off x="4284663" y="3500438"/>
            <a:ext cx="792162"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2003</a:t>
            </a:r>
            <a:endParaRPr lang="en-GB" sz="2000">
              <a:latin typeface="Tahoma" pitchFamily="34" charset="0"/>
            </a:endParaRPr>
          </a:p>
        </p:txBody>
      </p:sp>
      <p:sp>
        <p:nvSpPr>
          <p:cNvPr id="106510" name="Text Box 15"/>
          <p:cNvSpPr txBox="1">
            <a:spLocks noChangeArrowheads="1"/>
          </p:cNvSpPr>
          <p:nvPr/>
        </p:nvSpPr>
        <p:spPr bwMode="auto">
          <a:xfrm>
            <a:off x="7812088" y="3463925"/>
            <a:ext cx="792162" cy="398463"/>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200x</a:t>
            </a:r>
            <a:endParaRPr lang="en-GB" sz="2000">
              <a:latin typeface="Tahoma" pitchFamily="34" charset="0"/>
            </a:endParaRPr>
          </a:p>
        </p:txBody>
      </p:sp>
      <p:sp>
        <p:nvSpPr>
          <p:cNvPr id="106511" name="Text Box 16"/>
          <p:cNvSpPr txBox="1">
            <a:spLocks noChangeArrowheads="1"/>
          </p:cNvSpPr>
          <p:nvPr/>
        </p:nvSpPr>
        <p:spPr bwMode="auto">
          <a:xfrm>
            <a:off x="323850" y="2141538"/>
            <a:ext cx="1368425" cy="7143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2000">
                <a:latin typeface="Tahoma" pitchFamily="34" charset="0"/>
              </a:rPr>
              <a:t>Singapore Issues</a:t>
            </a:r>
            <a:endParaRPr lang="en-GB" sz="2000">
              <a:latin typeface="Tahoma" pitchFamily="34" charset="0"/>
            </a:endParaRPr>
          </a:p>
        </p:txBody>
      </p:sp>
      <p:sp>
        <p:nvSpPr>
          <p:cNvPr id="106512" name="AutoShape 17"/>
          <p:cNvSpPr>
            <a:spLocks noChangeArrowheads="1"/>
          </p:cNvSpPr>
          <p:nvPr/>
        </p:nvSpPr>
        <p:spPr bwMode="auto">
          <a:xfrm>
            <a:off x="3689350"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106513" name="Line 18"/>
          <p:cNvSpPr>
            <a:spLocks noChangeShapeType="1"/>
          </p:cNvSpPr>
          <p:nvPr/>
        </p:nvSpPr>
        <p:spPr bwMode="auto">
          <a:xfrm>
            <a:off x="5364163" y="3860800"/>
            <a:ext cx="3095625" cy="0"/>
          </a:xfrm>
          <a:prstGeom prst="line">
            <a:avLst/>
          </a:prstGeom>
          <a:noFill/>
          <a:ln w="50800">
            <a:solidFill>
              <a:srgbClr val="00CCFF"/>
            </a:solidFill>
            <a:round/>
            <a:headEnd/>
            <a:tailEnd type="triangle" w="med" len="med"/>
          </a:ln>
        </p:spPr>
        <p:txBody>
          <a:bodyPr/>
          <a:lstStyle/>
          <a:p>
            <a:endParaRPr lang="en-US"/>
          </a:p>
        </p:txBody>
      </p:sp>
      <p:sp>
        <p:nvSpPr>
          <p:cNvPr id="1244179" name="Oval 19"/>
          <p:cNvSpPr>
            <a:spLocks noChangeArrowheads="1"/>
          </p:cNvSpPr>
          <p:nvPr/>
        </p:nvSpPr>
        <p:spPr bwMode="auto">
          <a:xfrm>
            <a:off x="4067175" y="3355975"/>
            <a:ext cx="1295400" cy="720725"/>
          </a:xfrm>
          <a:prstGeom prst="ellipse">
            <a:avLst/>
          </a:prstGeom>
          <a:noFill/>
          <a:ln w="508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4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417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124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70" grpId="0" animBg="1"/>
      <p:bldP spid="124417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921672BD-E925-4D03-BBFD-56AE73678723}" type="slidenum">
              <a:rPr lang="en-GB" smtClean="0">
                <a:latin typeface="Arial" charset="0"/>
              </a:rPr>
              <a:pPr algn="l"/>
              <a:t>52</a:t>
            </a:fld>
            <a:endParaRPr lang="en-GB" smtClean="0">
              <a:latin typeface="Arial" charset="0"/>
            </a:endParaRPr>
          </a:p>
        </p:txBody>
      </p:sp>
      <p:sp>
        <p:nvSpPr>
          <p:cNvPr id="107522" name="Rectangle 2"/>
          <p:cNvSpPr>
            <a:spLocks noGrp="1" noChangeArrowheads="1"/>
          </p:cNvSpPr>
          <p:nvPr>
            <p:ph type="title"/>
          </p:nvPr>
        </p:nvSpPr>
        <p:spPr>
          <a:xfrm>
            <a:off x="685800" y="381000"/>
            <a:ext cx="7772400" cy="1066800"/>
          </a:xfrm>
        </p:spPr>
        <p:txBody>
          <a:bodyPr/>
          <a:lstStyle/>
          <a:p>
            <a:pPr eaLnBrk="1" hangingPunct="1"/>
            <a:r>
              <a:rPr lang="en-GB" smtClean="0"/>
              <a:t>Work programme 2002-2003</a:t>
            </a:r>
            <a:br>
              <a:rPr lang="en-GB" smtClean="0"/>
            </a:br>
            <a:r>
              <a:rPr lang="en-GB" smtClean="0"/>
              <a:t>from Doha to Cancun</a:t>
            </a:r>
          </a:p>
        </p:txBody>
      </p:sp>
      <p:sp>
        <p:nvSpPr>
          <p:cNvPr id="28675" name="Rectangle 3"/>
          <p:cNvSpPr>
            <a:spLocks noGrp="1" noChangeArrowheads="1"/>
          </p:cNvSpPr>
          <p:nvPr>
            <p:ph type="body" idx="1"/>
          </p:nvPr>
        </p:nvSpPr>
        <p:spPr>
          <a:xfrm>
            <a:off x="304800" y="1752600"/>
            <a:ext cx="8686800" cy="4267200"/>
          </a:xfrm>
        </p:spPr>
        <p:txBody>
          <a:bodyPr/>
          <a:lstStyle/>
          <a:p>
            <a:pPr eaLnBrk="1" hangingPunct="1">
              <a:lnSpc>
                <a:spcPct val="130000"/>
              </a:lnSpc>
              <a:defRPr/>
            </a:pPr>
            <a:r>
              <a:rPr lang="de-DE" smtClean="0"/>
              <a:t>Meetings in the framework of regular CTG sessions;</a:t>
            </a:r>
          </a:p>
          <a:p>
            <a:pPr eaLnBrk="1" hangingPunct="1">
              <a:lnSpc>
                <a:spcPct val="130000"/>
              </a:lnSpc>
              <a:defRPr/>
            </a:pPr>
            <a:r>
              <a:rPr lang="de-DE" smtClean="0"/>
              <a:t>Core agenda:</a:t>
            </a:r>
          </a:p>
          <a:p>
            <a:pPr lvl="1" eaLnBrk="1" hangingPunct="1">
              <a:lnSpc>
                <a:spcPct val="130000"/>
              </a:lnSpc>
              <a:defRPr/>
            </a:pPr>
            <a:r>
              <a:rPr kumimoji="1" lang="de-DE" sz="2400" smtClean="0">
                <a:effectLst>
                  <a:outerShdw blurRad="38100" dist="38100" dir="2700000" algn="tl">
                    <a:srgbClr val="000000"/>
                  </a:outerShdw>
                </a:effectLst>
                <a:latin typeface="Tahoma" pitchFamily="34" charset="0"/>
                <a:ea typeface="Arial" pitchFamily="34" charset="0"/>
              </a:rPr>
              <a:t>GATT Articles V, VIII and X</a:t>
            </a:r>
          </a:p>
          <a:p>
            <a:pPr lvl="1" eaLnBrk="1" hangingPunct="1">
              <a:lnSpc>
                <a:spcPct val="130000"/>
              </a:lnSpc>
              <a:defRPr/>
            </a:pPr>
            <a:r>
              <a:rPr kumimoji="1" lang="de-DE" sz="2400" smtClean="0">
                <a:effectLst>
                  <a:outerShdw blurRad="38100" dist="38100" dir="2700000" algn="tl">
                    <a:srgbClr val="000000"/>
                  </a:outerShdw>
                </a:effectLst>
                <a:latin typeface="Tahoma" pitchFamily="34" charset="0"/>
                <a:ea typeface="Arial" pitchFamily="34" charset="0"/>
              </a:rPr>
              <a:t>Trade facilitation needs and priorities of Members</a:t>
            </a:r>
          </a:p>
          <a:p>
            <a:pPr lvl="1" eaLnBrk="1" hangingPunct="1">
              <a:lnSpc>
                <a:spcPct val="130000"/>
              </a:lnSpc>
              <a:defRPr/>
            </a:pPr>
            <a:r>
              <a:rPr kumimoji="1" lang="de-DE" sz="2400" smtClean="0">
                <a:effectLst>
                  <a:outerShdw blurRad="38100" dist="38100" dir="2700000" algn="tl">
                    <a:srgbClr val="000000"/>
                  </a:outerShdw>
                </a:effectLst>
                <a:latin typeface="Tahoma" pitchFamily="34" charset="0"/>
                <a:ea typeface="Arial" pitchFamily="34" charset="0"/>
              </a:rPr>
              <a:t>Technical assistance and capacity building</a:t>
            </a:r>
          </a:p>
          <a:p>
            <a:pPr eaLnBrk="1" hangingPunct="1">
              <a:lnSpc>
                <a:spcPct val="130000"/>
              </a:lnSpc>
              <a:defRPr/>
            </a:pPr>
            <a:r>
              <a:rPr lang="en-GB" smtClean="0"/>
              <a:t>Numerous proposals, national experiences on the Articles;</a:t>
            </a:r>
          </a:p>
          <a:p>
            <a:pPr eaLnBrk="1" hangingPunct="1">
              <a:lnSpc>
                <a:spcPct val="130000"/>
              </a:lnSpc>
              <a:defRPr/>
            </a:pPr>
            <a:r>
              <a:rPr lang="en-GB" smtClean="0"/>
              <a:t>Low focus on N&amp;P, TA and CB.</a:t>
            </a:r>
          </a:p>
          <a:p>
            <a:pPr eaLnBrk="1" hangingPunct="1">
              <a:lnSpc>
                <a:spcPct val="130000"/>
              </a:lnSpc>
              <a:defRPr/>
            </a:pPr>
            <a:r>
              <a:rPr lang="en-GB" smtClean="0"/>
              <a:t>Cancun is not a success but Trade Facilitation stays </a:t>
            </a:r>
            <a:r>
              <a:rPr lang="ja-JP" altLang="en-GB" smtClean="0"/>
              <a:t>“</a:t>
            </a:r>
            <a:r>
              <a:rPr lang="en-GB" altLang="ja-JP" smtClean="0"/>
              <a:t>on-board</a:t>
            </a:r>
            <a:r>
              <a:rPr lang="ja-JP" altLang="en-GB" smtClean="0"/>
              <a:t>”</a:t>
            </a:r>
            <a:r>
              <a:rPr lang="en-GB" altLang="ja-JP" smtClean="0"/>
              <a:t>.</a:t>
            </a:r>
            <a:endParaRPr lang="en-GB" smtClean="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260350"/>
            <a:ext cx="7772400" cy="1143000"/>
          </a:xfrm>
        </p:spPr>
        <p:txBody>
          <a:bodyPr/>
          <a:lstStyle/>
          <a:p>
            <a:pPr eaLnBrk="1" hangingPunct="1"/>
            <a:r>
              <a:rPr lang="fr-CH" smtClean="0"/>
              <a:t>Singapore Issues vs. Cancun</a:t>
            </a:r>
            <a:endParaRPr lang="en-GB" smtClean="0"/>
          </a:p>
        </p:txBody>
      </p:sp>
      <p:sp>
        <p:nvSpPr>
          <p:cNvPr id="109570" name="Rectangle 3"/>
          <p:cNvSpPr>
            <a:spLocks noGrp="1" noChangeArrowheads="1"/>
          </p:cNvSpPr>
          <p:nvPr>
            <p:ph type="body" idx="1"/>
          </p:nvPr>
        </p:nvSpPr>
        <p:spPr>
          <a:xfrm>
            <a:off x="685800" y="1557338"/>
            <a:ext cx="7772400" cy="4114800"/>
          </a:xfrm>
        </p:spPr>
        <p:txBody>
          <a:bodyPr/>
          <a:lstStyle/>
          <a:p>
            <a:pPr eaLnBrk="1" hangingPunct="1">
              <a:buFontTx/>
              <a:buNone/>
            </a:pPr>
            <a:r>
              <a:rPr lang="fr-CH" sz="2800" smtClean="0"/>
              <a:t>At the Ministerial Conference 2003 in Cancun a coalition of developing countries refused to open negotiations on new topics </a:t>
            </a:r>
          </a:p>
          <a:p>
            <a:pPr eaLnBrk="1" hangingPunct="1">
              <a:buFontTx/>
              <a:buNone/>
            </a:pPr>
            <a:endParaRPr lang="fr-CH" sz="2800" smtClean="0"/>
          </a:p>
          <a:p>
            <a:pPr eaLnBrk="1" hangingPunct="1">
              <a:buFontTx/>
              <a:buNone/>
            </a:pPr>
            <a:endParaRPr lang="fr-CH" sz="2800" smtClean="0"/>
          </a:p>
          <a:p>
            <a:pPr eaLnBrk="1" hangingPunct="1">
              <a:buFontTx/>
              <a:buNone/>
            </a:pPr>
            <a:endParaRPr lang="fr-CH" sz="2800" smtClean="0"/>
          </a:p>
          <a:p>
            <a:pPr eaLnBrk="1" hangingPunct="1">
              <a:buFontTx/>
              <a:buNone/>
            </a:pPr>
            <a:endParaRPr lang="fr-CH" sz="2800" smtClean="0"/>
          </a:p>
          <a:p>
            <a:pPr eaLnBrk="1" hangingPunct="1"/>
            <a:r>
              <a:rPr lang="fr-CH" sz="2800" smtClean="0"/>
              <a:t>Trade Facilitation</a:t>
            </a:r>
            <a:endParaRPr lang="en-GB" sz="2800" smtClean="0"/>
          </a:p>
        </p:txBody>
      </p:sp>
      <p:pic>
        <p:nvPicPr>
          <p:cNvPr id="1245188" name="Picture 4" descr="images"/>
          <p:cNvPicPr>
            <a:picLocks noChangeAspect="1" noChangeArrowheads="1"/>
          </p:cNvPicPr>
          <p:nvPr/>
        </p:nvPicPr>
        <p:blipFill>
          <a:blip r:embed="rId2"/>
          <a:srcRect/>
          <a:stretch>
            <a:fillRect/>
          </a:stretch>
        </p:blipFill>
        <p:spPr bwMode="auto">
          <a:xfrm>
            <a:off x="7318375" y="4519613"/>
            <a:ext cx="1285875" cy="1285875"/>
          </a:xfrm>
          <a:prstGeom prst="rect">
            <a:avLst/>
          </a:prstGeom>
          <a:noFill/>
          <a:ln w="9525">
            <a:noFill/>
            <a:miter lim="800000"/>
            <a:headEnd/>
            <a:tailEnd/>
          </a:ln>
        </p:spPr>
      </p:pic>
      <p:sp>
        <p:nvSpPr>
          <p:cNvPr id="1245189" name="Text Box 5"/>
          <p:cNvSpPr txBox="1">
            <a:spLocks noChangeArrowheads="1"/>
          </p:cNvSpPr>
          <p:nvPr/>
        </p:nvSpPr>
        <p:spPr bwMode="auto">
          <a:xfrm>
            <a:off x="684213" y="3176588"/>
            <a:ext cx="6634162" cy="1373187"/>
          </a:xfrm>
          <a:prstGeom prst="rect">
            <a:avLst/>
          </a:prstGeom>
          <a:noFill/>
          <a:ln w="9525">
            <a:noFill/>
            <a:miter lim="800000"/>
            <a:headEnd/>
            <a:tailEnd/>
          </a:ln>
        </p:spPr>
        <p:txBody>
          <a:bodyPr>
            <a:spAutoFit/>
          </a:bodyPr>
          <a:lstStyle/>
          <a:p>
            <a:pPr>
              <a:buFontTx/>
              <a:buChar char="•"/>
            </a:pPr>
            <a:r>
              <a:rPr lang="fr-CH" sz="2800" b="1">
                <a:solidFill>
                  <a:srgbClr val="990033"/>
                </a:solidFill>
                <a:latin typeface="Arial Unicode MS"/>
                <a:ea typeface="Arial Unicode MS"/>
                <a:cs typeface="Arial Unicode MS"/>
              </a:rPr>
              <a:t> Government Procurement (§26 DD)</a:t>
            </a:r>
          </a:p>
          <a:p>
            <a:pPr>
              <a:buFontTx/>
              <a:buChar char="•"/>
            </a:pPr>
            <a:r>
              <a:rPr lang="fr-CH" sz="2800" b="1">
                <a:solidFill>
                  <a:srgbClr val="990033"/>
                </a:solidFill>
                <a:latin typeface="Arial Unicode MS"/>
                <a:ea typeface="Arial Unicode MS"/>
                <a:cs typeface="Arial Unicode MS"/>
              </a:rPr>
              <a:t> Investment (§20-22 DD)</a:t>
            </a:r>
          </a:p>
          <a:p>
            <a:pPr>
              <a:buFontTx/>
              <a:buChar char="•"/>
            </a:pPr>
            <a:r>
              <a:rPr lang="fr-CH" sz="2800" b="1">
                <a:solidFill>
                  <a:srgbClr val="990033"/>
                </a:solidFill>
                <a:latin typeface="Arial Unicode MS"/>
                <a:ea typeface="Arial Unicode MS"/>
                <a:cs typeface="Arial Unicode MS"/>
              </a:rPr>
              <a:t> Competition (§23-25 DD)</a:t>
            </a:r>
            <a:endParaRPr lang="en-GB" sz="2800">
              <a:latin typeface="Arial Unicode MS"/>
              <a:ea typeface="Arial Unicode MS"/>
              <a:cs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5188"/>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0 0 C 0.15955 0.09852 0.3191 0.19727 0.38281 0.23681 " pathEditMode="relative" ptsTypes="aA">
                                      <p:cBhvr>
                                        <p:cTn id="9" dur="500" fill="hold"/>
                                        <p:tgtEl>
                                          <p:spTgt spid="1245189">
                                            <p:txEl>
                                              <p:pRg st="0" end="0"/>
                                            </p:txEl>
                                          </p:spTgt>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0 0 C 0.15955 0.09852 0.3191 0.19727 0.38281 0.23681 " pathEditMode="relative" ptsTypes="aA">
                                      <p:cBhvr>
                                        <p:cTn id="11" dur="500" fill="hold"/>
                                        <p:tgtEl>
                                          <p:spTgt spid="1245189">
                                            <p:txEl>
                                              <p:pRg st="1" end="1"/>
                                            </p:txEl>
                                          </p:spTgt>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 0 C 0.15955 0.09852 0.3191 0.19727 0.38281 0.23681 " pathEditMode="relative" ptsTypes="aA">
                                      <p:cBhvr>
                                        <p:cTn id="13" dur="500" fill="hold"/>
                                        <p:tgtEl>
                                          <p:spTgt spid="1245189">
                                            <p:txEl>
                                              <p:pRg st="2" end="2"/>
                                            </p:txEl>
                                          </p:spTgt>
                                        </p:tgtEl>
                                        <p:attrNameLst>
                                          <p:attrName>ppt_x</p:attrName>
                                          <p:attrName>ppt_y</p:attrName>
                                        </p:attrNameLst>
                                      </p:cBhvr>
                                    </p:animMotion>
                                  </p:childTnLst>
                                </p:cTn>
                              </p:par>
                            </p:childTnLst>
                          </p:cTn>
                        </p:par>
                        <p:par>
                          <p:cTn id="14" fill="hold" nodeType="afterGroup">
                            <p:stCondLst>
                              <p:cond delay="500"/>
                            </p:stCondLst>
                            <p:childTnLst>
                              <p:par>
                                <p:cTn id="15" presetID="17" presetClass="exit" presetSubtype="10" fill="hold" grpId="0" nodeType="afterEffect">
                                  <p:stCondLst>
                                    <p:cond delay="0"/>
                                  </p:stCondLst>
                                  <p:childTnLst>
                                    <p:anim calcmode="lin" valueType="num">
                                      <p:cBhvr>
                                        <p:cTn id="16" dur="500"/>
                                        <p:tgtEl>
                                          <p:spTgt spid="1245189">
                                            <p:txEl>
                                              <p:pRg st="0" end="0"/>
                                            </p:txEl>
                                          </p:spTgt>
                                        </p:tgtEl>
                                        <p:attrNameLst>
                                          <p:attrName>ppt_w</p:attrName>
                                        </p:attrNameLst>
                                      </p:cBhvr>
                                      <p:tavLst>
                                        <p:tav tm="0">
                                          <p:val>
                                            <p:strVal val="ppt_w"/>
                                          </p:val>
                                        </p:tav>
                                        <p:tav tm="100000">
                                          <p:val>
                                            <p:fltVal val="0"/>
                                          </p:val>
                                        </p:tav>
                                      </p:tavLst>
                                    </p:anim>
                                    <p:anim calcmode="lin" valueType="num">
                                      <p:cBhvr>
                                        <p:cTn id="17" dur="500"/>
                                        <p:tgtEl>
                                          <p:spTgt spid="1245189">
                                            <p:txEl>
                                              <p:pRg st="0" end="0"/>
                                            </p:txEl>
                                          </p:spTgt>
                                        </p:tgtEl>
                                        <p:attrNameLst>
                                          <p:attrName>ppt_h</p:attrName>
                                        </p:attrNameLst>
                                      </p:cBhvr>
                                      <p:tavLst>
                                        <p:tav tm="0">
                                          <p:val>
                                            <p:strVal val="ppt_h"/>
                                          </p:val>
                                        </p:tav>
                                        <p:tav tm="100000">
                                          <p:val>
                                            <p:strVal val="ppt_h"/>
                                          </p:val>
                                        </p:tav>
                                      </p:tavLst>
                                    </p:anim>
                                    <p:set>
                                      <p:cBhvr>
                                        <p:cTn id="18" dur="1" fill="hold">
                                          <p:stCondLst>
                                            <p:cond delay="499"/>
                                          </p:stCondLst>
                                        </p:cTn>
                                        <p:tgtEl>
                                          <p:spTgt spid="1245189">
                                            <p:txEl>
                                              <p:pRg st="0" end="0"/>
                                            </p:txEl>
                                          </p:spTgt>
                                        </p:tgtEl>
                                        <p:attrNameLst>
                                          <p:attrName>style.visibility</p:attrName>
                                        </p:attrNameLst>
                                      </p:cBhvr>
                                      <p:to>
                                        <p:strVal val="hidden"/>
                                      </p:to>
                                    </p:set>
                                  </p:childTnLst>
                                </p:cTn>
                              </p:par>
                            </p:childTnLst>
                          </p:cTn>
                        </p:par>
                        <p:par>
                          <p:cTn id="19" fill="hold" nodeType="afterGroup">
                            <p:stCondLst>
                              <p:cond delay="1000"/>
                            </p:stCondLst>
                            <p:childTnLst>
                              <p:par>
                                <p:cTn id="20" presetID="17" presetClass="exit" presetSubtype="10" fill="hold" grpId="0" nodeType="afterEffect">
                                  <p:stCondLst>
                                    <p:cond delay="0"/>
                                  </p:stCondLst>
                                  <p:childTnLst>
                                    <p:anim calcmode="lin" valueType="num">
                                      <p:cBhvr>
                                        <p:cTn id="21" dur="500"/>
                                        <p:tgtEl>
                                          <p:spTgt spid="1245189">
                                            <p:txEl>
                                              <p:pRg st="1" end="1"/>
                                            </p:txEl>
                                          </p:spTgt>
                                        </p:tgtEl>
                                        <p:attrNameLst>
                                          <p:attrName>ppt_w</p:attrName>
                                        </p:attrNameLst>
                                      </p:cBhvr>
                                      <p:tavLst>
                                        <p:tav tm="0">
                                          <p:val>
                                            <p:strVal val="ppt_w"/>
                                          </p:val>
                                        </p:tav>
                                        <p:tav tm="100000">
                                          <p:val>
                                            <p:fltVal val="0"/>
                                          </p:val>
                                        </p:tav>
                                      </p:tavLst>
                                    </p:anim>
                                    <p:anim calcmode="lin" valueType="num">
                                      <p:cBhvr>
                                        <p:cTn id="22" dur="500"/>
                                        <p:tgtEl>
                                          <p:spTgt spid="1245189">
                                            <p:txEl>
                                              <p:pRg st="1" end="1"/>
                                            </p:txEl>
                                          </p:spTgt>
                                        </p:tgtEl>
                                        <p:attrNameLst>
                                          <p:attrName>ppt_h</p:attrName>
                                        </p:attrNameLst>
                                      </p:cBhvr>
                                      <p:tavLst>
                                        <p:tav tm="0">
                                          <p:val>
                                            <p:strVal val="ppt_h"/>
                                          </p:val>
                                        </p:tav>
                                        <p:tav tm="100000">
                                          <p:val>
                                            <p:strVal val="ppt_h"/>
                                          </p:val>
                                        </p:tav>
                                      </p:tavLst>
                                    </p:anim>
                                    <p:set>
                                      <p:cBhvr>
                                        <p:cTn id="23" dur="1" fill="hold">
                                          <p:stCondLst>
                                            <p:cond delay="499"/>
                                          </p:stCondLst>
                                        </p:cTn>
                                        <p:tgtEl>
                                          <p:spTgt spid="1245189">
                                            <p:txEl>
                                              <p:pRg st="1" end="1"/>
                                            </p:txEl>
                                          </p:spTgt>
                                        </p:tgtEl>
                                        <p:attrNameLst>
                                          <p:attrName>style.visibility</p:attrName>
                                        </p:attrNameLst>
                                      </p:cBhvr>
                                      <p:to>
                                        <p:strVal val="hidden"/>
                                      </p:to>
                                    </p:set>
                                  </p:childTnLst>
                                </p:cTn>
                              </p:par>
                            </p:childTnLst>
                          </p:cTn>
                        </p:par>
                        <p:par>
                          <p:cTn id="24" fill="hold" nodeType="afterGroup">
                            <p:stCondLst>
                              <p:cond delay="1500"/>
                            </p:stCondLst>
                            <p:childTnLst>
                              <p:par>
                                <p:cTn id="25" presetID="17" presetClass="exit" presetSubtype="10" fill="hold" grpId="0" nodeType="afterEffect">
                                  <p:stCondLst>
                                    <p:cond delay="0"/>
                                  </p:stCondLst>
                                  <p:childTnLst>
                                    <p:anim calcmode="lin" valueType="num">
                                      <p:cBhvr>
                                        <p:cTn id="26" dur="500"/>
                                        <p:tgtEl>
                                          <p:spTgt spid="1245189">
                                            <p:txEl>
                                              <p:pRg st="2" end="2"/>
                                            </p:txEl>
                                          </p:spTgt>
                                        </p:tgtEl>
                                        <p:attrNameLst>
                                          <p:attrName>ppt_w</p:attrName>
                                        </p:attrNameLst>
                                      </p:cBhvr>
                                      <p:tavLst>
                                        <p:tav tm="0">
                                          <p:val>
                                            <p:strVal val="ppt_w"/>
                                          </p:val>
                                        </p:tav>
                                        <p:tav tm="100000">
                                          <p:val>
                                            <p:fltVal val="0"/>
                                          </p:val>
                                        </p:tav>
                                      </p:tavLst>
                                    </p:anim>
                                    <p:anim calcmode="lin" valueType="num">
                                      <p:cBhvr>
                                        <p:cTn id="27" dur="500"/>
                                        <p:tgtEl>
                                          <p:spTgt spid="1245189">
                                            <p:txEl>
                                              <p:pRg st="2" end="2"/>
                                            </p:txEl>
                                          </p:spTgt>
                                        </p:tgtEl>
                                        <p:attrNameLst>
                                          <p:attrName>ppt_h</p:attrName>
                                        </p:attrNameLst>
                                      </p:cBhvr>
                                      <p:tavLst>
                                        <p:tav tm="0">
                                          <p:val>
                                            <p:strVal val="ppt_h"/>
                                          </p:val>
                                        </p:tav>
                                        <p:tav tm="100000">
                                          <p:val>
                                            <p:strVal val="ppt_h"/>
                                          </p:val>
                                        </p:tav>
                                      </p:tavLst>
                                    </p:anim>
                                    <p:set>
                                      <p:cBhvr>
                                        <p:cTn id="28" dur="1" fill="hold">
                                          <p:stCondLst>
                                            <p:cond delay="499"/>
                                          </p:stCondLst>
                                        </p:cTn>
                                        <p:tgtEl>
                                          <p:spTgt spid="124518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89"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260350"/>
            <a:ext cx="7772400" cy="1143000"/>
          </a:xfrm>
        </p:spPr>
        <p:txBody>
          <a:bodyPr/>
          <a:lstStyle/>
          <a:p>
            <a:pPr eaLnBrk="1" hangingPunct="1"/>
            <a:r>
              <a:rPr lang="fr-CH" smtClean="0"/>
              <a:t>Timeline of TF at WTO</a:t>
            </a:r>
            <a:endParaRPr lang="en-GB" smtClean="0"/>
          </a:p>
        </p:txBody>
      </p:sp>
      <p:sp>
        <p:nvSpPr>
          <p:cNvPr id="110594" name="Line 3"/>
          <p:cNvSpPr>
            <a:spLocks noChangeShapeType="1"/>
          </p:cNvSpPr>
          <p:nvPr/>
        </p:nvSpPr>
        <p:spPr bwMode="auto">
          <a:xfrm>
            <a:off x="684213" y="3860800"/>
            <a:ext cx="7775575" cy="0"/>
          </a:xfrm>
          <a:prstGeom prst="line">
            <a:avLst/>
          </a:prstGeom>
          <a:noFill/>
          <a:ln w="57150">
            <a:solidFill>
              <a:schemeClr val="tx1"/>
            </a:solidFill>
            <a:round/>
            <a:headEnd/>
            <a:tailEnd type="triangle" w="med" len="med"/>
          </a:ln>
        </p:spPr>
        <p:txBody>
          <a:bodyPr/>
          <a:lstStyle/>
          <a:p>
            <a:endParaRPr lang="en-US"/>
          </a:p>
        </p:txBody>
      </p:sp>
      <p:sp>
        <p:nvSpPr>
          <p:cNvPr id="110595" name="Line 4"/>
          <p:cNvSpPr>
            <a:spLocks noChangeShapeType="1"/>
          </p:cNvSpPr>
          <p:nvPr/>
        </p:nvSpPr>
        <p:spPr bwMode="auto">
          <a:xfrm>
            <a:off x="1116013" y="3860800"/>
            <a:ext cx="0" cy="504825"/>
          </a:xfrm>
          <a:prstGeom prst="line">
            <a:avLst/>
          </a:prstGeom>
          <a:noFill/>
          <a:ln w="50800">
            <a:solidFill>
              <a:schemeClr val="tx1"/>
            </a:solidFill>
            <a:round/>
            <a:headEnd/>
            <a:tailEnd/>
          </a:ln>
        </p:spPr>
        <p:txBody>
          <a:bodyPr/>
          <a:lstStyle/>
          <a:p>
            <a:endParaRPr lang="en-US"/>
          </a:p>
        </p:txBody>
      </p:sp>
      <p:sp>
        <p:nvSpPr>
          <p:cNvPr id="110596" name="Line 5"/>
          <p:cNvSpPr>
            <a:spLocks noChangeShapeType="1"/>
          </p:cNvSpPr>
          <p:nvPr/>
        </p:nvSpPr>
        <p:spPr bwMode="auto">
          <a:xfrm>
            <a:off x="3833813" y="3860800"/>
            <a:ext cx="0" cy="504825"/>
          </a:xfrm>
          <a:prstGeom prst="line">
            <a:avLst/>
          </a:prstGeom>
          <a:noFill/>
          <a:ln w="50800">
            <a:solidFill>
              <a:schemeClr val="tx1"/>
            </a:solidFill>
            <a:round/>
            <a:headEnd/>
            <a:tailEnd/>
          </a:ln>
        </p:spPr>
        <p:txBody>
          <a:bodyPr/>
          <a:lstStyle/>
          <a:p>
            <a:endParaRPr lang="en-US"/>
          </a:p>
        </p:txBody>
      </p:sp>
      <p:sp>
        <p:nvSpPr>
          <p:cNvPr id="1246214" name="Line 6"/>
          <p:cNvSpPr>
            <a:spLocks noChangeShapeType="1"/>
          </p:cNvSpPr>
          <p:nvPr/>
        </p:nvSpPr>
        <p:spPr bwMode="auto">
          <a:xfrm flipV="1">
            <a:off x="5364163" y="3860800"/>
            <a:ext cx="0" cy="504825"/>
          </a:xfrm>
          <a:prstGeom prst="line">
            <a:avLst/>
          </a:prstGeom>
          <a:noFill/>
          <a:ln w="50800">
            <a:solidFill>
              <a:srgbClr val="00CCFF"/>
            </a:solidFill>
            <a:round/>
            <a:headEnd/>
            <a:tailEnd/>
          </a:ln>
        </p:spPr>
        <p:txBody>
          <a:bodyPr/>
          <a:lstStyle/>
          <a:p>
            <a:endParaRPr lang="en-US"/>
          </a:p>
        </p:txBody>
      </p:sp>
      <p:sp>
        <p:nvSpPr>
          <p:cNvPr id="110598" name="Text Box 7"/>
          <p:cNvSpPr txBox="1">
            <a:spLocks noChangeArrowheads="1"/>
          </p:cNvSpPr>
          <p:nvPr/>
        </p:nvSpPr>
        <p:spPr bwMode="auto">
          <a:xfrm>
            <a:off x="395288" y="4365625"/>
            <a:ext cx="1368425" cy="12049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3600">
                <a:solidFill>
                  <a:srgbClr val="FF0000"/>
                </a:solidFill>
                <a:latin typeface="Tahoma" pitchFamily="34" charset="0"/>
              </a:rPr>
              <a:t>1.</a:t>
            </a:r>
            <a:r>
              <a:rPr lang="fr-CH">
                <a:latin typeface="Tahoma" pitchFamily="34" charset="0"/>
              </a:rPr>
              <a:t> WTO Ministerial Conference</a:t>
            </a:r>
            <a:endParaRPr lang="en-GB">
              <a:latin typeface="Tahoma" pitchFamily="34" charset="0"/>
            </a:endParaRPr>
          </a:p>
        </p:txBody>
      </p:sp>
      <p:pic>
        <p:nvPicPr>
          <p:cNvPr id="110599" name="Picture 8" descr="cancunlogo_85pxls"/>
          <p:cNvPicPr>
            <a:picLocks noChangeAspect="1" noChangeArrowheads="1"/>
          </p:cNvPicPr>
          <p:nvPr/>
        </p:nvPicPr>
        <p:blipFill>
          <a:blip r:embed="rId3"/>
          <a:srcRect/>
          <a:stretch>
            <a:fillRect/>
          </a:stretch>
        </p:blipFill>
        <p:spPr bwMode="auto">
          <a:xfrm>
            <a:off x="4211638" y="5084763"/>
            <a:ext cx="946150" cy="901700"/>
          </a:xfrm>
          <a:prstGeom prst="rect">
            <a:avLst/>
          </a:prstGeom>
          <a:noFill/>
          <a:ln w="9525">
            <a:solidFill>
              <a:schemeClr val="tx1"/>
            </a:solidFill>
            <a:miter lim="800000"/>
            <a:headEnd/>
            <a:tailEnd/>
          </a:ln>
        </p:spPr>
      </p:pic>
      <p:pic>
        <p:nvPicPr>
          <p:cNvPr id="110600" name="Picture 9" descr="dda_50x77"/>
          <p:cNvPicPr>
            <a:picLocks noChangeAspect="1" noChangeArrowheads="1"/>
          </p:cNvPicPr>
          <p:nvPr/>
        </p:nvPicPr>
        <p:blipFill>
          <a:blip r:embed="rId4"/>
          <a:srcRect/>
          <a:stretch>
            <a:fillRect/>
          </a:stretch>
        </p:blipFill>
        <p:spPr bwMode="auto">
          <a:xfrm>
            <a:off x="3492500" y="1773238"/>
            <a:ext cx="701675" cy="1079500"/>
          </a:xfrm>
          <a:prstGeom prst="rect">
            <a:avLst/>
          </a:prstGeom>
          <a:noFill/>
          <a:ln w="9525">
            <a:solidFill>
              <a:schemeClr val="tx1"/>
            </a:solidFill>
            <a:miter lim="800000"/>
            <a:headEnd/>
            <a:tailEnd/>
          </a:ln>
        </p:spPr>
      </p:pic>
      <p:pic>
        <p:nvPicPr>
          <p:cNvPr id="110601" name="Picture 10" descr="dohalogo_85pxls"/>
          <p:cNvPicPr>
            <a:picLocks noChangeAspect="1" noChangeArrowheads="1"/>
          </p:cNvPicPr>
          <p:nvPr/>
        </p:nvPicPr>
        <p:blipFill>
          <a:blip r:embed="rId5"/>
          <a:srcRect/>
          <a:stretch>
            <a:fillRect/>
          </a:stretch>
        </p:blipFill>
        <p:spPr bwMode="auto">
          <a:xfrm>
            <a:off x="3203575" y="4365625"/>
            <a:ext cx="946150" cy="901700"/>
          </a:xfrm>
          <a:prstGeom prst="rect">
            <a:avLst/>
          </a:prstGeom>
          <a:solidFill>
            <a:schemeClr val="bg1"/>
          </a:solidFill>
          <a:ln w="9525">
            <a:solidFill>
              <a:schemeClr val="tx1"/>
            </a:solidFill>
            <a:miter lim="800000"/>
            <a:headEnd/>
            <a:tailEnd/>
          </a:ln>
        </p:spPr>
      </p:pic>
      <p:sp>
        <p:nvSpPr>
          <p:cNvPr id="110602" name="Line 11"/>
          <p:cNvSpPr>
            <a:spLocks noChangeShapeType="1"/>
          </p:cNvSpPr>
          <p:nvPr/>
        </p:nvSpPr>
        <p:spPr bwMode="auto">
          <a:xfrm>
            <a:off x="4714875" y="3860800"/>
            <a:ext cx="0" cy="1223963"/>
          </a:xfrm>
          <a:prstGeom prst="line">
            <a:avLst/>
          </a:prstGeom>
          <a:noFill/>
          <a:ln w="50800">
            <a:solidFill>
              <a:schemeClr val="tx1"/>
            </a:solidFill>
            <a:round/>
            <a:headEnd/>
            <a:tailEnd/>
          </a:ln>
        </p:spPr>
        <p:txBody>
          <a:bodyPr/>
          <a:lstStyle/>
          <a:p>
            <a:endParaRPr lang="en-US"/>
          </a:p>
        </p:txBody>
      </p:sp>
      <p:pic>
        <p:nvPicPr>
          <p:cNvPr id="1246220" name="Picture 12"/>
          <p:cNvPicPr>
            <a:picLocks noChangeAspect="1" noChangeArrowheads="1"/>
          </p:cNvPicPr>
          <p:nvPr/>
        </p:nvPicPr>
        <p:blipFill>
          <a:blip r:embed="rId6"/>
          <a:srcRect/>
          <a:stretch>
            <a:fillRect/>
          </a:stretch>
        </p:blipFill>
        <p:spPr bwMode="auto">
          <a:xfrm>
            <a:off x="4856163" y="4221163"/>
            <a:ext cx="1079500" cy="719137"/>
          </a:xfrm>
          <a:prstGeom prst="rect">
            <a:avLst/>
          </a:prstGeom>
          <a:noFill/>
          <a:ln w="9525">
            <a:noFill/>
            <a:miter lim="800000"/>
            <a:headEnd/>
            <a:tailEnd/>
          </a:ln>
        </p:spPr>
      </p:pic>
      <p:sp>
        <p:nvSpPr>
          <p:cNvPr id="110604" name="AutoShape 13"/>
          <p:cNvSpPr>
            <a:spLocks noChangeArrowheads="1"/>
          </p:cNvSpPr>
          <p:nvPr/>
        </p:nvSpPr>
        <p:spPr bwMode="auto">
          <a:xfrm>
            <a:off x="900113"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110605" name="Text Box 14"/>
          <p:cNvSpPr txBox="1">
            <a:spLocks noChangeArrowheads="1"/>
          </p:cNvSpPr>
          <p:nvPr/>
        </p:nvSpPr>
        <p:spPr bwMode="auto">
          <a:xfrm>
            <a:off x="684213" y="3500438"/>
            <a:ext cx="792162"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1996</a:t>
            </a:r>
            <a:endParaRPr lang="en-GB" sz="2000">
              <a:latin typeface="Tahoma" pitchFamily="34" charset="0"/>
            </a:endParaRPr>
          </a:p>
        </p:txBody>
      </p:sp>
      <p:sp>
        <p:nvSpPr>
          <p:cNvPr id="110606" name="Text Box 15"/>
          <p:cNvSpPr txBox="1">
            <a:spLocks noChangeArrowheads="1"/>
          </p:cNvSpPr>
          <p:nvPr/>
        </p:nvSpPr>
        <p:spPr bwMode="auto">
          <a:xfrm>
            <a:off x="3419475" y="3500438"/>
            <a:ext cx="792163"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2001</a:t>
            </a:r>
            <a:endParaRPr lang="en-GB" sz="2000">
              <a:latin typeface="Tahoma" pitchFamily="34" charset="0"/>
            </a:endParaRPr>
          </a:p>
        </p:txBody>
      </p:sp>
      <p:sp>
        <p:nvSpPr>
          <p:cNvPr id="110607" name="Text Box 16"/>
          <p:cNvSpPr txBox="1">
            <a:spLocks noChangeArrowheads="1"/>
          </p:cNvSpPr>
          <p:nvPr/>
        </p:nvSpPr>
        <p:spPr bwMode="auto">
          <a:xfrm>
            <a:off x="4284663" y="3500438"/>
            <a:ext cx="792162"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2003</a:t>
            </a:r>
            <a:endParaRPr lang="en-GB" sz="2000">
              <a:latin typeface="Tahoma" pitchFamily="34" charset="0"/>
            </a:endParaRPr>
          </a:p>
        </p:txBody>
      </p:sp>
      <p:sp>
        <p:nvSpPr>
          <p:cNvPr id="110608" name="Text Box 17"/>
          <p:cNvSpPr txBox="1">
            <a:spLocks noChangeArrowheads="1"/>
          </p:cNvSpPr>
          <p:nvPr/>
        </p:nvSpPr>
        <p:spPr bwMode="auto">
          <a:xfrm>
            <a:off x="5003800" y="3500438"/>
            <a:ext cx="792163" cy="398462"/>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2004</a:t>
            </a:r>
            <a:endParaRPr lang="en-GB" sz="2000">
              <a:latin typeface="Tahoma" pitchFamily="34" charset="0"/>
            </a:endParaRPr>
          </a:p>
        </p:txBody>
      </p:sp>
      <p:sp>
        <p:nvSpPr>
          <p:cNvPr id="110609" name="Text Box 18"/>
          <p:cNvSpPr txBox="1">
            <a:spLocks noChangeArrowheads="1"/>
          </p:cNvSpPr>
          <p:nvPr/>
        </p:nvSpPr>
        <p:spPr bwMode="auto">
          <a:xfrm>
            <a:off x="7812088" y="3463925"/>
            <a:ext cx="792162" cy="398463"/>
          </a:xfrm>
          <a:prstGeom prst="rect">
            <a:avLst/>
          </a:prstGeom>
          <a:noFill/>
          <a:ln w="9525">
            <a:noFill/>
            <a:miter lim="800000"/>
            <a:headEnd/>
            <a:tailEnd/>
          </a:ln>
        </p:spPr>
        <p:txBody>
          <a:bodyPr>
            <a:spAutoFit/>
          </a:bodyPr>
          <a:lstStyle/>
          <a:p>
            <a:pPr algn="ctr">
              <a:spcBef>
                <a:spcPct val="50000"/>
              </a:spcBef>
            </a:pPr>
            <a:r>
              <a:rPr lang="fr-CH" sz="2000">
                <a:latin typeface="Tahoma" pitchFamily="34" charset="0"/>
              </a:rPr>
              <a:t>200x</a:t>
            </a:r>
            <a:endParaRPr lang="en-GB" sz="2000">
              <a:latin typeface="Tahoma" pitchFamily="34" charset="0"/>
            </a:endParaRPr>
          </a:p>
        </p:txBody>
      </p:sp>
      <p:sp>
        <p:nvSpPr>
          <p:cNvPr id="110610" name="Text Box 19"/>
          <p:cNvSpPr txBox="1">
            <a:spLocks noChangeArrowheads="1"/>
          </p:cNvSpPr>
          <p:nvPr/>
        </p:nvSpPr>
        <p:spPr bwMode="auto">
          <a:xfrm>
            <a:off x="323850" y="2141538"/>
            <a:ext cx="1368425" cy="7143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2000">
                <a:latin typeface="Tahoma" pitchFamily="34" charset="0"/>
              </a:rPr>
              <a:t>Singapore Issues</a:t>
            </a:r>
            <a:endParaRPr lang="en-GB" sz="2000">
              <a:latin typeface="Tahoma" pitchFamily="34" charset="0"/>
            </a:endParaRPr>
          </a:p>
        </p:txBody>
      </p:sp>
      <p:sp>
        <p:nvSpPr>
          <p:cNvPr id="1246228" name="AutoShape 20"/>
          <p:cNvSpPr>
            <a:spLocks noChangeArrowheads="1"/>
          </p:cNvSpPr>
          <p:nvPr/>
        </p:nvSpPr>
        <p:spPr bwMode="auto">
          <a:xfrm>
            <a:off x="5219700"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1246229" name="Text Box 21"/>
          <p:cNvSpPr txBox="1">
            <a:spLocks noChangeArrowheads="1"/>
          </p:cNvSpPr>
          <p:nvPr/>
        </p:nvSpPr>
        <p:spPr bwMode="auto">
          <a:xfrm>
            <a:off x="4716463" y="2141538"/>
            <a:ext cx="1368425" cy="7143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fr-CH" sz="2000">
                <a:latin typeface="Tahoma" pitchFamily="34" charset="0"/>
              </a:rPr>
              <a:t>July Package</a:t>
            </a:r>
            <a:endParaRPr lang="en-GB" sz="2000">
              <a:latin typeface="Tahoma" pitchFamily="34" charset="0"/>
            </a:endParaRPr>
          </a:p>
        </p:txBody>
      </p:sp>
      <p:sp>
        <p:nvSpPr>
          <p:cNvPr id="110613" name="AutoShape 22"/>
          <p:cNvSpPr>
            <a:spLocks noChangeArrowheads="1"/>
          </p:cNvSpPr>
          <p:nvPr/>
        </p:nvSpPr>
        <p:spPr bwMode="auto">
          <a:xfrm>
            <a:off x="3689350" y="2854325"/>
            <a:ext cx="288925" cy="647700"/>
          </a:xfrm>
          <a:prstGeom prst="downArrow">
            <a:avLst>
              <a:gd name="adj1" fmla="val 50000"/>
              <a:gd name="adj2" fmla="val 56044"/>
            </a:avLst>
          </a:prstGeom>
          <a:solidFill>
            <a:srgbClr val="800000"/>
          </a:solidFill>
          <a:ln w="9525">
            <a:solidFill>
              <a:schemeClr val="tx1"/>
            </a:solidFill>
            <a:miter lim="800000"/>
            <a:headEnd/>
            <a:tailEnd/>
          </a:ln>
        </p:spPr>
        <p:txBody>
          <a:bodyPr wrap="none" anchor="ctr"/>
          <a:lstStyle/>
          <a:p>
            <a:endParaRPr lang="en-US"/>
          </a:p>
        </p:txBody>
      </p:sp>
      <p:sp>
        <p:nvSpPr>
          <p:cNvPr id="110614" name="Line 23"/>
          <p:cNvSpPr>
            <a:spLocks noChangeShapeType="1"/>
          </p:cNvSpPr>
          <p:nvPr/>
        </p:nvSpPr>
        <p:spPr bwMode="auto">
          <a:xfrm>
            <a:off x="5364163" y="3860800"/>
            <a:ext cx="3095625" cy="0"/>
          </a:xfrm>
          <a:prstGeom prst="line">
            <a:avLst/>
          </a:prstGeom>
          <a:noFill/>
          <a:ln w="50800">
            <a:solidFill>
              <a:srgbClr val="00CCFF"/>
            </a:solidFill>
            <a:round/>
            <a:headEnd/>
            <a:tailEnd type="triangle" w="med" len="med"/>
          </a:ln>
        </p:spPr>
        <p:txBody>
          <a:bodyPr/>
          <a:lstStyle/>
          <a:p>
            <a:endParaRPr lang="en-US"/>
          </a:p>
        </p:txBody>
      </p:sp>
      <p:sp>
        <p:nvSpPr>
          <p:cNvPr id="1246232" name="Oval 24"/>
          <p:cNvSpPr>
            <a:spLocks noChangeArrowheads="1"/>
          </p:cNvSpPr>
          <p:nvPr/>
        </p:nvSpPr>
        <p:spPr bwMode="auto">
          <a:xfrm>
            <a:off x="4645025" y="3355975"/>
            <a:ext cx="1439863" cy="720725"/>
          </a:xfrm>
          <a:prstGeom prst="ellipse">
            <a:avLst/>
          </a:prstGeom>
          <a:noFill/>
          <a:ln w="508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6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622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246229"/>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1246220"/>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1246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4" grpId="0" animBg="1"/>
      <p:bldP spid="1246228" grpId="0" animBg="1"/>
      <p:bldP spid="1246229" grpId="0" animBg="1" autoUpdateAnimBg="0"/>
      <p:bldP spid="12462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C086EF42-896A-4936-9A41-80888FD7676E}" type="slidenum">
              <a:rPr lang="en-GB" smtClean="0">
                <a:latin typeface="Arial" charset="0"/>
              </a:rPr>
              <a:pPr algn="l"/>
              <a:t>55</a:t>
            </a:fld>
            <a:endParaRPr lang="en-GB" smtClean="0">
              <a:latin typeface="Arial" charset="0"/>
            </a:endParaRPr>
          </a:p>
        </p:txBody>
      </p:sp>
      <p:sp>
        <p:nvSpPr>
          <p:cNvPr id="112642" name="Rectangle 2"/>
          <p:cNvSpPr>
            <a:spLocks noGrp="1" noChangeArrowheads="1"/>
          </p:cNvSpPr>
          <p:nvPr>
            <p:ph type="title"/>
          </p:nvPr>
        </p:nvSpPr>
        <p:spPr>
          <a:xfrm>
            <a:off x="609600" y="2508250"/>
            <a:ext cx="7924800" cy="1758950"/>
          </a:xfrm>
          <a:ln w="12700" cap="flat">
            <a:solidFill>
              <a:schemeClr val="tx1"/>
            </a:solidFill>
          </a:ln>
        </p:spPr>
        <p:txBody>
          <a:bodyPr lIns="90488" tIns="44450" rIns="90488" bIns="44450"/>
          <a:lstStyle/>
          <a:p>
            <a:pPr eaLnBrk="1" hangingPunct="1"/>
            <a:r>
              <a:rPr lang="fr-CH" smtClean="0"/>
              <a:t>The WTO July 2004 Package</a:t>
            </a:r>
            <a:endParaRPr lang="en-GB"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F0D9A78C-3ADB-49E1-BDD1-AF59B7D30DD9}" type="slidenum">
              <a:rPr lang="en-GB" smtClean="0">
                <a:latin typeface="Arial" charset="0"/>
              </a:rPr>
              <a:pPr algn="l"/>
              <a:t>56</a:t>
            </a:fld>
            <a:endParaRPr lang="en-GB" smtClean="0">
              <a:latin typeface="Arial" charset="0"/>
            </a:endParaRPr>
          </a:p>
        </p:txBody>
      </p:sp>
      <p:sp>
        <p:nvSpPr>
          <p:cNvPr id="113666" name="Rectangle 2"/>
          <p:cNvSpPr>
            <a:spLocks noGrp="1" noChangeArrowheads="1"/>
          </p:cNvSpPr>
          <p:nvPr>
            <p:ph type="title"/>
          </p:nvPr>
        </p:nvSpPr>
        <p:spPr>
          <a:xfrm>
            <a:off x="685800" y="381000"/>
            <a:ext cx="7772400" cy="1143000"/>
          </a:xfrm>
        </p:spPr>
        <p:txBody>
          <a:bodyPr/>
          <a:lstStyle/>
          <a:p>
            <a:pPr eaLnBrk="1" hangingPunct="1"/>
            <a:r>
              <a:rPr lang="en-GB" smtClean="0"/>
              <a:t>The Negotiating Mandate</a:t>
            </a:r>
          </a:p>
        </p:txBody>
      </p:sp>
      <p:sp>
        <p:nvSpPr>
          <p:cNvPr id="113667" name="Rectangle 3"/>
          <p:cNvSpPr>
            <a:spLocks noGrp="1" noChangeArrowheads="1"/>
          </p:cNvSpPr>
          <p:nvPr>
            <p:ph type="body" idx="1"/>
          </p:nvPr>
        </p:nvSpPr>
        <p:spPr>
          <a:xfrm>
            <a:off x="457200" y="1524000"/>
            <a:ext cx="8153400" cy="4446588"/>
          </a:xfrm>
        </p:spPr>
        <p:txBody>
          <a:bodyPr/>
          <a:lstStyle/>
          <a:p>
            <a:pPr eaLnBrk="1" hangingPunct="1">
              <a:spcBef>
                <a:spcPct val="50000"/>
              </a:spcBef>
            </a:pPr>
            <a:r>
              <a:rPr lang="en-GB" smtClean="0"/>
              <a:t>On </a:t>
            </a:r>
            <a:r>
              <a:rPr lang="en-GB" smtClean="0">
                <a:solidFill>
                  <a:schemeClr val="tx2"/>
                </a:solidFill>
              </a:rPr>
              <a:t>1 August 2004</a:t>
            </a:r>
            <a:r>
              <a:rPr lang="en-GB" smtClean="0"/>
              <a:t>, the General Council decided  </a:t>
            </a:r>
            <a:r>
              <a:rPr lang="en-GB" b="1" smtClean="0"/>
              <a:t>to commence negotiations on TF on the basis of the modalities set out in Annex D</a:t>
            </a:r>
            <a:r>
              <a:rPr lang="en-GB" smtClean="0"/>
              <a:t>. (WT/L/579)</a:t>
            </a:r>
          </a:p>
          <a:p>
            <a:pPr eaLnBrk="1" hangingPunct="1"/>
            <a:r>
              <a:rPr lang="fr-CH" sz="2800" smtClean="0"/>
              <a:t>Objective of negotiations (para 1):</a:t>
            </a:r>
          </a:p>
          <a:p>
            <a:pPr lvl="1" eaLnBrk="1" hangingPunct="1"/>
            <a:r>
              <a:rPr lang="fr-CH" sz="2400" smtClean="0"/>
              <a:t>Clarify and improve relevant aspects of GATT Articles V, VIII and X.</a:t>
            </a:r>
          </a:p>
          <a:p>
            <a:pPr lvl="1" eaLnBrk="1" hangingPunct="1"/>
            <a:r>
              <a:rPr lang="fr-CH" sz="2400" smtClean="0"/>
              <a:t>Enhance technical assistance and support for capacity building.</a:t>
            </a:r>
            <a:endParaRPr lang="en-GB" smtClean="0"/>
          </a:p>
          <a:p>
            <a:pPr lvl="1" eaLnBrk="1" hangingPunct="1"/>
            <a:r>
              <a:rPr lang="fr-CH" sz="2400" smtClean="0"/>
              <a:t>Provide effective cooperation between customs or other appropriate authorities on TF and customs compliance </a:t>
            </a:r>
          </a:p>
          <a:p>
            <a:pPr eaLnBrk="1" hangingPunct="1"/>
            <a:endParaRPr lang="en-GB"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173FB8A-E0DF-481F-9549-E8076682D6CE}" type="slidenum">
              <a:rPr lang="en-GB" smtClean="0">
                <a:latin typeface="Arial" charset="0"/>
              </a:rPr>
              <a:pPr algn="l"/>
              <a:t>57</a:t>
            </a:fld>
            <a:endParaRPr lang="en-GB" smtClean="0">
              <a:latin typeface="Arial" charset="0"/>
            </a:endParaRPr>
          </a:p>
        </p:txBody>
      </p:sp>
      <p:sp>
        <p:nvSpPr>
          <p:cNvPr id="114690" name="Rectangle 2"/>
          <p:cNvSpPr>
            <a:spLocks noGrp="1" noChangeArrowheads="1"/>
          </p:cNvSpPr>
          <p:nvPr>
            <p:ph type="body" idx="1"/>
          </p:nvPr>
        </p:nvSpPr>
        <p:spPr>
          <a:xfrm>
            <a:off x="304800" y="1524000"/>
            <a:ext cx="8534400" cy="4419600"/>
          </a:xfrm>
        </p:spPr>
        <p:txBody>
          <a:bodyPr/>
          <a:lstStyle/>
          <a:p>
            <a:pPr eaLnBrk="1" hangingPunct="1">
              <a:lnSpc>
                <a:spcPct val="90000"/>
              </a:lnSpc>
            </a:pPr>
            <a:r>
              <a:rPr lang="fr-CH" sz="2800" smtClean="0"/>
              <a:t>S&amp;D treatment (para. 2):</a:t>
            </a:r>
          </a:p>
          <a:p>
            <a:pPr lvl="1" eaLnBrk="1" hangingPunct="1">
              <a:lnSpc>
                <a:spcPct val="90000"/>
              </a:lnSpc>
            </a:pPr>
            <a:r>
              <a:rPr lang="fr-CH" sz="2400" smtClean="0"/>
              <a:t>SDT should extend beyond traditional transition periods for implementing commitments.</a:t>
            </a:r>
          </a:p>
          <a:p>
            <a:pPr lvl="1" eaLnBrk="1" hangingPunct="1">
              <a:lnSpc>
                <a:spcPct val="90000"/>
              </a:lnSpc>
            </a:pPr>
            <a:r>
              <a:rPr lang="fr-CH" sz="2400" smtClean="0"/>
              <a:t>Extent and timing of commitments shall be related to  implementation capacities of developing countries and LDCs.</a:t>
            </a:r>
          </a:p>
          <a:p>
            <a:pPr lvl="1" eaLnBrk="1" hangingPunct="1">
              <a:lnSpc>
                <a:spcPct val="90000"/>
              </a:lnSpc>
            </a:pPr>
            <a:r>
              <a:rPr lang="fr-CH" sz="2400" smtClean="0"/>
              <a:t>Developing countries and LDCs are not obliged to undertake investments in infrastructure beyond their means.</a:t>
            </a:r>
          </a:p>
          <a:p>
            <a:pPr eaLnBrk="1" hangingPunct="1">
              <a:lnSpc>
                <a:spcPct val="90000"/>
              </a:lnSpc>
            </a:pPr>
            <a:r>
              <a:rPr lang="fr-CH" sz="2800" smtClean="0"/>
              <a:t>Additional S&amp;D treatment for LDCs (para. 3):</a:t>
            </a:r>
          </a:p>
          <a:p>
            <a:pPr lvl="1" eaLnBrk="1" hangingPunct="1">
              <a:lnSpc>
                <a:spcPct val="90000"/>
              </a:lnSpc>
            </a:pPr>
            <a:r>
              <a:rPr kumimoji="1" lang="en-GB" sz="2400" smtClean="0"/>
              <a:t>LDcs will only be required to undertake commitments to the extent consistent with their individual development, financial and trade needs; or their institutional capabilities.</a:t>
            </a:r>
            <a:endParaRPr lang="fr-CH" sz="2400" smtClean="0"/>
          </a:p>
        </p:txBody>
      </p:sp>
      <p:sp>
        <p:nvSpPr>
          <p:cNvPr id="114691" name="Rectangle 3"/>
          <p:cNvSpPr>
            <a:spLocks noGrp="1" noChangeArrowheads="1"/>
          </p:cNvSpPr>
          <p:nvPr>
            <p:ph type="title"/>
          </p:nvPr>
        </p:nvSpPr>
        <p:spPr>
          <a:xfrm>
            <a:off x="685800" y="381000"/>
            <a:ext cx="7772400" cy="1143000"/>
          </a:xfrm>
        </p:spPr>
        <p:txBody>
          <a:bodyPr/>
          <a:lstStyle/>
          <a:p>
            <a:pPr eaLnBrk="1" hangingPunct="1"/>
            <a:r>
              <a:rPr lang="fr-CH" smtClean="0"/>
              <a:t>Annex D - Modalities</a:t>
            </a:r>
            <a:endParaRPr lang="en-US" smtClean="0"/>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27D3C302-073F-4833-8027-24D16C5D2A36}" type="slidenum">
              <a:rPr lang="en-GB" smtClean="0">
                <a:latin typeface="Arial" charset="0"/>
              </a:rPr>
              <a:pPr algn="l"/>
              <a:t>58</a:t>
            </a:fld>
            <a:endParaRPr lang="en-GB" smtClean="0">
              <a:latin typeface="Arial" charset="0"/>
            </a:endParaRPr>
          </a:p>
        </p:txBody>
      </p:sp>
      <p:sp>
        <p:nvSpPr>
          <p:cNvPr id="116738" name="Rectangle 2"/>
          <p:cNvSpPr>
            <a:spLocks noGrp="1" noChangeArrowheads="1"/>
          </p:cNvSpPr>
          <p:nvPr>
            <p:ph type="body" idx="1"/>
          </p:nvPr>
        </p:nvSpPr>
        <p:spPr>
          <a:xfrm>
            <a:off x="457200" y="1895475"/>
            <a:ext cx="8305800" cy="3209925"/>
          </a:xfrm>
        </p:spPr>
        <p:txBody>
          <a:bodyPr/>
          <a:lstStyle/>
          <a:p>
            <a:pPr eaLnBrk="1" hangingPunct="1"/>
            <a:r>
              <a:rPr lang="fr-CH" smtClean="0"/>
              <a:t>Work on areas of particular interest to developing countries and LDCs (para. 4):</a:t>
            </a:r>
          </a:p>
          <a:p>
            <a:pPr eaLnBrk="1" hangingPunct="1"/>
            <a:endParaRPr lang="fr-CH" smtClean="0"/>
          </a:p>
          <a:p>
            <a:pPr lvl="1" eaLnBrk="1" hangingPunct="1"/>
            <a:r>
              <a:rPr kumimoji="1" lang="en-GB" sz="2400" smtClean="0"/>
              <a:t>Identification of  TF needs and priorities;</a:t>
            </a:r>
          </a:p>
          <a:p>
            <a:pPr lvl="1" eaLnBrk="1" hangingPunct="1"/>
            <a:r>
              <a:rPr kumimoji="1" lang="en-GB" sz="2400" smtClean="0"/>
              <a:t>Address concerns of developing and LDCs related to cost implications of proposed measures.</a:t>
            </a:r>
          </a:p>
          <a:p>
            <a:pPr lvl="1" eaLnBrk="1" hangingPunct="1"/>
            <a:endParaRPr lang="en-US" sz="2400" smtClean="0"/>
          </a:p>
        </p:txBody>
      </p:sp>
      <p:sp>
        <p:nvSpPr>
          <p:cNvPr id="116739" name="Rectangle 3"/>
          <p:cNvSpPr>
            <a:spLocks noGrp="1" noChangeArrowheads="1"/>
          </p:cNvSpPr>
          <p:nvPr>
            <p:ph type="title"/>
          </p:nvPr>
        </p:nvSpPr>
        <p:spPr>
          <a:xfrm>
            <a:off x="685800" y="381000"/>
            <a:ext cx="7772400" cy="1143000"/>
          </a:xfrm>
        </p:spPr>
        <p:txBody>
          <a:bodyPr/>
          <a:lstStyle/>
          <a:p>
            <a:pPr eaLnBrk="1" hangingPunct="1"/>
            <a:r>
              <a:rPr lang="fr-CH" smtClean="0"/>
              <a:t>Annex D - Modalities</a:t>
            </a:r>
            <a:endParaRPr lang="en-US" smtClean="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00A780FC-EDC5-40DE-AFB3-91628C9129A3}" type="slidenum">
              <a:rPr lang="en-GB" smtClean="0">
                <a:latin typeface="Arial" charset="0"/>
              </a:rPr>
              <a:pPr algn="l"/>
              <a:t>59</a:t>
            </a:fld>
            <a:endParaRPr lang="en-GB" smtClean="0">
              <a:latin typeface="Arial" charset="0"/>
            </a:endParaRPr>
          </a:p>
        </p:txBody>
      </p:sp>
      <p:sp>
        <p:nvSpPr>
          <p:cNvPr id="118786" name="Rectangle 2"/>
          <p:cNvSpPr>
            <a:spLocks noGrp="1" noChangeArrowheads="1"/>
          </p:cNvSpPr>
          <p:nvPr>
            <p:ph type="body" idx="1"/>
          </p:nvPr>
        </p:nvSpPr>
        <p:spPr>
          <a:xfrm>
            <a:off x="457200" y="1447800"/>
            <a:ext cx="8305800" cy="3819525"/>
          </a:xfrm>
        </p:spPr>
        <p:txBody>
          <a:bodyPr/>
          <a:lstStyle/>
          <a:p>
            <a:pPr eaLnBrk="1" hangingPunct="1">
              <a:lnSpc>
                <a:spcPct val="90000"/>
              </a:lnSpc>
            </a:pPr>
            <a:r>
              <a:rPr lang="fr-CH" sz="2800" smtClean="0"/>
              <a:t>TA &amp; CB </a:t>
            </a:r>
            <a:r>
              <a:rPr lang="fr-CH" sz="2800" b="1" i="1" smtClean="0"/>
              <a:t>during the negotiations</a:t>
            </a:r>
            <a:r>
              <a:rPr lang="fr-CH" sz="2800" smtClean="0"/>
              <a:t> (para. 5):</a:t>
            </a:r>
          </a:p>
          <a:p>
            <a:pPr lvl="1" eaLnBrk="1" hangingPunct="1">
              <a:lnSpc>
                <a:spcPct val="90000"/>
              </a:lnSpc>
            </a:pPr>
            <a:r>
              <a:rPr lang="fr-CH" sz="2400" smtClean="0"/>
              <a:t>Recognized vital for developing and LDCs to fully participate and benefit from negotiations.</a:t>
            </a:r>
          </a:p>
          <a:p>
            <a:pPr lvl="1" eaLnBrk="1" hangingPunct="1">
              <a:lnSpc>
                <a:spcPct val="90000"/>
              </a:lnSpc>
            </a:pPr>
            <a:r>
              <a:rPr lang="fr-CH" sz="2400" smtClean="0"/>
              <a:t>Developed countries commit to adequately ensure such support and assistance during negotiations.</a:t>
            </a:r>
          </a:p>
          <a:p>
            <a:pPr eaLnBrk="1" hangingPunct="1">
              <a:lnSpc>
                <a:spcPct val="90000"/>
              </a:lnSpc>
            </a:pPr>
            <a:r>
              <a:rPr lang="fr-CH" sz="2800" smtClean="0"/>
              <a:t>TA &amp; CB </a:t>
            </a:r>
            <a:r>
              <a:rPr lang="fr-CH" sz="2800" b="1" i="1" smtClean="0"/>
              <a:t>after the negotiations </a:t>
            </a:r>
            <a:r>
              <a:rPr lang="fr-CH" sz="2800" smtClean="0"/>
              <a:t>(para. 6):</a:t>
            </a:r>
          </a:p>
          <a:p>
            <a:pPr lvl="1" eaLnBrk="1" hangingPunct="1">
              <a:lnSpc>
                <a:spcPct val="90000"/>
              </a:lnSpc>
            </a:pPr>
            <a:r>
              <a:rPr lang="fr-CH" sz="2400" smtClean="0"/>
              <a:t>Assistance to help implement commitments in accordance with their nature and scope;</a:t>
            </a:r>
          </a:p>
          <a:p>
            <a:pPr lvl="1" eaLnBrk="1" hangingPunct="1">
              <a:lnSpc>
                <a:spcPct val="90000"/>
              </a:lnSpc>
            </a:pPr>
            <a:r>
              <a:rPr lang="fr-CH" sz="2400" smtClean="0"/>
              <a:t>Support for infrastructure development in certain cases;</a:t>
            </a:r>
          </a:p>
          <a:p>
            <a:pPr lvl="1" eaLnBrk="1" hangingPunct="1">
              <a:lnSpc>
                <a:spcPct val="90000"/>
              </a:lnSpc>
            </a:pPr>
            <a:r>
              <a:rPr lang="fr-CH" sz="2400" smtClean="0"/>
              <a:t>Linkage between provision of assistance and implementation requirement.</a:t>
            </a:r>
          </a:p>
          <a:p>
            <a:pPr eaLnBrk="1" hangingPunct="1">
              <a:lnSpc>
                <a:spcPct val="90000"/>
              </a:lnSpc>
            </a:pPr>
            <a:endParaRPr lang="fr-CH" sz="2800" smtClean="0"/>
          </a:p>
        </p:txBody>
      </p:sp>
      <p:sp>
        <p:nvSpPr>
          <p:cNvPr id="118787" name="Rectangle 3"/>
          <p:cNvSpPr>
            <a:spLocks noGrp="1" noChangeArrowheads="1"/>
          </p:cNvSpPr>
          <p:nvPr>
            <p:ph type="title"/>
          </p:nvPr>
        </p:nvSpPr>
        <p:spPr>
          <a:xfrm>
            <a:off x="685800" y="381000"/>
            <a:ext cx="7772400" cy="1143000"/>
          </a:xfrm>
        </p:spPr>
        <p:txBody>
          <a:bodyPr/>
          <a:lstStyle/>
          <a:p>
            <a:pPr eaLnBrk="1" hangingPunct="1"/>
            <a:r>
              <a:rPr lang="fr-CH" smtClean="0"/>
              <a:t>Annex D - Modalities</a:t>
            </a:r>
            <a:endParaRPr lang="en-US"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p:txBody>
          <a:bodyPr/>
          <a:lstStyle/>
          <a:p>
            <a:r>
              <a:rPr lang="en-US" smtClean="0"/>
              <a:t>Transport corridors and trade channels</a:t>
            </a:r>
          </a:p>
          <a:p>
            <a:endParaRPr lang="en-US" smtClean="0"/>
          </a:p>
          <a:p>
            <a:r>
              <a:rPr lang="en-US" smtClean="0"/>
              <a:t>Supply chain management model</a:t>
            </a:r>
          </a:p>
          <a:p>
            <a:endParaRPr lang="en-US" smtClean="0"/>
          </a:p>
          <a:p>
            <a:r>
              <a:rPr lang="en-US" smtClean="0"/>
              <a:t>Core elements:</a:t>
            </a:r>
          </a:p>
          <a:p>
            <a:pPr lvl="1"/>
            <a:r>
              <a:rPr lang="en-US" sz="2400" smtClean="0"/>
              <a:t>Goods movements rather than paperwork</a:t>
            </a:r>
          </a:p>
          <a:p>
            <a:pPr lvl="1"/>
            <a:r>
              <a:rPr lang="en-US" sz="2400" smtClean="0"/>
              <a:t>Operational issues not only controls</a:t>
            </a:r>
          </a:p>
          <a:p>
            <a:pPr lvl="1"/>
            <a:endParaRPr lang="en-US" sz="2400" smtClean="0"/>
          </a:p>
          <a:p>
            <a:r>
              <a:rPr lang="en-US" smtClean="0"/>
              <a:t>Main outcomes:</a:t>
            </a:r>
          </a:p>
          <a:p>
            <a:pPr lvl="1"/>
            <a:r>
              <a:rPr lang="en-US" sz="2400" smtClean="0"/>
              <a:t>Integrated approach on processes</a:t>
            </a:r>
          </a:p>
          <a:p>
            <a:pPr lvl="1"/>
            <a:r>
              <a:rPr lang="en-US" sz="2400" smtClean="0"/>
              <a:t>Single international transaction</a:t>
            </a:r>
          </a:p>
        </p:txBody>
      </p:sp>
      <p:sp>
        <p:nvSpPr>
          <p:cNvPr id="25602" name="Rectangle 3"/>
          <p:cNvSpPr>
            <a:spLocks noGrp="1" noChangeArrowheads="1"/>
          </p:cNvSpPr>
          <p:nvPr>
            <p:ph type="title"/>
          </p:nvPr>
        </p:nvSpPr>
        <p:spPr/>
        <p:txBody>
          <a:bodyPr/>
          <a:lstStyle/>
          <a:p>
            <a:r>
              <a:rPr lang="en-US" smtClean="0"/>
              <a:t>Recent evolution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6AF5149B-19A4-4F47-B25A-2D647A538A3E}" type="slidenum">
              <a:rPr lang="en-GB" smtClean="0">
                <a:latin typeface="Arial" charset="0"/>
              </a:rPr>
              <a:pPr algn="l"/>
              <a:t>60</a:t>
            </a:fld>
            <a:endParaRPr lang="en-GB" smtClean="0">
              <a:latin typeface="Arial" charset="0"/>
            </a:endParaRPr>
          </a:p>
        </p:txBody>
      </p:sp>
      <p:sp>
        <p:nvSpPr>
          <p:cNvPr id="120834" name="Rectangle 2"/>
          <p:cNvSpPr>
            <a:spLocks noGrp="1" noChangeArrowheads="1"/>
          </p:cNvSpPr>
          <p:nvPr>
            <p:ph type="body" idx="1"/>
          </p:nvPr>
        </p:nvSpPr>
        <p:spPr>
          <a:xfrm>
            <a:off x="457200" y="1905000"/>
            <a:ext cx="8305800" cy="3819525"/>
          </a:xfrm>
        </p:spPr>
        <p:txBody>
          <a:bodyPr/>
          <a:lstStyle/>
          <a:p>
            <a:pPr eaLnBrk="1" hangingPunct="1"/>
            <a:r>
              <a:rPr lang="fr-CH" smtClean="0"/>
              <a:t>Technical assistance and support for capacity building (para. 7, 8 &amp; 9):</a:t>
            </a:r>
          </a:p>
          <a:p>
            <a:pPr eaLnBrk="1" hangingPunct="1"/>
            <a:endParaRPr lang="fr-CH" smtClean="0"/>
          </a:p>
          <a:p>
            <a:pPr lvl="1" eaLnBrk="1" hangingPunct="1"/>
            <a:r>
              <a:rPr lang="fr-CH" sz="2400" smtClean="0"/>
              <a:t>Review of effectiveness of assistance provided and its ability to support implementation of results of negotiations;</a:t>
            </a:r>
          </a:p>
          <a:p>
            <a:pPr lvl="1" eaLnBrk="1" hangingPunct="1"/>
            <a:r>
              <a:rPr lang="fr-CH" sz="2400" smtClean="0"/>
              <a:t>Collaborative effort among international organisations to enhance effectiveness of assistance and ensure better coherence.</a:t>
            </a:r>
          </a:p>
          <a:p>
            <a:pPr lvl="1" eaLnBrk="1" hangingPunct="1"/>
            <a:endParaRPr lang="fr-CH" sz="2400" smtClean="0"/>
          </a:p>
        </p:txBody>
      </p:sp>
      <p:sp>
        <p:nvSpPr>
          <p:cNvPr id="120835" name="Rectangle 3"/>
          <p:cNvSpPr>
            <a:spLocks noGrp="1" noChangeArrowheads="1"/>
          </p:cNvSpPr>
          <p:nvPr>
            <p:ph type="title"/>
          </p:nvPr>
        </p:nvSpPr>
        <p:spPr>
          <a:xfrm>
            <a:off x="685800" y="381000"/>
            <a:ext cx="7772400" cy="1143000"/>
          </a:xfrm>
        </p:spPr>
        <p:txBody>
          <a:bodyPr/>
          <a:lstStyle/>
          <a:p>
            <a:pPr eaLnBrk="1" hangingPunct="1"/>
            <a:r>
              <a:rPr lang="fr-CH" smtClean="0"/>
              <a:t>Annex D - Modalities</a:t>
            </a:r>
            <a:endParaRPr lang="en-US" smtClean="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672E24F3-41DE-4428-B6BB-EAA58F646D66}" type="slidenum">
              <a:rPr lang="en-GB" smtClean="0">
                <a:latin typeface="Arial" charset="0"/>
              </a:rPr>
              <a:pPr algn="l"/>
              <a:t>61</a:t>
            </a:fld>
            <a:endParaRPr lang="en-GB" smtClean="0">
              <a:latin typeface="Arial" charset="0"/>
            </a:endParaRPr>
          </a:p>
        </p:txBody>
      </p:sp>
      <p:sp>
        <p:nvSpPr>
          <p:cNvPr id="122882" name="Rectangle 2"/>
          <p:cNvSpPr>
            <a:spLocks noGrp="1" noChangeArrowheads="1"/>
          </p:cNvSpPr>
          <p:nvPr>
            <p:ph type="title"/>
          </p:nvPr>
        </p:nvSpPr>
        <p:spPr>
          <a:xfrm>
            <a:off x="685800" y="228600"/>
            <a:ext cx="7772400" cy="1143000"/>
          </a:xfrm>
        </p:spPr>
        <p:txBody>
          <a:bodyPr/>
          <a:lstStyle/>
          <a:p>
            <a:pPr eaLnBrk="1" hangingPunct="1"/>
            <a:r>
              <a:rPr lang="en-GB" smtClean="0"/>
              <a:t>Other elements of the mandate</a:t>
            </a:r>
          </a:p>
        </p:txBody>
      </p:sp>
      <p:sp>
        <p:nvSpPr>
          <p:cNvPr id="122883" name="Rectangle 3"/>
          <p:cNvSpPr>
            <a:spLocks noGrp="1" noChangeArrowheads="1"/>
          </p:cNvSpPr>
          <p:nvPr>
            <p:ph type="body" idx="1"/>
          </p:nvPr>
        </p:nvSpPr>
        <p:spPr>
          <a:xfrm>
            <a:off x="685800" y="1552575"/>
            <a:ext cx="7772400" cy="4086225"/>
          </a:xfrm>
        </p:spPr>
        <p:txBody>
          <a:bodyPr/>
          <a:lstStyle/>
          <a:p>
            <a:pPr eaLnBrk="1" hangingPunct="1">
              <a:lnSpc>
                <a:spcPct val="110000"/>
              </a:lnSpc>
            </a:pPr>
            <a:r>
              <a:rPr lang="en-GB" smtClean="0"/>
              <a:t>The negotiations on TF and their outcome are part of the </a:t>
            </a:r>
            <a:r>
              <a:rPr lang="ja-JP" altLang="en-GB" smtClean="0"/>
              <a:t>“</a:t>
            </a:r>
            <a:r>
              <a:rPr lang="en-GB" altLang="ja-JP" smtClean="0">
                <a:solidFill>
                  <a:schemeClr val="tx2"/>
                </a:solidFill>
              </a:rPr>
              <a:t>Single undertaking</a:t>
            </a:r>
            <a:r>
              <a:rPr lang="ja-JP" altLang="en-GB" smtClean="0"/>
              <a:t>”</a:t>
            </a:r>
            <a:r>
              <a:rPr lang="en-GB" altLang="ja-JP" smtClean="0"/>
              <a:t>.</a:t>
            </a:r>
          </a:p>
          <a:p>
            <a:pPr eaLnBrk="1" hangingPunct="1">
              <a:lnSpc>
                <a:spcPct val="110000"/>
              </a:lnSpc>
            </a:pPr>
            <a:r>
              <a:rPr lang="en-GB" smtClean="0"/>
              <a:t>The TNC was instructed to establish a </a:t>
            </a:r>
            <a:r>
              <a:rPr lang="en-GB" b="1" smtClean="0"/>
              <a:t>Negotiating Group on TF</a:t>
            </a:r>
            <a:r>
              <a:rPr lang="en-GB" smtClean="0"/>
              <a:t> (NGTF) and to appoint its chair (Amb. Noor, Malaysia, now Amb. Eduardo Spirensen Guatemala).</a:t>
            </a:r>
          </a:p>
          <a:p>
            <a:pPr lvl="1" eaLnBrk="1" hangingPunct="1">
              <a:lnSpc>
                <a:spcPct val="110000"/>
              </a:lnSpc>
            </a:pPr>
            <a:r>
              <a:rPr lang="en-GB" sz="2400" smtClean="0"/>
              <a:t>The NGTF held 15 meetings up to mid-2006</a:t>
            </a:r>
            <a:r>
              <a:rPr lang="fr-CH" sz="2400" smtClean="0"/>
              <a:t>;</a:t>
            </a:r>
          </a:p>
          <a:p>
            <a:pPr lvl="1" eaLnBrk="1" hangingPunct="1">
              <a:lnSpc>
                <a:spcPct val="110000"/>
              </a:lnSpc>
            </a:pPr>
            <a:r>
              <a:rPr lang="fr-CH" sz="2400" smtClean="0"/>
              <a:t>More than 100 proposals from Members;</a:t>
            </a:r>
          </a:p>
          <a:p>
            <a:pPr lvl="1" eaLnBrk="1" hangingPunct="1">
              <a:lnSpc>
                <a:spcPct val="110000"/>
              </a:lnSpc>
            </a:pPr>
            <a:r>
              <a:rPr lang="fr-CH" sz="2400" smtClean="0"/>
              <a:t>Report to the Trade Negotiations Committee </a:t>
            </a:r>
            <a:r>
              <a:rPr lang="en-GB" sz="2400" smtClean="0"/>
              <a:t>(TN/TF/3)</a:t>
            </a:r>
          </a:p>
          <a:p>
            <a:pPr eaLnBrk="1" hangingPunct="1">
              <a:lnSpc>
                <a:spcPct val="110000"/>
              </a:lnSpc>
            </a:pPr>
            <a:r>
              <a:rPr lang="fr-CH" smtClean="0"/>
              <a:t>The report was endorsed as Annex E of the Declaration of the Hong Kong Ministerial Conference (Dec.05).</a:t>
            </a:r>
            <a:endParaRPr lang="en-GB"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C4EF7E50-C3B1-434E-A3B9-13A8D0706B80}" type="slidenum">
              <a:rPr lang="en-GB" smtClean="0">
                <a:latin typeface="Arial" charset="0"/>
              </a:rPr>
              <a:pPr algn="l"/>
              <a:t>62</a:t>
            </a:fld>
            <a:endParaRPr lang="en-GB" smtClean="0">
              <a:latin typeface="Arial" charset="0"/>
            </a:endParaRPr>
          </a:p>
        </p:txBody>
      </p:sp>
      <p:sp>
        <p:nvSpPr>
          <p:cNvPr id="123906" name="Rectangle 2"/>
          <p:cNvSpPr>
            <a:spLocks noGrp="1" noChangeArrowheads="1"/>
          </p:cNvSpPr>
          <p:nvPr>
            <p:ph type="title"/>
          </p:nvPr>
        </p:nvSpPr>
        <p:spPr>
          <a:xfrm>
            <a:off x="609600" y="2508250"/>
            <a:ext cx="7924800" cy="1758950"/>
          </a:xfrm>
          <a:ln w="12700" cap="flat">
            <a:solidFill>
              <a:schemeClr val="tx1"/>
            </a:solidFill>
          </a:ln>
        </p:spPr>
        <p:txBody>
          <a:bodyPr lIns="90488" tIns="44450" rIns="90488" bIns="44450"/>
          <a:lstStyle/>
          <a:p>
            <a:pPr eaLnBrk="1" hangingPunct="1"/>
            <a:r>
              <a:rPr lang="fr-CH" smtClean="0"/>
              <a:t>Where do we stand now ?</a:t>
            </a:r>
            <a:endParaRPr lang="en-GB"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647700" y="188913"/>
            <a:ext cx="7772400" cy="1143000"/>
          </a:xfrm>
        </p:spPr>
        <p:txBody>
          <a:bodyPr/>
          <a:lstStyle/>
          <a:p>
            <a:pPr eaLnBrk="1" hangingPunct="1">
              <a:defRPr/>
            </a:pPr>
            <a:r>
              <a:rPr lang="en-US" smtClean="0">
                <a:effectLst>
                  <a:outerShdw blurRad="38100" dist="38100" dir="2700000" algn="tl">
                    <a:srgbClr val="000000"/>
                  </a:outerShdw>
                </a:effectLst>
                <a:latin typeface="Arial Narrow" pitchFamily="34" charset="0"/>
              </a:rPr>
              <a:t>Consolidated Negotiating Text</a:t>
            </a:r>
          </a:p>
        </p:txBody>
      </p:sp>
      <p:sp>
        <p:nvSpPr>
          <p:cNvPr id="124930" name="Rectangle 3"/>
          <p:cNvSpPr>
            <a:spLocks noGrp="1" noChangeArrowheads="1"/>
          </p:cNvSpPr>
          <p:nvPr>
            <p:ph type="body" idx="1"/>
          </p:nvPr>
        </p:nvSpPr>
        <p:spPr>
          <a:xfrm>
            <a:off x="685800" y="1592263"/>
            <a:ext cx="7772400" cy="4503737"/>
          </a:xfrm>
        </p:spPr>
        <p:txBody>
          <a:bodyPr/>
          <a:lstStyle/>
          <a:p>
            <a:pPr eaLnBrk="1" hangingPunct="1">
              <a:buClr>
                <a:schemeClr val="tx1"/>
              </a:buClr>
            </a:pPr>
            <a:endParaRPr kumimoji="1" lang="fr-CH" sz="3400" smtClean="0">
              <a:latin typeface="Arial Unicode MS"/>
            </a:endParaRPr>
          </a:p>
        </p:txBody>
      </p:sp>
      <p:pic>
        <p:nvPicPr>
          <p:cNvPr id="124934" name="Picture 6"/>
          <p:cNvPicPr>
            <a:picLocks noChangeAspect="1" noChangeArrowheads="1"/>
          </p:cNvPicPr>
          <p:nvPr/>
        </p:nvPicPr>
        <p:blipFill>
          <a:blip r:embed="rId2"/>
          <a:srcRect/>
          <a:stretch>
            <a:fillRect/>
          </a:stretch>
        </p:blipFill>
        <p:spPr bwMode="auto">
          <a:xfrm>
            <a:off x="882650" y="1143000"/>
            <a:ext cx="7651750" cy="546735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body" idx="1"/>
          </p:nvPr>
        </p:nvSpPr>
        <p:spPr>
          <a:xfrm>
            <a:off x="228600" y="76200"/>
            <a:ext cx="8763000" cy="6632575"/>
          </a:xfrm>
          <a:solidFill>
            <a:schemeClr val="bg1"/>
          </a:solidFill>
        </p:spPr>
        <p:txBody>
          <a:bodyPr/>
          <a:lstStyle/>
          <a:p>
            <a:pPr eaLnBrk="1" hangingPunct="1">
              <a:lnSpc>
                <a:spcPct val="90000"/>
              </a:lnSpc>
              <a:buFontTx/>
              <a:buNone/>
            </a:pPr>
            <a:r>
              <a:rPr lang="en-US" sz="1800" smtClean="0">
                <a:latin typeface="Arial Unicode MS"/>
              </a:rPr>
              <a:t>ARTICLE 1:  PUBLICATION AND AVAILABILITY OF INFORMATION</a:t>
            </a:r>
          </a:p>
          <a:p>
            <a:pPr eaLnBrk="1" hangingPunct="1">
              <a:lnSpc>
                <a:spcPct val="90000"/>
              </a:lnSpc>
              <a:buFontTx/>
              <a:buNone/>
            </a:pPr>
            <a:r>
              <a:rPr lang="en-US" sz="1800" smtClean="0">
                <a:latin typeface="Arial Unicode MS"/>
              </a:rPr>
              <a:t>ARTICLE 2:  PRIOR PUBLICATION AND CONSULTATION</a:t>
            </a:r>
          </a:p>
          <a:p>
            <a:pPr eaLnBrk="1" hangingPunct="1">
              <a:lnSpc>
                <a:spcPct val="90000"/>
              </a:lnSpc>
              <a:buFontTx/>
              <a:buNone/>
            </a:pPr>
            <a:r>
              <a:rPr lang="en-US" sz="1800" smtClean="0">
                <a:latin typeface="Arial Unicode MS"/>
              </a:rPr>
              <a:t>ARTICLE 3:  ADVANCE RULINGS</a:t>
            </a:r>
          </a:p>
          <a:p>
            <a:pPr eaLnBrk="1" hangingPunct="1">
              <a:lnSpc>
                <a:spcPct val="90000"/>
              </a:lnSpc>
              <a:buFontTx/>
              <a:buNone/>
            </a:pPr>
            <a:r>
              <a:rPr lang="en-US" sz="1800" smtClean="0">
                <a:latin typeface="Arial Unicode MS"/>
              </a:rPr>
              <a:t>ARTICLE 4:  APPEAL PROCEDURES</a:t>
            </a:r>
          </a:p>
          <a:p>
            <a:pPr eaLnBrk="1" hangingPunct="1">
              <a:lnSpc>
                <a:spcPct val="90000"/>
              </a:lnSpc>
              <a:buFontTx/>
              <a:buNone/>
            </a:pPr>
            <a:r>
              <a:rPr lang="en-US" sz="1800" smtClean="0">
                <a:latin typeface="Arial Unicode MS"/>
              </a:rPr>
              <a:t>ARTICLE 5: OTHER MEASURES TO ENHANCE IMPARTIALITY, NON-DISCRIMINATION AND TRANSPARENCY</a:t>
            </a:r>
          </a:p>
          <a:p>
            <a:pPr eaLnBrk="1" hangingPunct="1">
              <a:lnSpc>
                <a:spcPct val="90000"/>
              </a:lnSpc>
              <a:buFontTx/>
              <a:buNone/>
            </a:pPr>
            <a:r>
              <a:rPr lang="en-US" sz="1800" smtClean="0">
                <a:latin typeface="Arial Unicode MS"/>
              </a:rPr>
              <a:t>ARTICLE 6:  	FEES AND CHARGES CONNECTED WITH IMPORTATION AND EXPORTATION</a:t>
            </a:r>
          </a:p>
          <a:p>
            <a:pPr eaLnBrk="1" hangingPunct="1">
              <a:lnSpc>
                <a:spcPct val="90000"/>
              </a:lnSpc>
              <a:buFontTx/>
              <a:buNone/>
            </a:pPr>
            <a:r>
              <a:rPr lang="en-US" sz="1800" smtClean="0">
                <a:latin typeface="Arial Unicode MS"/>
              </a:rPr>
              <a:t>ARTICLE 7:  RELEASE AND CLEARANCE OF GOODS</a:t>
            </a:r>
          </a:p>
          <a:p>
            <a:pPr eaLnBrk="1" hangingPunct="1">
              <a:lnSpc>
                <a:spcPct val="90000"/>
              </a:lnSpc>
              <a:buFontTx/>
              <a:buNone/>
            </a:pPr>
            <a:r>
              <a:rPr lang="en-US" sz="1800" smtClean="0">
                <a:latin typeface="Arial Unicode MS"/>
              </a:rPr>
              <a:t>ARTICLE 8:  CONSULARIZATION</a:t>
            </a:r>
          </a:p>
          <a:p>
            <a:pPr eaLnBrk="1" hangingPunct="1">
              <a:lnSpc>
                <a:spcPct val="90000"/>
              </a:lnSpc>
              <a:buFontTx/>
              <a:buNone/>
            </a:pPr>
            <a:r>
              <a:rPr lang="en-US" sz="1800" smtClean="0">
                <a:latin typeface="Arial Unicode MS"/>
              </a:rPr>
              <a:t>ARTICLE 9:  BORDER AGENCY COOPERATION</a:t>
            </a:r>
          </a:p>
          <a:p>
            <a:pPr eaLnBrk="1" hangingPunct="1">
              <a:lnSpc>
                <a:spcPct val="90000"/>
              </a:lnSpc>
              <a:buFontTx/>
              <a:buNone/>
            </a:pPr>
            <a:r>
              <a:rPr lang="en-US" sz="1800" smtClean="0">
                <a:latin typeface="Arial Unicode MS"/>
              </a:rPr>
              <a:t>ARTICLE 9 BIS:  DECLARATION OF TRANSHIPPED GOODS</a:t>
            </a:r>
          </a:p>
          <a:p>
            <a:pPr eaLnBrk="1" hangingPunct="1">
              <a:lnSpc>
                <a:spcPct val="90000"/>
              </a:lnSpc>
              <a:buFontTx/>
              <a:buNone/>
            </a:pPr>
            <a:r>
              <a:rPr lang="en-US" sz="1800" smtClean="0">
                <a:latin typeface="Arial Unicode MS"/>
              </a:rPr>
              <a:t>ARTICLE 10:  FORMALITIES CONNECTED WITH IMPORTATION AND EXPORTATION</a:t>
            </a:r>
          </a:p>
          <a:p>
            <a:pPr eaLnBrk="1" hangingPunct="1">
              <a:lnSpc>
                <a:spcPct val="90000"/>
              </a:lnSpc>
              <a:buFontTx/>
              <a:buNone/>
            </a:pPr>
            <a:r>
              <a:rPr lang="en-US" sz="1800" smtClean="0">
                <a:latin typeface="Arial Unicode MS"/>
              </a:rPr>
              <a:t>ARTICLE 11:  FREEDOM OF TRANSIT</a:t>
            </a:r>
          </a:p>
          <a:p>
            <a:pPr eaLnBrk="1" hangingPunct="1">
              <a:lnSpc>
                <a:spcPct val="90000"/>
              </a:lnSpc>
              <a:buFontTx/>
              <a:buNone/>
            </a:pPr>
            <a:r>
              <a:rPr lang="en-US" sz="1800" smtClean="0">
                <a:latin typeface="Arial Unicode MS"/>
              </a:rPr>
              <a:t>ARTICLE 12:  [CUSTOMS] COOPERATION [MECHANISM FOR [TRADE FACILITATION AND] [[CUSTOMS][TRADE]] COMPLIANCE]</a:t>
            </a:r>
          </a:p>
          <a:p>
            <a:pPr eaLnBrk="1" hangingPunct="1">
              <a:lnSpc>
                <a:spcPct val="90000"/>
              </a:lnSpc>
              <a:buFontTx/>
              <a:buNone/>
            </a:pPr>
            <a:r>
              <a:rPr lang="en-US" sz="1800" smtClean="0">
                <a:latin typeface="Arial Unicode MS"/>
              </a:rPr>
              <a:t>ARTICLE 13:  INSTITUTIONAL ARRANGEMENTS</a:t>
            </a:r>
          </a:p>
          <a:p>
            <a:pPr eaLnBrk="1" hangingPunct="1">
              <a:lnSpc>
                <a:spcPct val="90000"/>
              </a:lnSpc>
              <a:buFontTx/>
              <a:buNone/>
            </a:pPr>
            <a:r>
              <a:rPr lang="en-US" sz="1800" smtClean="0">
                <a:latin typeface="Arial Unicode MS"/>
              </a:rPr>
              <a:t>ARTICLE 14:  NATIONAL COMMITTEE ON TRADE FACILITATION</a:t>
            </a:r>
          </a:p>
          <a:p>
            <a:pPr eaLnBrk="1" hangingPunct="1">
              <a:lnSpc>
                <a:spcPct val="90000"/>
              </a:lnSpc>
              <a:buFontTx/>
              <a:buNone/>
            </a:pPr>
            <a:r>
              <a:rPr lang="en-US" sz="1800" smtClean="0">
                <a:latin typeface="Arial Unicode MS"/>
              </a:rPr>
              <a:t>ARTICLE 15:  PREAMBLE/CROSS-CUTTING MATTERS</a:t>
            </a:r>
          </a:p>
          <a:p>
            <a:pPr eaLnBrk="1" hangingPunct="1">
              <a:lnSpc>
                <a:spcPct val="90000"/>
              </a:lnSpc>
              <a:buFontTx/>
              <a:buNone/>
            </a:pPr>
            <a:r>
              <a:rPr lang="en-US" sz="1800" smtClean="0">
                <a:latin typeface="Arial Unicode MS"/>
              </a:rPr>
              <a:t>TRANSITIONAL / SPECIAL AND DIFFERENTIAL TREATMENT PROVISIONS FOR DEVELOPING COUNTRY MEMBERS AND LEAST DEVELOPED COUNTRY MEMBERS</a:t>
            </a:r>
            <a:endParaRPr lang="fr-CH" sz="1800" smtClean="0">
              <a:latin typeface="Arial Unicode MS"/>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eaLnBrk="1" hangingPunct="1"/>
            <a:endParaRPr lang="en-US" smtClean="0"/>
          </a:p>
        </p:txBody>
      </p:sp>
      <p:sp>
        <p:nvSpPr>
          <p:cNvPr id="133122" name="Content Placeholder 2"/>
          <p:cNvSpPr>
            <a:spLocks noGrp="1"/>
          </p:cNvSpPr>
          <p:nvPr>
            <p:ph idx="1"/>
          </p:nvPr>
        </p:nvSpPr>
        <p:spPr/>
        <p:txBody>
          <a:bodyPr/>
          <a:lstStyle/>
          <a:p>
            <a:pPr eaLnBrk="1" hangingPunct="1"/>
            <a:endParaRPr lang="en-US" smtClean="0"/>
          </a:p>
        </p:txBody>
      </p:sp>
      <p:sp>
        <p:nvSpPr>
          <p:cNvPr id="133123" name="Slide Number Placeholder 3"/>
          <p:cNvSpPr>
            <a:spLocks noGrp="1"/>
          </p:cNvSpPr>
          <p:nvPr>
            <p:ph type="sldNum" sz="quarter" idx="12"/>
          </p:nvPr>
        </p:nvSpPr>
        <p:spPr>
          <a:noFill/>
          <a:ln>
            <a:miter lim="800000"/>
            <a:headEnd/>
            <a:tailEnd/>
          </a:ln>
        </p:spPr>
        <p:txBody>
          <a:bodyPr/>
          <a:lstStyle/>
          <a:p>
            <a:fld id="{794C333A-ADBC-4460-B79A-B0D4A556F87D}" type="slidenum">
              <a:rPr lang="en-GB" smtClean="0">
                <a:latin typeface="Arial" charset="0"/>
              </a:rPr>
              <a:pPr/>
              <a:t>65</a:t>
            </a:fld>
            <a:endParaRPr lang="en-GB" smtClean="0">
              <a:latin typeface="Arial" charset="0"/>
            </a:endParaRPr>
          </a:p>
        </p:txBody>
      </p:sp>
      <p:pic>
        <p:nvPicPr>
          <p:cNvPr id="133124" name="Picture 4"/>
          <p:cNvPicPr>
            <a:picLocks noChangeAspect="1" noChangeArrowheads="1"/>
          </p:cNvPicPr>
          <p:nvPr/>
        </p:nvPicPr>
        <p:blipFill>
          <a:blip r:embed="rId2"/>
          <a:srcRect r="18613"/>
          <a:stretch>
            <a:fillRect/>
          </a:stretch>
        </p:blipFill>
        <p:spPr bwMode="auto">
          <a:xfrm>
            <a:off x="381000" y="76200"/>
            <a:ext cx="8218488" cy="665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4"/>
          <p:cNvSpPr>
            <a:spLocks noGrp="1"/>
          </p:cNvSpPr>
          <p:nvPr>
            <p:ph type="sldNum" sz="quarter" idx="12"/>
          </p:nvPr>
        </p:nvSpPr>
        <p:spPr>
          <a:noFill/>
          <a:ln>
            <a:miter lim="800000"/>
            <a:headEnd/>
            <a:tailEnd/>
          </a:ln>
        </p:spPr>
        <p:txBody>
          <a:bodyPr/>
          <a:lstStyle/>
          <a:p>
            <a:fld id="{2714B466-C029-4B68-BAC5-099C3CC0ADA1}" type="slidenum">
              <a:rPr lang="en-GB" smtClean="0">
                <a:latin typeface="Arial" charset="0"/>
              </a:rPr>
              <a:pPr/>
              <a:t>66</a:t>
            </a:fld>
            <a:endParaRPr lang="en-GB" smtClean="0">
              <a:latin typeface="Arial" charset="0"/>
            </a:endParaRPr>
          </a:p>
        </p:txBody>
      </p:sp>
      <p:pic>
        <p:nvPicPr>
          <p:cNvPr id="13414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4147" name="Title 1"/>
          <p:cNvSpPr>
            <a:spLocks noGrp="1"/>
          </p:cNvSpPr>
          <p:nvPr>
            <p:ph type="title"/>
          </p:nvPr>
        </p:nvSpPr>
        <p:spPr/>
        <p:txBody>
          <a:bodyPr/>
          <a:lstStyle/>
          <a:p>
            <a:pPr eaLnBrk="1" hangingPunct="1"/>
            <a:endParaRPr lang="en-US" smtClean="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6" name="Rectangle 2"/>
          <p:cNvSpPr>
            <a:spLocks noGrp="1" noChangeArrowheads="1"/>
          </p:cNvSpPr>
          <p:nvPr>
            <p:ph type="ctrTitle"/>
          </p:nvPr>
        </p:nvSpPr>
        <p:spPr/>
        <p:txBody>
          <a:bodyPr/>
          <a:lstStyle/>
          <a:p>
            <a:pPr eaLnBrk="1" hangingPunct="1"/>
            <a:r>
              <a:rPr lang="en-GB" sz="3600" smtClean="0"/>
              <a:t>Thank you</a:t>
            </a:r>
          </a:p>
        </p:txBody>
      </p:sp>
      <p:sp>
        <p:nvSpPr>
          <p:cNvPr id="97297" name="Rectangle 3"/>
          <p:cNvSpPr>
            <a:spLocks noGrp="1" noChangeArrowheads="1"/>
          </p:cNvSpPr>
          <p:nvPr>
            <p:ph type="subTitle" idx="1"/>
          </p:nvPr>
        </p:nvSpPr>
        <p:spPr>
          <a:xfrm>
            <a:off x="1063625" y="3886200"/>
            <a:ext cx="7016750" cy="1127125"/>
          </a:xfrm>
        </p:spPr>
        <p:txBody>
          <a:bodyPr/>
          <a:lstStyle/>
          <a:p>
            <a:pPr eaLnBrk="1" hangingPunct="1"/>
            <a:r>
              <a:rPr lang="en-GB" sz="2000" smtClean="0"/>
              <a:t>José María Rubiato</a:t>
            </a:r>
          </a:p>
          <a:p>
            <a:pPr eaLnBrk="1" hangingPunct="1"/>
            <a:r>
              <a:rPr lang="en-GB" sz="2000" smtClean="0"/>
              <a:t>UNCTAD – Trade Logistics Branch</a:t>
            </a:r>
          </a:p>
          <a:p>
            <a:pPr eaLnBrk="1" hangingPunct="1"/>
            <a:r>
              <a:rPr lang="en-GB" sz="2000" smtClean="0"/>
              <a:t>jose.rubiato@unctad.org</a:t>
            </a:r>
          </a:p>
        </p:txBody>
      </p:sp>
      <p:grpSp>
        <p:nvGrpSpPr>
          <p:cNvPr id="97298" name="Group 4"/>
          <p:cNvGrpSpPr>
            <a:grpSpLocks/>
          </p:cNvGrpSpPr>
          <p:nvPr/>
        </p:nvGrpSpPr>
        <p:grpSpPr bwMode="auto">
          <a:xfrm>
            <a:off x="34925" y="49213"/>
            <a:ext cx="5000625" cy="1228725"/>
            <a:chOff x="1156" y="31"/>
            <a:chExt cx="3150" cy="774"/>
          </a:xfrm>
        </p:grpSpPr>
        <p:graphicFrame>
          <p:nvGraphicFramePr>
            <p:cNvPr id="97295" name="Object 15"/>
            <p:cNvGraphicFramePr>
              <a:graphicFrameLocks noChangeAspect="1"/>
            </p:cNvGraphicFramePr>
            <p:nvPr/>
          </p:nvGraphicFramePr>
          <p:xfrm>
            <a:off x="1156" y="31"/>
            <a:ext cx="681" cy="564"/>
          </p:xfrm>
          <a:graphic>
            <a:graphicData uri="http://schemas.openxmlformats.org/presentationml/2006/ole">
              <p:oleObj spid="_x0000_s97295" name="Drawing" r:id="rId4" imgW="5470920" imgH="4521240" progId="">
                <p:embed/>
              </p:oleObj>
            </a:graphicData>
          </a:graphic>
        </p:graphicFrame>
        <p:sp>
          <p:nvSpPr>
            <p:cNvPr id="97299" name="Text Box 6"/>
            <p:cNvSpPr txBox="1">
              <a:spLocks noChangeAspect="1" noChangeArrowheads="1"/>
            </p:cNvSpPr>
            <p:nvPr/>
          </p:nvSpPr>
          <p:spPr bwMode="auto">
            <a:xfrm>
              <a:off x="1156" y="632"/>
              <a:ext cx="3150" cy="173"/>
            </a:xfrm>
            <a:prstGeom prst="rect">
              <a:avLst/>
            </a:prstGeom>
            <a:noFill/>
            <a:ln w="9525">
              <a:noFill/>
              <a:miter lim="800000"/>
              <a:headEnd/>
              <a:tailEnd/>
            </a:ln>
          </p:spPr>
          <p:txBody>
            <a:bodyPr wrap="none" anchor="ctr">
              <a:spAutoFit/>
            </a:bodyPr>
            <a:lstStyle/>
            <a:p>
              <a:pPr algn="ctr">
                <a:spcBef>
                  <a:spcPct val="20000"/>
                </a:spcBef>
              </a:pPr>
              <a:r>
                <a:rPr lang="en-US" sz="1200" b="1">
                  <a:solidFill>
                    <a:schemeClr val="accent2"/>
                  </a:solidFill>
                  <a:latin typeface="Eurostile"/>
                </a:rPr>
                <a:t>UNITED NATIONS CONFERENCE ON TRADE AND DEVELOPMENT</a:t>
              </a:r>
              <a:endParaRPr lang="en-US" sz="1200" b="1">
                <a:solidFill>
                  <a:schemeClr val="accent2"/>
                </a:solidFill>
                <a:latin typeface="Tahoma"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p:txBody>
          <a:bodyPr/>
          <a:lstStyle/>
          <a:p>
            <a:endParaRPr lang="en-US" smtClean="0"/>
          </a:p>
          <a:p>
            <a:r>
              <a:rPr lang="en-US" sz="3200" smtClean="0"/>
              <a:t>TF is just a matter of bureaucracy</a:t>
            </a:r>
          </a:p>
          <a:p>
            <a:endParaRPr lang="en-US" sz="3200" smtClean="0"/>
          </a:p>
          <a:p>
            <a:r>
              <a:rPr lang="en-US" sz="3200" smtClean="0"/>
              <a:t>TF is inexpensive &amp; easy to implement</a:t>
            </a:r>
          </a:p>
          <a:p>
            <a:pPr>
              <a:buFont typeface="Wingdings" pitchFamily="2" charset="2"/>
              <a:buNone/>
            </a:pPr>
            <a:endParaRPr lang="en-US" smtClean="0"/>
          </a:p>
        </p:txBody>
      </p:sp>
      <p:sp>
        <p:nvSpPr>
          <p:cNvPr id="27650" name="Rectangle 3"/>
          <p:cNvSpPr>
            <a:spLocks noGrp="1" noChangeArrowheads="1"/>
          </p:cNvSpPr>
          <p:nvPr>
            <p:ph type="title"/>
          </p:nvPr>
        </p:nvSpPr>
        <p:spPr/>
        <p:txBody>
          <a:bodyPr/>
          <a:lstStyle/>
          <a:p>
            <a:r>
              <a:rPr lang="en-US" smtClean="0"/>
              <a:t>Potentially Misleading Beliefs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250825" y="1066800"/>
            <a:ext cx="7567613" cy="5126038"/>
            <a:chOff x="288" y="672"/>
            <a:chExt cx="4767" cy="3229"/>
          </a:xfrm>
        </p:grpSpPr>
        <p:sp>
          <p:nvSpPr>
            <p:cNvPr id="29700" name="Text Box 3"/>
            <p:cNvSpPr txBox="1">
              <a:spLocks noChangeArrowheads="1"/>
            </p:cNvSpPr>
            <p:nvPr/>
          </p:nvSpPr>
          <p:spPr bwMode="auto">
            <a:xfrm>
              <a:off x="3577" y="1472"/>
              <a:ext cx="617" cy="144"/>
            </a:xfrm>
            <a:prstGeom prst="rect">
              <a:avLst/>
            </a:prstGeom>
            <a:noFill/>
            <a:ln w="9525">
              <a:noFill/>
              <a:miter lim="800000"/>
              <a:headEnd/>
              <a:tailEnd/>
            </a:ln>
          </p:spPr>
          <p:txBody>
            <a:bodyPr>
              <a:spAutoFit/>
            </a:bodyPr>
            <a:lstStyle/>
            <a:p>
              <a:pPr eaLnBrk="0" hangingPunct="0"/>
              <a:r>
                <a:rPr lang="en-US" sz="900" i="1">
                  <a:latin typeface="Arial Narrow" pitchFamily="34" charset="0"/>
                </a:rPr>
                <a:t>Arrival Notice</a:t>
              </a:r>
            </a:p>
          </p:txBody>
        </p:sp>
        <p:sp>
          <p:nvSpPr>
            <p:cNvPr id="29701" name="Line 4"/>
            <p:cNvSpPr>
              <a:spLocks noChangeShapeType="1"/>
            </p:cNvSpPr>
            <p:nvPr/>
          </p:nvSpPr>
          <p:spPr bwMode="auto">
            <a:xfrm flipV="1">
              <a:off x="3379" y="3062"/>
              <a:ext cx="295" cy="0"/>
            </a:xfrm>
            <a:prstGeom prst="line">
              <a:avLst/>
            </a:prstGeom>
            <a:noFill/>
            <a:ln w="3175">
              <a:solidFill>
                <a:schemeClr val="tx1"/>
              </a:solidFill>
              <a:round/>
              <a:headEnd/>
              <a:tailEnd/>
            </a:ln>
          </p:spPr>
          <p:txBody>
            <a:bodyPr wrap="none" anchor="ctr"/>
            <a:lstStyle/>
            <a:p>
              <a:endParaRPr lang="en-US"/>
            </a:p>
          </p:txBody>
        </p:sp>
        <p:sp>
          <p:nvSpPr>
            <p:cNvPr id="29702" name="Freeform 5"/>
            <p:cNvSpPr>
              <a:spLocks/>
            </p:cNvSpPr>
            <p:nvPr/>
          </p:nvSpPr>
          <p:spPr bwMode="auto">
            <a:xfrm>
              <a:off x="328" y="2493"/>
              <a:ext cx="4040" cy="1395"/>
            </a:xfrm>
            <a:custGeom>
              <a:avLst/>
              <a:gdLst>
                <a:gd name="T0" fmla="*/ 4040 w 4346"/>
                <a:gd name="T1" fmla="*/ 0 h 1474"/>
                <a:gd name="T2" fmla="*/ 4040 w 4346"/>
                <a:gd name="T3" fmla="*/ 1218 h 1474"/>
                <a:gd name="T4" fmla="*/ 3728 w 4346"/>
                <a:gd name="T5" fmla="*/ 1218 h 1474"/>
                <a:gd name="T6" fmla="*/ 3728 w 4346"/>
                <a:gd name="T7" fmla="*/ 1395 h 1474"/>
                <a:gd name="T8" fmla="*/ 0 w 4346"/>
                <a:gd name="T9" fmla="*/ 1395 h 1474"/>
                <a:gd name="T10" fmla="*/ 0 w 4346"/>
                <a:gd name="T11" fmla="*/ 120 h 1474"/>
                <a:gd name="T12" fmla="*/ 0 60000 65536"/>
                <a:gd name="T13" fmla="*/ 0 60000 65536"/>
                <a:gd name="T14" fmla="*/ 0 60000 65536"/>
                <a:gd name="T15" fmla="*/ 0 60000 65536"/>
                <a:gd name="T16" fmla="*/ 0 60000 65536"/>
                <a:gd name="T17" fmla="*/ 0 60000 65536"/>
                <a:gd name="T18" fmla="*/ 0 w 4346"/>
                <a:gd name="T19" fmla="*/ 0 h 1474"/>
                <a:gd name="T20" fmla="*/ 4346 w 4346"/>
                <a:gd name="T21" fmla="*/ 1474 h 1474"/>
              </a:gdLst>
              <a:ahLst/>
              <a:cxnLst>
                <a:cxn ang="T12">
                  <a:pos x="T0" y="T1"/>
                </a:cxn>
                <a:cxn ang="T13">
                  <a:pos x="T2" y="T3"/>
                </a:cxn>
                <a:cxn ang="T14">
                  <a:pos x="T4" y="T5"/>
                </a:cxn>
                <a:cxn ang="T15">
                  <a:pos x="T6" y="T7"/>
                </a:cxn>
                <a:cxn ang="T16">
                  <a:pos x="T8" y="T9"/>
                </a:cxn>
                <a:cxn ang="T17">
                  <a:pos x="T10" y="T11"/>
                </a:cxn>
              </a:cxnLst>
              <a:rect l="T18" t="T19" r="T20" b="T21"/>
              <a:pathLst>
                <a:path w="4346" h="1474">
                  <a:moveTo>
                    <a:pt x="4346" y="0"/>
                  </a:moveTo>
                  <a:lnTo>
                    <a:pt x="4346" y="1287"/>
                  </a:lnTo>
                  <a:lnTo>
                    <a:pt x="4010" y="1287"/>
                  </a:lnTo>
                  <a:lnTo>
                    <a:pt x="4010" y="1474"/>
                  </a:lnTo>
                  <a:lnTo>
                    <a:pt x="0" y="1474"/>
                  </a:lnTo>
                  <a:lnTo>
                    <a:pt x="0" y="127"/>
                  </a:lnTo>
                </a:path>
              </a:pathLst>
            </a:custGeom>
            <a:noFill/>
            <a:ln w="12700" cap="flat" cmpd="sng">
              <a:solidFill>
                <a:schemeClr val="tx1"/>
              </a:solidFill>
              <a:prstDash val="solid"/>
              <a:round/>
              <a:headEnd type="none" w="med" len="med"/>
              <a:tailEnd type="triangle" w="med" len="med"/>
            </a:ln>
          </p:spPr>
          <p:txBody>
            <a:bodyPr/>
            <a:lstStyle/>
            <a:p>
              <a:endParaRPr lang="en-US"/>
            </a:p>
          </p:txBody>
        </p:sp>
        <p:sp>
          <p:nvSpPr>
            <p:cNvPr id="29703" name="Text Box 6"/>
            <p:cNvSpPr txBox="1">
              <a:spLocks noChangeArrowheads="1"/>
            </p:cNvSpPr>
            <p:nvPr/>
          </p:nvSpPr>
          <p:spPr bwMode="auto">
            <a:xfrm>
              <a:off x="1173" y="2654"/>
              <a:ext cx="517" cy="316"/>
            </a:xfrm>
            <a:prstGeom prst="rect">
              <a:avLst/>
            </a:prstGeom>
            <a:noFill/>
            <a:ln w="9525">
              <a:noFill/>
              <a:miter lim="800000"/>
              <a:headEnd/>
              <a:tailEnd/>
            </a:ln>
          </p:spPr>
          <p:txBody>
            <a:bodyPr>
              <a:spAutoFit/>
            </a:bodyPr>
            <a:lstStyle/>
            <a:p>
              <a:pPr eaLnBrk="0" hangingPunct="0"/>
              <a:r>
                <a:rPr lang="en-US" sz="900" i="1">
                  <a:latin typeface="Arial Narrow" pitchFamily="34" charset="0"/>
                </a:rPr>
                <a:t>Letter of </a:t>
              </a:r>
              <a:br>
                <a:rPr lang="en-US" sz="900" i="1">
                  <a:latin typeface="Arial Narrow" pitchFamily="34" charset="0"/>
                </a:rPr>
              </a:br>
              <a:r>
                <a:rPr lang="en-US" sz="900" i="1">
                  <a:latin typeface="Arial Narrow" pitchFamily="34" charset="0"/>
                </a:rPr>
                <a:t>Instruction</a:t>
              </a:r>
              <a:br>
                <a:rPr lang="en-US" sz="900" i="1">
                  <a:latin typeface="Arial Narrow" pitchFamily="34" charset="0"/>
                </a:rPr>
              </a:br>
              <a:r>
                <a:rPr lang="en-US" sz="900" i="1">
                  <a:latin typeface="Arial Narrow" pitchFamily="34" charset="0"/>
                </a:rPr>
                <a:t>Invoice, PO</a:t>
              </a:r>
            </a:p>
          </p:txBody>
        </p:sp>
        <p:sp>
          <p:nvSpPr>
            <p:cNvPr id="29704" name="Rectangle 7"/>
            <p:cNvSpPr>
              <a:spLocks noChangeArrowheads="1"/>
            </p:cNvSpPr>
            <p:nvPr/>
          </p:nvSpPr>
          <p:spPr bwMode="auto">
            <a:xfrm>
              <a:off x="289" y="1260"/>
              <a:ext cx="453"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05" name="Text Box 8"/>
            <p:cNvSpPr txBox="1">
              <a:spLocks noChangeArrowheads="1"/>
            </p:cNvSpPr>
            <p:nvPr/>
          </p:nvSpPr>
          <p:spPr bwMode="auto">
            <a:xfrm>
              <a:off x="293" y="1288"/>
              <a:ext cx="462" cy="230"/>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Importer</a:t>
              </a:r>
              <a:r>
                <a:rPr lang="ja-JP" altLang="en-US" sz="900" b="1"/>
                <a:t>’</a:t>
              </a:r>
              <a:r>
                <a:rPr lang="en-US" sz="900" b="1">
                  <a:latin typeface="Arial Narrow" pitchFamily="34" charset="0"/>
                </a:rPr>
                <a:t>s Bank</a:t>
              </a:r>
            </a:p>
          </p:txBody>
        </p:sp>
        <p:sp>
          <p:nvSpPr>
            <p:cNvPr id="29706" name="Rectangle 9"/>
            <p:cNvSpPr>
              <a:spLocks noChangeArrowheads="1"/>
            </p:cNvSpPr>
            <p:nvPr/>
          </p:nvSpPr>
          <p:spPr bwMode="auto">
            <a:xfrm>
              <a:off x="413" y="3289"/>
              <a:ext cx="616" cy="306"/>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07" name="Rectangle 10"/>
            <p:cNvSpPr>
              <a:spLocks noChangeArrowheads="1"/>
            </p:cNvSpPr>
            <p:nvPr/>
          </p:nvSpPr>
          <p:spPr bwMode="auto">
            <a:xfrm>
              <a:off x="2836" y="1528"/>
              <a:ext cx="783"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08" name="Text Box 11"/>
            <p:cNvSpPr txBox="1">
              <a:spLocks noChangeArrowheads="1"/>
            </p:cNvSpPr>
            <p:nvPr/>
          </p:nvSpPr>
          <p:spPr bwMode="auto">
            <a:xfrm>
              <a:off x="2836" y="1607"/>
              <a:ext cx="782" cy="144"/>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Ocean Carrier</a:t>
              </a:r>
            </a:p>
          </p:txBody>
        </p:sp>
        <p:sp>
          <p:nvSpPr>
            <p:cNvPr id="29709" name="Text Box 12"/>
            <p:cNvSpPr txBox="1">
              <a:spLocks noChangeArrowheads="1"/>
            </p:cNvSpPr>
            <p:nvPr/>
          </p:nvSpPr>
          <p:spPr bwMode="auto">
            <a:xfrm>
              <a:off x="3789" y="2298"/>
              <a:ext cx="751" cy="236"/>
            </a:xfrm>
            <a:prstGeom prst="rect">
              <a:avLst/>
            </a:prstGeom>
            <a:gradFill rotWithShape="0">
              <a:gsLst>
                <a:gs pos="0">
                  <a:srgbClr val="CEC6FC"/>
                </a:gs>
                <a:gs pos="100000">
                  <a:srgbClr val="5C43F5"/>
                </a:gs>
              </a:gsLst>
              <a:path path="shape">
                <a:fillToRect l="50000" t="50000" r="50000" b="50000"/>
              </a:path>
            </a:gradFill>
            <a:ln w="9525">
              <a:solidFill>
                <a:schemeClr val="tx1"/>
              </a:solidFill>
              <a:miter lim="800000"/>
              <a:headEnd/>
              <a:tailEnd/>
            </a:ln>
          </p:spPr>
          <p:txBody>
            <a:bodyPr>
              <a:spAutoFit/>
            </a:bodyPr>
            <a:lstStyle/>
            <a:p>
              <a:pPr algn="ctr" eaLnBrk="0" hangingPunct="0"/>
              <a:r>
                <a:rPr lang="en-US" sz="900" b="1">
                  <a:latin typeface="Arial Narrow" pitchFamily="34" charset="0"/>
                </a:rPr>
                <a:t>Customs House Broker</a:t>
              </a:r>
            </a:p>
          </p:txBody>
        </p:sp>
        <p:sp>
          <p:nvSpPr>
            <p:cNvPr id="29710" name="Rectangle 13"/>
            <p:cNvSpPr>
              <a:spLocks noChangeArrowheads="1"/>
            </p:cNvSpPr>
            <p:nvPr/>
          </p:nvSpPr>
          <p:spPr bwMode="auto">
            <a:xfrm>
              <a:off x="1687" y="2825"/>
              <a:ext cx="780" cy="267"/>
            </a:xfrm>
            <a:prstGeom prst="rect">
              <a:avLst/>
            </a:prstGeom>
            <a:gradFill rotWithShape="0">
              <a:gsLst>
                <a:gs pos="0">
                  <a:srgbClr val="D2CBFC"/>
                </a:gs>
                <a:gs pos="100000">
                  <a:srgbClr val="5C43F5"/>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11" name="Rectangle 14"/>
            <p:cNvSpPr>
              <a:spLocks noChangeArrowheads="1"/>
            </p:cNvSpPr>
            <p:nvPr/>
          </p:nvSpPr>
          <p:spPr bwMode="auto">
            <a:xfrm>
              <a:off x="1929" y="3519"/>
              <a:ext cx="781"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12" name="Line 15"/>
            <p:cNvSpPr>
              <a:spLocks noChangeShapeType="1"/>
            </p:cNvSpPr>
            <p:nvPr/>
          </p:nvSpPr>
          <p:spPr bwMode="auto">
            <a:xfrm flipV="1">
              <a:off x="1981" y="3097"/>
              <a:ext cx="0" cy="422"/>
            </a:xfrm>
            <a:prstGeom prst="line">
              <a:avLst/>
            </a:prstGeom>
            <a:noFill/>
            <a:ln w="9525">
              <a:solidFill>
                <a:schemeClr val="tx1"/>
              </a:solidFill>
              <a:round/>
              <a:headEnd type="triangle" w="med" len="med"/>
              <a:tailEnd/>
            </a:ln>
          </p:spPr>
          <p:txBody>
            <a:bodyPr wrap="none" anchor="ctr"/>
            <a:lstStyle/>
            <a:p>
              <a:endParaRPr lang="en-US"/>
            </a:p>
          </p:txBody>
        </p:sp>
        <p:sp>
          <p:nvSpPr>
            <p:cNvPr id="29713" name="Line 16"/>
            <p:cNvSpPr>
              <a:spLocks noChangeShapeType="1"/>
            </p:cNvSpPr>
            <p:nvPr/>
          </p:nvSpPr>
          <p:spPr bwMode="auto">
            <a:xfrm>
              <a:off x="742" y="1337"/>
              <a:ext cx="204" cy="0"/>
            </a:xfrm>
            <a:prstGeom prst="line">
              <a:avLst/>
            </a:prstGeom>
            <a:noFill/>
            <a:ln w="9525">
              <a:solidFill>
                <a:schemeClr val="tx1"/>
              </a:solidFill>
              <a:round/>
              <a:headEnd/>
              <a:tailEnd type="triangle" w="med" len="med"/>
            </a:ln>
          </p:spPr>
          <p:txBody>
            <a:bodyPr wrap="none" anchor="ctr"/>
            <a:lstStyle/>
            <a:p>
              <a:endParaRPr lang="en-US"/>
            </a:p>
          </p:txBody>
        </p:sp>
        <p:sp>
          <p:nvSpPr>
            <p:cNvPr id="29714" name="Line 17"/>
            <p:cNvSpPr>
              <a:spLocks noChangeShapeType="1"/>
            </p:cNvSpPr>
            <p:nvPr/>
          </p:nvSpPr>
          <p:spPr bwMode="auto">
            <a:xfrm>
              <a:off x="494" y="1528"/>
              <a:ext cx="0" cy="804"/>
            </a:xfrm>
            <a:prstGeom prst="line">
              <a:avLst/>
            </a:prstGeom>
            <a:noFill/>
            <a:ln w="9525">
              <a:solidFill>
                <a:schemeClr val="tx1"/>
              </a:solidFill>
              <a:round/>
              <a:headEnd type="triangle" w="med" len="med"/>
              <a:tailEnd/>
            </a:ln>
          </p:spPr>
          <p:txBody>
            <a:bodyPr wrap="none" anchor="ctr"/>
            <a:lstStyle/>
            <a:p>
              <a:endParaRPr lang="en-US"/>
            </a:p>
          </p:txBody>
        </p:sp>
        <p:sp>
          <p:nvSpPr>
            <p:cNvPr id="29715" name="Line 18"/>
            <p:cNvSpPr>
              <a:spLocks noChangeShapeType="1"/>
            </p:cNvSpPr>
            <p:nvPr/>
          </p:nvSpPr>
          <p:spPr bwMode="auto">
            <a:xfrm flipV="1">
              <a:off x="3947" y="2551"/>
              <a:ext cx="0" cy="477"/>
            </a:xfrm>
            <a:prstGeom prst="line">
              <a:avLst/>
            </a:prstGeom>
            <a:noFill/>
            <a:ln w="9525">
              <a:solidFill>
                <a:schemeClr val="tx1"/>
              </a:solidFill>
              <a:round/>
              <a:headEnd/>
              <a:tailEnd type="triangle" w="med" len="med"/>
            </a:ln>
          </p:spPr>
          <p:txBody>
            <a:bodyPr wrap="none" anchor="ctr"/>
            <a:lstStyle/>
            <a:p>
              <a:endParaRPr lang="en-US"/>
            </a:p>
          </p:txBody>
        </p:sp>
        <p:sp>
          <p:nvSpPr>
            <p:cNvPr id="29716" name="Text Box 19"/>
            <p:cNvSpPr txBox="1">
              <a:spLocks noChangeArrowheads="1"/>
            </p:cNvSpPr>
            <p:nvPr/>
          </p:nvSpPr>
          <p:spPr bwMode="auto">
            <a:xfrm>
              <a:off x="466" y="1879"/>
              <a:ext cx="563" cy="230"/>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Line of Credit</a:t>
              </a:r>
              <a:br>
                <a:rPr lang="en-US" sz="900" i="1">
                  <a:latin typeface="Arial Narrow" pitchFamily="34" charset="0"/>
                </a:rPr>
              </a:br>
              <a:r>
                <a:rPr lang="en-US" sz="900" i="1">
                  <a:latin typeface="Arial Narrow" pitchFamily="34" charset="0"/>
                </a:rPr>
                <a:t>Proforma Invoice</a:t>
              </a:r>
            </a:p>
          </p:txBody>
        </p:sp>
        <p:sp>
          <p:nvSpPr>
            <p:cNvPr id="29717" name="Text Box 20"/>
            <p:cNvSpPr txBox="1">
              <a:spLocks noChangeArrowheads="1"/>
            </p:cNvSpPr>
            <p:nvPr/>
          </p:nvSpPr>
          <p:spPr bwMode="auto">
            <a:xfrm>
              <a:off x="1029" y="3296"/>
              <a:ext cx="768"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Shipping &amp; funding detail</a:t>
              </a:r>
            </a:p>
          </p:txBody>
        </p:sp>
        <p:sp>
          <p:nvSpPr>
            <p:cNvPr id="29718" name="Text Box 21"/>
            <p:cNvSpPr txBox="1">
              <a:spLocks noChangeArrowheads="1"/>
            </p:cNvSpPr>
            <p:nvPr/>
          </p:nvSpPr>
          <p:spPr bwMode="auto">
            <a:xfrm>
              <a:off x="3918" y="2737"/>
              <a:ext cx="458" cy="230"/>
            </a:xfrm>
            <a:prstGeom prst="rect">
              <a:avLst/>
            </a:prstGeom>
            <a:noFill/>
            <a:ln w="9525">
              <a:noFill/>
              <a:miter lim="800000"/>
              <a:headEnd/>
              <a:tailEnd/>
            </a:ln>
          </p:spPr>
          <p:txBody>
            <a:bodyPr>
              <a:spAutoFit/>
            </a:bodyPr>
            <a:lstStyle/>
            <a:p>
              <a:pPr eaLnBrk="0" hangingPunct="0"/>
              <a:r>
                <a:rPr lang="en-US" sz="900" i="1">
                  <a:latin typeface="Arial Narrow" pitchFamily="34" charset="0"/>
                </a:rPr>
                <a:t>Cargo Status</a:t>
              </a:r>
            </a:p>
          </p:txBody>
        </p:sp>
        <p:sp>
          <p:nvSpPr>
            <p:cNvPr id="29719" name="Text Box 22"/>
            <p:cNvSpPr txBox="1">
              <a:spLocks noChangeArrowheads="1"/>
            </p:cNvSpPr>
            <p:nvPr/>
          </p:nvSpPr>
          <p:spPr bwMode="auto">
            <a:xfrm>
              <a:off x="2178" y="1038"/>
              <a:ext cx="761"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Vessel Booking Request</a:t>
              </a:r>
            </a:p>
          </p:txBody>
        </p:sp>
        <p:sp>
          <p:nvSpPr>
            <p:cNvPr id="29720" name="Text Box 23"/>
            <p:cNvSpPr txBox="1">
              <a:spLocks noChangeArrowheads="1"/>
            </p:cNvSpPr>
            <p:nvPr/>
          </p:nvSpPr>
          <p:spPr bwMode="auto">
            <a:xfrm>
              <a:off x="4337" y="1989"/>
              <a:ext cx="283" cy="230"/>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Cargo</a:t>
              </a:r>
            </a:p>
            <a:p>
              <a:pPr eaLnBrk="0" hangingPunct="0"/>
              <a:r>
                <a:rPr lang="en-US" sz="900" i="1">
                  <a:latin typeface="Arial Narrow" pitchFamily="34" charset="0"/>
                </a:rPr>
                <a:t>Status</a:t>
              </a:r>
            </a:p>
          </p:txBody>
        </p:sp>
        <p:sp>
          <p:nvSpPr>
            <p:cNvPr id="29721" name="Text Box 24"/>
            <p:cNvSpPr txBox="1">
              <a:spLocks noChangeArrowheads="1"/>
            </p:cNvSpPr>
            <p:nvPr/>
          </p:nvSpPr>
          <p:spPr bwMode="auto">
            <a:xfrm>
              <a:off x="537" y="3097"/>
              <a:ext cx="1232" cy="144"/>
            </a:xfrm>
            <a:prstGeom prst="rect">
              <a:avLst/>
            </a:prstGeom>
            <a:noFill/>
            <a:ln w="9525">
              <a:noFill/>
              <a:miter lim="800000"/>
              <a:headEnd/>
              <a:tailEnd/>
            </a:ln>
          </p:spPr>
          <p:txBody>
            <a:bodyPr>
              <a:spAutoFit/>
            </a:bodyPr>
            <a:lstStyle/>
            <a:p>
              <a:pPr eaLnBrk="0" hangingPunct="0"/>
              <a:r>
                <a:rPr lang="en-US" sz="900" i="1">
                  <a:latin typeface="Arial Narrow" pitchFamily="34" charset="0"/>
                </a:rPr>
                <a:t>Shipping &amp; Funding Detail</a:t>
              </a:r>
            </a:p>
          </p:txBody>
        </p:sp>
        <p:sp>
          <p:nvSpPr>
            <p:cNvPr id="29722" name="Rectangle 25"/>
            <p:cNvSpPr>
              <a:spLocks noChangeArrowheads="1"/>
            </p:cNvSpPr>
            <p:nvPr/>
          </p:nvSpPr>
          <p:spPr bwMode="auto">
            <a:xfrm>
              <a:off x="946" y="1260"/>
              <a:ext cx="453"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23" name="Text Box 26"/>
            <p:cNvSpPr txBox="1">
              <a:spLocks noChangeArrowheads="1"/>
            </p:cNvSpPr>
            <p:nvPr/>
          </p:nvSpPr>
          <p:spPr bwMode="auto">
            <a:xfrm>
              <a:off x="927" y="1284"/>
              <a:ext cx="475" cy="230"/>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Exporter</a:t>
              </a:r>
              <a:r>
                <a:rPr lang="ja-JP" altLang="en-US" sz="900" b="1"/>
                <a:t>’</a:t>
              </a:r>
              <a:r>
                <a:rPr lang="en-US" sz="900" b="1">
                  <a:latin typeface="Arial Narrow" pitchFamily="34" charset="0"/>
                </a:rPr>
                <a:t>s Bank</a:t>
              </a:r>
            </a:p>
          </p:txBody>
        </p:sp>
        <p:sp>
          <p:nvSpPr>
            <p:cNvPr id="29724" name="Rectangle 27"/>
            <p:cNvSpPr>
              <a:spLocks noChangeArrowheads="1"/>
            </p:cNvSpPr>
            <p:nvPr/>
          </p:nvSpPr>
          <p:spPr bwMode="auto">
            <a:xfrm>
              <a:off x="289" y="2332"/>
              <a:ext cx="453"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25" name="Text Box 28"/>
            <p:cNvSpPr txBox="1">
              <a:spLocks noChangeArrowheads="1"/>
            </p:cNvSpPr>
            <p:nvPr/>
          </p:nvSpPr>
          <p:spPr bwMode="auto">
            <a:xfrm>
              <a:off x="288" y="2395"/>
              <a:ext cx="411" cy="144"/>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Importer</a:t>
              </a:r>
            </a:p>
          </p:txBody>
        </p:sp>
        <p:sp>
          <p:nvSpPr>
            <p:cNvPr id="29726" name="Rectangle 29"/>
            <p:cNvSpPr>
              <a:spLocks noChangeArrowheads="1"/>
            </p:cNvSpPr>
            <p:nvPr/>
          </p:nvSpPr>
          <p:spPr bwMode="auto">
            <a:xfrm>
              <a:off x="946" y="2332"/>
              <a:ext cx="453"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27" name="Text Box 30"/>
            <p:cNvSpPr txBox="1">
              <a:spLocks noChangeArrowheads="1"/>
            </p:cNvSpPr>
            <p:nvPr/>
          </p:nvSpPr>
          <p:spPr bwMode="auto">
            <a:xfrm>
              <a:off x="957" y="2391"/>
              <a:ext cx="432" cy="144"/>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Exporter</a:t>
              </a:r>
            </a:p>
          </p:txBody>
        </p:sp>
        <p:sp>
          <p:nvSpPr>
            <p:cNvPr id="29728" name="Line 31"/>
            <p:cNvSpPr>
              <a:spLocks noChangeShapeType="1"/>
            </p:cNvSpPr>
            <p:nvPr/>
          </p:nvSpPr>
          <p:spPr bwMode="auto">
            <a:xfrm>
              <a:off x="745" y="2402"/>
              <a:ext cx="207" cy="0"/>
            </a:xfrm>
            <a:prstGeom prst="line">
              <a:avLst/>
            </a:prstGeom>
            <a:noFill/>
            <a:ln w="9525">
              <a:solidFill>
                <a:schemeClr val="tx1"/>
              </a:solidFill>
              <a:round/>
              <a:headEnd/>
              <a:tailEnd type="triangle" w="med" len="med"/>
            </a:ln>
          </p:spPr>
          <p:txBody>
            <a:bodyPr wrap="none" anchor="ctr"/>
            <a:lstStyle/>
            <a:p>
              <a:endParaRPr lang="en-US"/>
            </a:p>
          </p:txBody>
        </p:sp>
        <p:sp>
          <p:nvSpPr>
            <p:cNvPr id="29729" name="Text Box 32"/>
            <p:cNvSpPr txBox="1">
              <a:spLocks noChangeArrowheads="1"/>
            </p:cNvSpPr>
            <p:nvPr/>
          </p:nvSpPr>
          <p:spPr bwMode="auto">
            <a:xfrm>
              <a:off x="2055" y="1192"/>
              <a:ext cx="875"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Vessel Booking Confirmation</a:t>
              </a:r>
            </a:p>
          </p:txBody>
        </p:sp>
        <p:sp>
          <p:nvSpPr>
            <p:cNvPr id="29730" name="Text Box 33"/>
            <p:cNvSpPr txBox="1">
              <a:spLocks noChangeArrowheads="1"/>
            </p:cNvSpPr>
            <p:nvPr/>
          </p:nvSpPr>
          <p:spPr bwMode="auto">
            <a:xfrm>
              <a:off x="2262" y="1305"/>
              <a:ext cx="453"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Bill of Lading</a:t>
              </a:r>
            </a:p>
          </p:txBody>
        </p:sp>
        <p:sp>
          <p:nvSpPr>
            <p:cNvPr id="29731" name="Text Box 34"/>
            <p:cNvSpPr txBox="1">
              <a:spLocks noChangeArrowheads="1"/>
            </p:cNvSpPr>
            <p:nvPr/>
          </p:nvSpPr>
          <p:spPr bwMode="auto">
            <a:xfrm>
              <a:off x="2014" y="1452"/>
              <a:ext cx="657" cy="144"/>
            </a:xfrm>
            <a:prstGeom prst="rect">
              <a:avLst/>
            </a:prstGeom>
            <a:noFill/>
            <a:ln w="9525">
              <a:noFill/>
              <a:miter lim="800000"/>
              <a:headEnd/>
              <a:tailEnd/>
            </a:ln>
          </p:spPr>
          <p:txBody>
            <a:bodyPr>
              <a:spAutoFit/>
            </a:bodyPr>
            <a:lstStyle/>
            <a:p>
              <a:pPr eaLnBrk="0" hangingPunct="0"/>
              <a:r>
                <a:rPr lang="en-US" sz="900" i="1">
                  <a:latin typeface="Arial Narrow" pitchFamily="34" charset="0"/>
                </a:rPr>
                <a:t>Rated Bill of Lading</a:t>
              </a:r>
            </a:p>
          </p:txBody>
        </p:sp>
        <p:sp>
          <p:nvSpPr>
            <p:cNvPr id="29732" name="Line 35"/>
            <p:cNvSpPr>
              <a:spLocks noChangeShapeType="1"/>
            </p:cNvSpPr>
            <p:nvPr/>
          </p:nvSpPr>
          <p:spPr bwMode="auto">
            <a:xfrm flipV="1">
              <a:off x="1768" y="1146"/>
              <a:ext cx="0" cy="1683"/>
            </a:xfrm>
            <a:prstGeom prst="line">
              <a:avLst/>
            </a:prstGeom>
            <a:noFill/>
            <a:ln w="9525">
              <a:solidFill>
                <a:schemeClr val="tx1"/>
              </a:solidFill>
              <a:round/>
              <a:headEnd/>
              <a:tailEnd/>
            </a:ln>
          </p:spPr>
          <p:txBody>
            <a:bodyPr wrap="none" anchor="ctr"/>
            <a:lstStyle/>
            <a:p>
              <a:endParaRPr lang="en-US"/>
            </a:p>
          </p:txBody>
        </p:sp>
        <p:sp>
          <p:nvSpPr>
            <p:cNvPr id="29733" name="Line 36"/>
            <p:cNvSpPr>
              <a:spLocks noChangeShapeType="1"/>
            </p:cNvSpPr>
            <p:nvPr/>
          </p:nvSpPr>
          <p:spPr bwMode="auto">
            <a:xfrm>
              <a:off x="1768" y="1146"/>
              <a:ext cx="1564" cy="0"/>
            </a:xfrm>
            <a:prstGeom prst="line">
              <a:avLst/>
            </a:prstGeom>
            <a:noFill/>
            <a:ln w="9525">
              <a:solidFill>
                <a:schemeClr val="tx1"/>
              </a:solidFill>
              <a:round/>
              <a:headEnd/>
              <a:tailEnd/>
            </a:ln>
          </p:spPr>
          <p:txBody>
            <a:bodyPr wrap="none" anchor="ctr"/>
            <a:lstStyle/>
            <a:p>
              <a:endParaRPr lang="en-US"/>
            </a:p>
          </p:txBody>
        </p:sp>
        <p:sp>
          <p:nvSpPr>
            <p:cNvPr id="29734" name="Line 37"/>
            <p:cNvSpPr>
              <a:spLocks noChangeShapeType="1"/>
            </p:cNvSpPr>
            <p:nvPr/>
          </p:nvSpPr>
          <p:spPr bwMode="auto">
            <a:xfrm>
              <a:off x="3332" y="1146"/>
              <a:ext cx="0" cy="382"/>
            </a:xfrm>
            <a:prstGeom prst="line">
              <a:avLst/>
            </a:prstGeom>
            <a:noFill/>
            <a:ln w="9525">
              <a:solidFill>
                <a:schemeClr val="tx1"/>
              </a:solidFill>
              <a:round/>
              <a:headEnd/>
              <a:tailEnd type="triangle" w="med" len="med"/>
            </a:ln>
          </p:spPr>
          <p:txBody>
            <a:bodyPr wrap="none" anchor="ctr"/>
            <a:lstStyle/>
            <a:p>
              <a:endParaRPr lang="en-US"/>
            </a:p>
          </p:txBody>
        </p:sp>
        <p:sp>
          <p:nvSpPr>
            <p:cNvPr id="29735" name="Line 38"/>
            <p:cNvSpPr>
              <a:spLocks noChangeShapeType="1"/>
            </p:cNvSpPr>
            <p:nvPr/>
          </p:nvSpPr>
          <p:spPr bwMode="auto">
            <a:xfrm flipV="1">
              <a:off x="1838" y="1298"/>
              <a:ext cx="0" cy="1531"/>
            </a:xfrm>
            <a:prstGeom prst="line">
              <a:avLst/>
            </a:prstGeom>
            <a:noFill/>
            <a:ln w="9525">
              <a:solidFill>
                <a:schemeClr val="tx1"/>
              </a:solidFill>
              <a:round/>
              <a:headEnd type="triangle" w="med" len="med"/>
              <a:tailEnd/>
            </a:ln>
          </p:spPr>
          <p:txBody>
            <a:bodyPr wrap="none" anchor="ctr"/>
            <a:lstStyle/>
            <a:p>
              <a:endParaRPr lang="en-US"/>
            </a:p>
          </p:txBody>
        </p:sp>
        <p:sp>
          <p:nvSpPr>
            <p:cNvPr id="29736" name="Line 39"/>
            <p:cNvSpPr>
              <a:spLocks noChangeShapeType="1"/>
            </p:cNvSpPr>
            <p:nvPr/>
          </p:nvSpPr>
          <p:spPr bwMode="auto">
            <a:xfrm>
              <a:off x="1838" y="1298"/>
              <a:ext cx="1369" cy="0"/>
            </a:xfrm>
            <a:prstGeom prst="line">
              <a:avLst/>
            </a:prstGeom>
            <a:noFill/>
            <a:ln w="9525">
              <a:solidFill>
                <a:schemeClr val="tx1"/>
              </a:solidFill>
              <a:round/>
              <a:headEnd/>
              <a:tailEnd/>
            </a:ln>
          </p:spPr>
          <p:txBody>
            <a:bodyPr wrap="none" anchor="ctr"/>
            <a:lstStyle/>
            <a:p>
              <a:endParaRPr lang="en-US"/>
            </a:p>
          </p:txBody>
        </p:sp>
        <p:sp>
          <p:nvSpPr>
            <p:cNvPr id="29737" name="Line 40"/>
            <p:cNvSpPr>
              <a:spLocks noChangeShapeType="1"/>
            </p:cNvSpPr>
            <p:nvPr/>
          </p:nvSpPr>
          <p:spPr bwMode="auto">
            <a:xfrm>
              <a:off x="3207" y="1298"/>
              <a:ext cx="0" cy="230"/>
            </a:xfrm>
            <a:prstGeom prst="line">
              <a:avLst/>
            </a:prstGeom>
            <a:noFill/>
            <a:ln w="9525">
              <a:solidFill>
                <a:schemeClr val="tx1"/>
              </a:solidFill>
              <a:round/>
              <a:headEnd/>
              <a:tailEnd/>
            </a:ln>
          </p:spPr>
          <p:txBody>
            <a:bodyPr wrap="none" anchor="ctr"/>
            <a:lstStyle/>
            <a:p>
              <a:endParaRPr lang="en-US"/>
            </a:p>
          </p:txBody>
        </p:sp>
        <p:sp>
          <p:nvSpPr>
            <p:cNvPr id="29738" name="Line 41"/>
            <p:cNvSpPr>
              <a:spLocks noChangeShapeType="1"/>
            </p:cNvSpPr>
            <p:nvPr/>
          </p:nvSpPr>
          <p:spPr bwMode="auto">
            <a:xfrm flipV="1">
              <a:off x="1891" y="1413"/>
              <a:ext cx="0" cy="1416"/>
            </a:xfrm>
            <a:prstGeom prst="line">
              <a:avLst/>
            </a:prstGeom>
            <a:noFill/>
            <a:ln w="9525">
              <a:solidFill>
                <a:schemeClr val="tx1"/>
              </a:solidFill>
              <a:round/>
              <a:headEnd/>
              <a:tailEnd/>
            </a:ln>
          </p:spPr>
          <p:txBody>
            <a:bodyPr wrap="none" anchor="ctr"/>
            <a:lstStyle/>
            <a:p>
              <a:endParaRPr lang="en-US"/>
            </a:p>
          </p:txBody>
        </p:sp>
        <p:sp>
          <p:nvSpPr>
            <p:cNvPr id="29739" name="Line 42"/>
            <p:cNvSpPr>
              <a:spLocks noChangeShapeType="1"/>
            </p:cNvSpPr>
            <p:nvPr/>
          </p:nvSpPr>
          <p:spPr bwMode="auto">
            <a:xfrm>
              <a:off x="1891" y="1413"/>
              <a:ext cx="1234" cy="0"/>
            </a:xfrm>
            <a:prstGeom prst="line">
              <a:avLst/>
            </a:prstGeom>
            <a:noFill/>
            <a:ln w="9525">
              <a:solidFill>
                <a:schemeClr val="tx1"/>
              </a:solidFill>
              <a:round/>
              <a:headEnd/>
              <a:tailEnd/>
            </a:ln>
          </p:spPr>
          <p:txBody>
            <a:bodyPr wrap="none" anchor="ctr"/>
            <a:lstStyle/>
            <a:p>
              <a:endParaRPr lang="en-US"/>
            </a:p>
          </p:txBody>
        </p:sp>
        <p:sp>
          <p:nvSpPr>
            <p:cNvPr id="29740" name="Line 43"/>
            <p:cNvSpPr>
              <a:spLocks noChangeShapeType="1"/>
            </p:cNvSpPr>
            <p:nvPr/>
          </p:nvSpPr>
          <p:spPr bwMode="auto">
            <a:xfrm>
              <a:off x="3125" y="1413"/>
              <a:ext cx="0" cy="115"/>
            </a:xfrm>
            <a:prstGeom prst="line">
              <a:avLst/>
            </a:prstGeom>
            <a:noFill/>
            <a:ln w="9525">
              <a:solidFill>
                <a:schemeClr val="tx1"/>
              </a:solidFill>
              <a:round/>
              <a:headEnd/>
              <a:tailEnd type="triangle" w="med" len="med"/>
            </a:ln>
          </p:spPr>
          <p:txBody>
            <a:bodyPr wrap="none" anchor="ctr"/>
            <a:lstStyle/>
            <a:p>
              <a:endParaRPr lang="en-US"/>
            </a:p>
          </p:txBody>
        </p:sp>
        <p:sp>
          <p:nvSpPr>
            <p:cNvPr id="29741" name="Line 44"/>
            <p:cNvSpPr>
              <a:spLocks noChangeShapeType="1"/>
            </p:cNvSpPr>
            <p:nvPr/>
          </p:nvSpPr>
          <p:spPr bwMode="auto">
            <a:xfrm flipV="1">
              <a:off x="1974" y="1567"/>
              <a:ext cx="0" cy="1262"/>
            </a:xfrm>
            <a:prstGeom prst="line">
              <a:avLst/>
            </a:prstGeom>
            <a:noFill/>
            <a:ln w="9525">
              <a:solidFill>
                <a:schemeClr val="tx1"/>
              </a:solidFill>
              <a:round/>
              <a:headEnd type="triangle" w="med" len="med"/>
              <a:tailEnd/>
            </a:ln>
          </p:spPr>
          <p:txBody>
            <a:bodyPr wrap="none" anchor="ctr"/>
            <a:lstStyle/>
            <a:p>
              <a:endParaRPr lang="en-US"/>
            </a:p>
          </p:txBody>
        </p:sp>
        <p:sp>
          <p:nvSpPr>
            <p:cNvPr id="29742" name="Line 45"/>
            <p:cNvSpPr>
              <a:spLocks noChangeShapeType="1"/>
            </p:cNvSpPr>
            <p:nvPr/>
          </p:nvSpPr>
          <p:spPr bwMode="auto">
            <a:xfrm>
              <a:off x="1974" y="1567"/>
              <a:ext cx="862" cy="0"/>
            </a:xfrm>
            <a:prstGeom prst="line">
              <a:avLst/>
            </a:prstGeom>
            <a:noFill/>
            <a:ln w="9525">
              <a:solidFill>
                <a:schemeClr val="tx1"/>
              </a:solidFill>
              <a:round/>
              <a:headEnd/>
              <a:tailEnd/>
            </a:ln>
          </p:spPr>
          <p:txBody>
            <a:bodyPr wrap="none" anchor="ctr"/>
            <a:lstStyle/>
            <a:p>
              <a:endParaRPr lang="en-US"/>
            </a:p>
          </p:txBody>
        </p:sp>
        <p:sp>
          <p:nvSpPr>
            <p:cNvPr id="29743" name="Text Box 46"/>
            <p:cNvSpPr txBox="1">
              <a:spLocks noChangeArrowheads="1"/>
            </p:cNvSpPr>
            <p:nvPr/>
          </p:nvSpPr>
          <p:spPr bwMode="auto">
            <a:xfrm>
              <a:off x="2262" y="1614"/>
              <a:ext cx="469"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Dock Receipt</a:t>
              </a:r>
            </a:p>
          </p:txBody>
        </p:sp>
        <p:sp>
          <p:nvSpPr>
            <p:cNvPr id="29744" name="Line 47"/>
            <p:cNvSpPr>
              <a:spLocks noChangeShapeType="1"/>
            </p:cNvSpPr>
            <p:nvPr/>
          </p:nvSpPr>
          <p:spPr bwMode="auto">
            <a:xfrm flipV="1">
              <a:off x="2467" y="1720"/>
              <a:ext cx="0" cy="382"/>
            </a:xfrm>
            <a:prstGeom prst="line">
              <a:avLst/>
            </a:prstGeom>
            <a:noFill/>
            <a:ln w="9525">
              <a:solidFill>
                <a:schemeClr val="tx1"/>
              </a:solidFill>
              <a:round/>
              <a:headEnd/>
              <a:tailEnd/>
            </a:ln>
          </p:spPr>
          <p:txBody>
            <a:bodyPr wrap="none" anchor="ctr"/>
            <a:lstStyle/>
            <a:p>
              <a:endParaRPr lang="en-US"/>
            </a:p>
          </p:txBody>
        </p:sp>
        <p:sp>
          <p:nvSpPr>
            <p:cNvPr id="29745" name="Line 48"/>
            <p:cNvSpPr>
              <a:spLocks noChangeShapeType="1"/>
            </p:cNvSpPr>
            <p:nvPr/>
          </p:nvSpPr>
          <p:spPr bwMode="auto">
            <a:xfrm>
              <a:off x="2467" y="1720"/>
              <a:ext cx="369" cy="0"/>
            </a:xfrm>
            <a:prstGeom prst="line">
              <a:avLst/>
            </a:prstGeom>
            <a:noFill/>
            <a:ln w="9525">
              <a:solidFill>
                <a:schemeClr val="tx1"/>
              </a:solidFill>
              <a:round/>
              <a:headEnd/>
              <a:tailEnd type="triangle" w="med" len="med"/>
            </a:ln>
          </p:spPr>
          <p:txBody>
            <a:bodyPr wrap="none" anchor="ctr"/>
            <a:lstStyle/>
            <a:p>
              <a:endParaRPr lang="en-US"/>
            </a:p>
          </p:txBody>
        </p:sp>
        <p:sp>
          <p:nvSpPr>
            <p:cNvPr id="29746" name="Text Box 49"/>
            <p:cNvSpPr txBox="1">
              <a:spLocks noChangeArrowheads="1"/>
            </p:cNvSpPr>
            <p:nvPr/>
          </p:nvSpPr>
          <p:spPr bwMode="auto">
            <a:xfrm>
              <a:off x="1687" y="2829"/>
              <a:ext cx="780" cy="230"/>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Freight Forwarder / NVOCC</a:t>
              </a:r>
            </a:p>
          </p:txBody>
        </p:sp>
        <p:sp>
          <p:nvSpPr>
            <p:cNvPr id="29747" name="Line 50"/>
            <p:cNvSpPr>
              <a:spLocks noChangeShapeType="1"/>
            </p:cNvSpPr>
            <p:nvPr/>
          </p:nvSpPr>
          <p:spPr bwMode="auto">
            <a:xfrm>
              <a:off x="1194" y="2600"/>
              <a:ext cx="0" cy="395"/>
            </a:xfrm>
            <a:prstGeom prst="line">
              <a:avLst/>
            </a:prstGeom>
            <a:noFill/>
            <a:ln w="9525">
              <a:solidFill>
                <a:schemeClr val="tx1"/>
              </a:solidFill>
              <a:round/>
              <a:headEnd/>
              <a:tailEnd/>
            </a:ln>
          </p:spPr>
          <p:txBody>
            <a:bodyPr wrap="none" anchor="ctr"/>
            <a:lstStyle/>
            <a:p>
              <a:endParaRPr lang="en-US"/>
            </a:p>
          </p:txBody>
        </p:sp>
        <p:sp>
          <p:nvSpPr>
            <p:cNvPr id="29748" name="Line 51"/>
            <p:cNvSpPr>
              <a:spLocks noChangeShapeType="1"/>
            </p:cNvSpPr>
            <p:nvPr/>
          </p:nvSpPr>
          <p:spPr bwMode="auto">
            <a:xfrm>
              <a:off x="1194" y="2995"/>
              <a:ext cx="493" cy="0"/>
            </a:xfrm>
            <a:prstGeom prst="line">
              <a:avLst/>
            </a:prstGeom>
            <a:noFill/>
            <a:ln w="9525">
              <a:solidFill>
                <a:schemeClr val="tx1"/>
              </a:solidFill>
              <a:round/>
              <a:headEnd/>
              <a:tailEnd type="triangle" w="med" len="med"/>
            </a:ln>
          </p:spPr>
          <p:txBody>
            <a:bodyPr wrap="none" anchor="ctr"/>
            <a:lstStyle/>
            <a:p>
              <a:endParaRPr lang="en-US"/>
            </a:p>
          </p:txBody>
        </p:sp>
        <p:sp>
          <p:nvSpPr>
            <p:cNvPr id="29749" name="Rectangle 52"/>
            <p:cNvSpPr>
              <a:spLocks noChangeArrowheads="1"/>
            </p:cNvSpPr>
            <p:nvPr/>
          </p:nvSpPr>
          <p:spPr bwMode="auto">
            <a:xfrm>
              <a:off x="2632" y="2829"/>
              <a:ext cx="452"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50" name="Text Box 53"/>
            <p:cNvSpPr txBox="1">
              <a:spLocks noChangeArrowheads="1"/>
            </p:cNvSpPr>
            <p:nvPr/>
          </p:nvSpPr>
          <p:spPr bwMode="auto">
            <a:xfrm>
              <a:off x="608" y="2221"/>
              <a:ext cx="535"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Purchase Order</a:t>
              </a:r>
            </a:p>
          </p:txBody>
        </p:sp>
        <p:sp>
          <p:nvSpPr>
            <p:cNvPr id="29751" name="Line 54"/>
            <p:cNvSpPr>
              <a:spLocks noChangeShapeType="1"/>
            </p:cNvSpPr>
            <p:nvPr/>
          </p:nvSpPr>
          <p:spPr bwMode="auto">
            <a:xfrm flipV="1">
              <a:off x="1194" y="1528"/>
              <a:ext cx="0" cy="804"/>
            </a:xfrm>
            <a:prstGeom prst="line">
              <a:avLst/>
            </a:prstGeom>
            <a:noFill/>
            <a:ln w="9525">
              <a:solidFill>
                <a:schemeClr val="tx1"/>
              </a:solidFill>
              <a:round/>
              <a:headEnd type="triangle" w="med" len="med"/>
              <a:tailEnd/>
            </a:ln>
          </p:spPr>
          <p:txBody>
            <a:bodyPr wrap="none" anchor="ctr"/>
            <a:lstStyle/>
            <a:p>
              <a:endParaRPr lang="en-US"/>
            </a:p>
          </p:txBody>
        </p:sp>
        <p:sp>
          <p:nvSpPr>
            <p:cNvPr id="29752" name="Text Box 55"/>
            <p:cNvSpPr txBox="1">
              <a:spLocks noChangeArrowheads="1"/>
            </p:cNvSpPr>
            <p:nvPr/>
          </p:nvSpPr>
          <p:spPr bwMode="auto">
            <a:xfrm>
              <a:off x="1046" y="2030"/>
              <a:ext cx="633" cy="230"/>
            </a:xfrm>
            <a:prstGeom prst="rect">
              <a:avLst/>
            </a:prstGeom>
            <a:noFill/>
            <a:ln w="9525">
              <a:noFill/>
              <a:miter lim="800000"/>
              <a:headEnd/>
              <a:tailEnd/>
            </a:ln>
          </p:spPr>
          <p:txBody>
            <a:bodyPr>
              <a:spAutoFit/>
            </a:bodyPr>
            <a:lstStyle/>
            <a:p>
              <a:pPr eaLnBrk="0" hangingPunct="0"/>
              <a:r>
                <a:rPr lang="en-US" sz="900" i="1">
                  <a:latin typeface="Arial Narrow" pitchFamily="34" charset="0"/>
                </a:rPr>
                <a:t>LC</a:t>
              </a:r>
              <a:br>
                <a:rPr lang="en-US" sz="900" i="1">
                  <a:latin typeface="Arial Narrow" pitchFamily="34" charset="0"/>
                </a:rPr>
              </a:br>
              <a:r>
                <a:rPr lang="en-US" sz="900" i="1">
                  <a:latin typeface="Arial Narrow" pitchFamily="34" charset="0"/>
                </a:rPr>
                <a:t>Confirmation</a:t>
              </a:r>
            </a:p>
          </p:txBody>
        </p:sp>
        <p:sp>
          <p:nvSpPr>
            <p:cNvPr id="29753" name="Text Box 56"/>
            <p:cNvSpPr txBox="1">
              <a:spLocks noChangeArrowheads="1"/>
            </p:cNvSpPr>
            <p:nvPr/>
          </p:nvSpPr>
          <p:spPr bwMode="auto">
            <a:xfrm>
              <a:off x="1967" y="3328"/>
              <a:ext cx="233"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AES</a:t>
              </a:r>
            </a:p>
          </p:txBody>
        </p:sp>
        <p:sp>
          <p:nvSpPr>
            <p:cNvPr id="29754" name="Rectangle 57"/>
            <p:cNvSpPr>
              <a:spLocks noChangeArrowheads="1"/>
            </p:cNvSpPr>
            <p:nvPr/>
          </p:nvSpPr>
          <p:spPr bwMode="auto">
            <a:xfrm>
              <a:off x="3619" y="3021"/>
              <a:ext cx="658"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55" name="Rectangle 58"/>
            <p:cNvSpPr>
              <a:spLocks noChangeArrowheads="1"/>
            </p:cNvSpPr>
            <p:nvPr/>
          </p:nvSpPr>
          <p:spPr bwMode="auto">
            <a:xfrm>
              <a:off x="3125" y="3404"/>
              <a:ext cx="452" cy="267"/>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56" name="Line 59"/>
            <p:cNvSpPr>
              <a:spLocks noChangeShapeType="1"/>
            </p:cNvSpPr>
            <p:nvPr/>
          </p:nvSpPr>
          <p:spPr bwMode="auto">
            <a:xfrm>
              <a:off x="3254" y="1796"/>
              <a:ext cx="0" cy="1608"/>
            </a:xfrm>
            <a:prstGeom prst="line">
              <a:avLst/>
            </a:prstGeom>
            <a:noFill/>
            <a:ln w="9525">
              <a:solidFill>
                <a:schemeClr val="tx1"/>
              </a:solidFill>
              <a:round/>
              <a:headEnd/>
              <a:tailEnd type="triangle" w="med" len="med"/>
            </a:ln>
          </p:spPr>
          <p:txBody>
            <a:bodyPr wrap="none" anchor="ctr"/>
            <a:lstStyle/>
            <a:p>
              <a:endParaRPr lang="en-US"/>
            </a:p>
          </p:txBody>
        </p:sp>
        <p:sp>
          <p:nvSpPr>
            <p:cNvPr id="29757" name="Line 60"/>
            <p:cNvSpPr>
              <a:spLocks noChangeShapeType="1"/>
            </p:cNvSpPr>
            <p:nvPr/>
          </p:nvSpPr>
          <p:spPr bwMode="auto">
            <a:xfrm>
              <a:off x="2797" y="2370"/>
              <a:ext cx="0" cy="459"/>
            </a:xfrm>
            <a:prstGeom prst="line">
              <a:avLst/>
            </a:prstGeom>
            <a:noFill/>
            <a:ln w="9525">
              <a:solidFill>
                <a:schemeClr val="tx1"/>
              </a:solidFill>
              <a:round/>
              <a:headEnd type="triangle" w="med" len="med"/>
              <a:tailEnd/>
            </a:ln>
          </p:spPr>
          <p:txBody>
            <a:bodyPr wrap="none" anchor="ctr"/>
            <a:lstStyle/>
            <a:p>
              <a:endParaRPr lang="en-US"/>
            </a:p>
          </p:txBody>
        </p:sp>
        <p:sp>
          <p:nvSpPr>
            <p:cNvPr id="29758" name="Line 61"/>
            <p:cNvSpPr>
              <a:spLocks noChangeShapeType="1"/>
            </p:cNvSpPr>
            <p:nvPr/>
          </p:nvSpPr>
          <p:spPr bwMode="auto">
            <a:xfrm>
              <a:off x="2879" y="3097"/>
              <a:ext cx="0" cy="115"/>
            </a:xfrm>
            <a:prstGeom prst="line">
              <a:avLst/>
            </a:prstGeom>
            <a:noFill/>
            <a:ln w="9525">
              <a:solidFill>
                <a:schemeClr val="tx1"/>
              </a:solidFill>
              <a:round/>
              <a:headEnd type="triangle" w="med" len="med"/>
              <a:tailEnd/>
            </a:ln>
          </p:spPr>
          <p:txBody>
            <a:bodyPr wrap="none" anchor="ctr"/>
            <a:lstStyle/>
            <a:p>
              <a:endParaRPr lang="en-US"/>
            </a:p>
          </p:txBody>
        </p:sp>
        <p:sp>
          <p:nvSpPr>
            <p:cNvPr id="29759" name="Line 62"/>
            <p:cNvSpPr>
              <a:spLocks noChangeShapeType="1"/>
            </p:cNvSpPr>
            <p:nvPr/>
          </p:nvSpPr>
          <p:spPr bwMode="auto">
            <a:xfrm flipH="1">
              <a:off x="2262" y="3212"/>
              <a:ext cx="617" cy="0"/>
            </a:xfrm>
            <a:prstGeom prst="line">
              <a:avLst/>
            </a:prstGeom>
            <a:noFill/>
            <a:ln w="9525">
              <a:solidFill>
                <a:schemeClr val="tx1"/>
              </a:solidFill>
              <a:round/>
              <a:headEnd/>
              <a:tailEnd/>
            </a:ln>
          </p:spPr>
          <p:txBody>
            <a:bodyPr wrap="none" anchor="ctr"/>
            <a:lstStyle/>
            <a:p>
              <a:endParaRPr lang="en-US"/>
            </a:p>
          </p:txBody>
        </p:sp>
        <p:sp>
          <p:nvSpPr>
            <p:cNvPr id="29760" name="Line 63"/>
            <p:cNvSpPr>
              <a:spLocks noChangeShapeType="1"/>
            </p:cNvSpPr>
            <p:nvPr/>
          </p:nvSpPr>
          <p:spPr bwMode="auto">
            <a:xfrm flipV="1">
              <a:off x="2262" y="3097"/>
              <a:ext cx="0" cy="115"/>
            </a:xfrm>
            <a:prstGeom prst="line">
              <a:avLst/>
            </a:prstGeom>
            <a:noFill/>
            <a:ln w="9525">
              <a:solidFill>
                <a:schemeClr val="tx1"/>
              </a:solidFill>
              <a:round/>
              <a:headEnd/>
              <a:tailEnd/>
            </a:ln>
          </p:spPr>
          <p:txBody>
            <a:bodyPr wrap="none" anchor="ctr"/>
            <a:lstStyle/>
            <a:p>
              <a:endParaRPr lang="en-US"/>
            </a:p>
          </p:txBody>
        </p:sp>
        <p:sp>
          <p:nvSpPr>
            <p:cNvPr id="29761" name="Text Box 64"/>
            <p:cNvSpPr txBox="1">
              <a:spLocks noChangeArrowheads="1"/>
            </p:cNvSpPr>
            <p:nvPr/>
          </p:nvSpPr>
          <p:spPr bwMode="auto">
            <a:xfrm>
              <a:off x="2323" y="2429"/>
              <a:ext cx="446"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Dock receipt</a:t>
              </a:r>
            </a:p>
          </p:txBody>
        </p:sp>
        <p:sp>
          <p:nvSpPr>
            <p:cNvPr id="29762" name="Line 65"/>
            <p:cNvSpPr>
              <a:spLocks noChangeShapeType="1"/>
            </p:cNvSpPr>
            <p:nvPr/>
          </p:nvSpPr>
          <p:spPr bwMode="auto">
            <a:xfrm flipV="1">
              <a:off x="2138" y="2715"/>
              <a:ext cx="0" cy="114"/>
            </a:xfrm>
            <a:prstGeom prst="line">
              <a:avLst/>
            </a:prstGeom>
            <a:noFill/>
            <a:ln w="9525">
              <a:solidFill>
                <a:schemeClr val="tx1"/>
              </a:solidFill>
              <a:round/>
              <a:headEnd/>
              <a:tailEnd/>
            </a:ln>
          </p:spPr>
          <p:txBody>
            <a:bodyPr wrap="none" anchor="ctr"/>
            <a:lstStyle/>
            <a:p>
              <a:endParaRPr lang="en-US"/>
            </a:p>
          </p:txBody>
        </p:sp>
        <p:sp>
          <p:nvSpPr>
            <p:cNvPr id="29763" name="Line 66"/>
            <p:cNvSpPr>
              <a:spLocks noChangeShapeType="1"/>
            </p:cNvSpPr>
            <p:nvPr/>
          </p:nvSpPr>
          <p:spPr bwMode="auto">
            <a:xfrm>
              <a:off x="2138" y="2715"/>
              <a:ext cx="535" cy="0"/>
            </a:xfrm>
            <a:prstGeom prst="line">
              <a:avLst/>
            </a:prstGeom>
            <a:noFill/>
            <a:ln w="9525">
              <a:solidFill>
                <a:schemeClr val="tx1"/>
              </a:solidFill>
              <a:round/>
              <a:headEnd/>
              <a:tailEnd/>
            </a:ln>
          </p:spPr>
          <p:txBody>
            <a:bodyPr wrap="none" anchor="ctr"/>
            <a:lstStyle/>
            <a:p>
              <a:endParaRPr lang="en-US"/>
            </a:p>
          </p:txBody>
        </p:sp>
        <p:sp>
          <p:nvSpPr>
            <p:cNvPr id="29764" name="Line 67"/>
            <p:cNvSpPr>
              <a:spLocks noChangeShapeType="1"/>
            </p:cNvSpPr>
            <p:nvPr/>
          </p:nvSpPr>
          <p:spPr bwMode="auto">
            <a:xfrm>
              <a:off x="2673" y="2715"/>
              <a:ext cx="0" cy="114"/>
            </a:xfrm>
            <a:prstGeom prst="line">
              <a:avLst/>
            </a:prstGeom>
            <a:noFill/>
            <a:ln w="9525">
              <a:solidFill>
                <a:schemeClr val="tx1"/>
              </a:solidFill>
              <a:round/>
              <a:headEnd/>
              <a:tailEnd type="triangle" w="med" len="med"/>
            </a:ln>
          </p:spPr>
          <p:txBody>
            <a:bodyPr wrap="none" anchor="ctr"/>
            <a:lstStyle/>
            <a:p>
              <a:endParaRPr lang="en-US"/>
            </a:p>
          </p:txBody>
        </p:sp>
        <p:sp>
          <p:nvSpPr>
            <p:cNvPr id="29765" name="Text Box 68"/>
            <p:cNvSpPr txBox="1">
              <a:spLocks noChangeArrowheads="1"/>
            </p:cNvSpPr>
            <p:nvPr/>
          </p:nvSpPr>
          <p:spPr bwMode="auto">
            <a:xfrm>
              <a:off x="1938" y="2608"/>
              <a:ext cx="768"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Pick-up &amp; Delivery Order</a:t>
              </a:r>
            </a:p>
          </p:txBody>
        </p:sp>
        <p:sp>
          <p:nvSpPr>
            <p:cNvPr id="29766" name="Text Box 69"/>
            <p:cNvSpPr txBox="1">
              <a:spLocks noChangeArrowheads="1"/>
            </p:cNvSpPr>
            <p:nvPr/>
          </p:nvSpPr>
          <p:spPr bwMode="auto">
            <a:xfrm>
              <a:off x="3249" y="3284"/>
              <a:ext cx="533"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Vessel Manifest</a:t>
              </a:r>
            </a:p>
          </p:txBody>
        </p:sp>
        <p:sp>
          <p:nvSpPr>
            <p:cNvPr id="29767" name="Text Box 70"/>
            <p:cNvSpPr txBox="1">
              <a:spLocks noChangeArrowheads="1"/>
            </p:cNvSpPr>
            <p:nvPr/>
          </p:nvSpPr>
          <p:spPr bwMode="auto">
            <a:xfrm>
              <a:off x="2343" y="3104"/>
              <a:ext cx="446"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Dock receipt</a:t>
              </a:r>
            </a:p>
          </p:txBody>
        </p:sp>
        <p:sp>
          <p:nvSpPr>
            <p:cNvPr id="29768" name="Line 71"/>
            <p:cNvSpPr>
              <a:spLocks noChangeShapeType="1"/>
            </p:cNvSpPr>
            <p:nvPr/>
          </p:nvSpPr>
          <p:spPr bwMode="auto">
            <a:xfrm flipH="1">
              <a:off x="1645" y="2912"/>
              <a:ext cx="42" cy="0"/>
            </a:xfrm>
            <a:prstGeom prst="line">
              <a:avLst/>
            </a:prstGeom>
            <a:noFill/>
            <a:ln w="9525">
              <a:solidFill>
                <a:schemeClr val="tx1"/>
              </a:solidFill>
              <a:round/>
              <a:headEnd/>
              <a:tailEnd/>
            </a:ln>
          </p:spPr>
          <p:txBody>
            <a:bodyPr wrap="none" anchor="ctr"/>
            <a:lstStyle/>
            <a:p>
              <a:endParaRPr lang="en-US"/>
            </a:p>
          </p:txBody>
        </p:sp>
        <p:sp>
          <p:nvSpPr>
            <p:cNvPr id="29769" name="Line 72"/>
            <p:cNvSpPr>
              <a:spLocks noChangeShapeType="1"/>
            </p:cNvSpPr>
            <p:nvPr/>
          </p:nvSpPr>
          <p:spPr bwMode="auto">
            <a:xfrm flipV="1">
              <a:off x="1645" y="1375"/>
              <a:ext cx="0" cy="1532"/>
            </a:xfrm>
            <a:prstGeom prst="line">
              <a:avLst/>
            </a:prstGeom>
            <a:noFill/>
            <a:ln w="9525">
              <a:solidFill>
                <a:schemeClr val="tx1"/>
              </a:solidFill>
              <a:round/>
              <a:headEnd/>
              <a:tailEnd/>
            </a:ln>
          </p:spPr>
          <p:txBody>
            <a:bodyPr wrap="none" anchor="ctr"/>
            <a:lstStyle/>
            <a:p>
              <a:endParaRPr lang="en-US"/>
            </a:p>
          </p:txBody>
        </p:sp>
        <p:sp>
          <p:nvSpPr>
            <p:cNvPr id="29770" name="Line 73"/>
            <p:cNvSpPr>
              <a:spLocks noChangeShapeType="1"/>
            </p:cNvSpPr>
            <p:nvPr/>
          </p:nvSpPr>
          <p:spPr bwMode="auto">
            <a:xfrm flipH="1">
              <a:off x="1399" y="1375"/>
              <a:ext cx="246" cy="0"/>
            </a:xfrm>
            <a:prstGeom prst="line">
              <a:avLst/>
            </a:prstGeom>
            <a:noFill/>
            <a:ln w="9525">
              <a:solidFill>
                <a:schemeClr val="tx1"/>
              </a:solidFill>
              <a:round/>
              <a:headEnd/>
              <a:tailEnd type="triangle" w="med" len="med"/>
            </a:ln>
          </p:spPr>
          <p:txBody>
            <a:bodyPr wrap="none" anchor="ctr"/>
            <a:lstStyle/>
            <a:p>
              <a:endParaRPr lang="en-US"/>
            </a:p>
          </p:txBody>
        </p:sp>
        <p:sp>
          <p:nvSpPr>
            <p:cNvPr id="29771" name="Rectangle 74"/>
            <p:cNvSpPr>
              <a:spLocks noChangeArrowheads="1"/>
            </p:cNvSpPr>
            <p:nvPr/>
          </p:nvSpPr>
          <p:spPr bwMode="auto">
            <a:xfrm>
              <a:off x="4071" y="1528"/>
              <a:ext cx="575" cy="268"/>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72" name="Line 75"/>
            <p:cNvSpPr>
              <a:spLocks noChangeShapeType="1"/>
            </p:cNvSpPr>
            <p:nvPr/>
          </p:nvSpPr>
          <p:spPr bwMode="auto">
            <a:xfrm>
              <a:off x="3619" y="1681"/>
              <a:ext cx="245" cy="0"/>
            </a:xfrm>
            <a:prstGeom prst="line">
              <a:avLst/>
            </a:prstGeom>
            <a:noFill/>
            <a:ln w="9525">
              <a:solidFill>
                <a:schemeClr val="tx1"/>
              </a:solidFill>
              <a:round/>
              <a:headEnd/>
              <a:tailEnd/>
            </a:ln>
          </p:spPr>
          <p:txBody>
            <a:bodyPr wrap="none" anchor="ctr"/>
            <a:lstStyle/>
            <a:p>
              <a:endParaRPr lang="en-US"/>
            </a:p>
          </p:txBody>
        </p:sp>
        <p:sp>
          <p:nvSpPr>
            <p:cNvPr id="29773" name="Line 76"/>
            <p:cNvSpPr>
              <a:spLocks noChangeShapeType="1"/>
            </p:cNvSpPr>
            <p:nvPr/>
          </p:nvSpPr>
          <p:spPr bwMode="auto">
            <a:xfrm>
              <a:off x="3864" y="1681"/>
              <a:ext cx="0" cy="612"/>
            </a:xfrm>
            <a:prstGeom prst="line">
              <a:avLst/>
            </a:prstGeom>
            <a:noFill/>
            <a:ln w="9525">
              <a:solidFill>
                <a:schemeClr val="tx1"/>
              </a:solidFill>
              <a:round/>
              <a:headEnd/>
              <a:tailEnd type="triangle" w="med" len="med"/>
            </a:ln>
          </p:spPr>
          <p:txBody>
            <a:bodyPr wrap="none" anchor="ctr"/>
            <a:lstStyle/>
            <a:p>
              <a:endParaRPr lang="en-US"/>
            </a:p>
          </p:txBody>
        </p:sp>
        <p:sp>
          <p:nvSpPr>
            <p:cNvPr id="29774" name="Line 77"/>
            <p:cNvSpPr>
              <a:spLocks noChangeShapeType="1"/>
            </p:cNvSpPr>
            <p:nvPr/>
          </p:nvSpPr>
          <p:spPr bwMode="auto">
            <a:xfrm>
              <a:off x="3619" y="1605"/>
              <a:ext cx="370" cy="0"/>
            </a:xfrm>
            <a:prstGeom prst="line">
              <a:avLst/>
            </a:prstGeom>
            <a:noFill/>
            <a:ln w="9525">
              <a:solidFill>
                <a:schemeClr val="tx1"/>
              </a:solidFill>
              <a:round/>
              <a:headEnd/>
              <a:tailEnd/>
            </a:ln>
          </p:spPr>
          <p:txBody>
            <a:bodyPr wrap="none" anchor="ctr"/>
            <a:lstStyle/>
            <a:p>
              <a:endParaRPr lang="en-US"/>
            </a:p>
          </p:txBody>
        </p:sp>
        <p:sp>
          <p:nvSpPr>
            <p:cNvPr id="29775" name="Line 78"/>
            <p:cNvSpPr>
              <a:spLocks noChangeShapeType="1"/>
            </p:cNvSpPr>
            <p:nvPr/>
          </p:nvSpPr>
          <p:spPr bwMode="auto">
            <a:xfrm flipH="1">
              <a:off x="3989" y="1605"/>
              <a:ext cx="0" cy="688"/>
            </a:xfrm>
            <a:prstGeom prst="line">
              <a:avLst/>
            </a:prstGeom>
            <a:noFill/>
            <a:ln w="9525">
              <a:solidFill>
                <a:schemeClr val="tx1"/>
              </a:solidFill>
              <a:round/>
              <a:headEnd/>
              <a:tailEnd type="triangle" w="med" len="med"/>
            </a:ln>
          </p:spPr>
          <p:txBody>
            <a:bodyPr wrap="none" anchor="ctr"/>
            <a:lstStyle/>
            <a:p>
              <a:endParaRPr lang="en-US"/>
            </a:p>
          </p:txBody>
        </p:sp>
        <p:sp>
          <p:nvSpPr>
            <p:cNvPr id="29776" name="Line 79"/>
            <p:cNvSpPr>
              <a:spLocks noChangeShapeType="1"/>
            </p:cNvSpPr>
            <p:nvPr/>
          </p:nvSpPr>
          <p:spPr bwMode="auto">
            <a:xfrm flipV="1">
              <a:off x="3495" y="1337"/>
              <a:ext cx="0" cy="191"/>
            </a:xfrm>
            <a:prstGeom prst="line">
              <a:avLst/>
            </a:prstGeom>
            <a:noFill/>
            <a:ln w="9525">
              <a:solidFill>
                <a:schemeClr val="tx1"/>
              </a:solidFill>
              <a:round/>
              <a:headEnd/>
              <a:tailEnd/>
            </a:ln>
          </p:spPr>
          <p:txBody>
            <a:bodyPr wrap="none" anchor="ctr"/>
            <a:lstStyle/>
            <a:p>
              <a:endParaRPr lang="en-US"/>
            </a:p>
          </p:txBody>
        </p:sp>
        <p:sp>
          <p:nvSpPr>
            <p:cNvPr id="29777" name="Line 80"/>
            <p:cNvSpPr>
              <a:spLocks noChangeShapeType="1"/>
            </p:cNvSpPr>
            <p:nvPr/>
          </p:nvSpPr>
          <p:spPr bwMode="auto">
            <a:xfrm>
              <a:off x="3495" y="1337"/>
              <a:ext cx="864" cy="0"/>
            </a:xfrm>
            <a:prstGeom prst="line">
              <a:avLst/>
            </a:prstGeom>
            <a:noFill/>
            <a:ln w="9525">
              <a:solidFill>
                <a:schemeClr val="tx1"/>
              </a:solidFill>
              <a:round/>
              <a:headEnd/>
              <a:tailEnd/>
            </a:ln>
          </p:spPr>
          <p:txBody>
            <a:bodyPr wrap="none" anchor="ctr"/>
            <a:lstStyle/>
            <a:p>
              <a:endParaRPr lang="en-US"/>
            </a:p>
          </p:txBody>
        </p:sp>
        <p:sp>
          <p:nvSpPr>
            <p:cNvPr id="29778" name="Line 81"/>
            <p:cNvSpPr>
              <a:spLocks noChangeShapeType="1"/>
            </p:cNvSpPr>
            <p:nvPr/>
          </p:nvSpPr>
          <p:spPr bwMode="auto">
            <a:xfrm>
              <a:off x="4359" y="1337"/>
              <a:ext cx="0" cy="191"/>
            </a:xfrm>
            <a:prstGeom prst="line">
              <a:avLst/>
            </a:prstGeom>
            <a:noFill/>
            <a:ln w="9525">
              <a:solidFill>
                <a:schemeClr val="tx1"/>
              </a:solidFill>
              <a:round/>
              <a:headEnd/>
              <a:tailEnd type="triangle" w="med" len="med"/>
            </a:ln>
          </p:spPr>
          <p:txBody>
            <a:bodyPr wrap="none" anchor="ctr"/>
            <a:lstStyle/>
            <a:p>
              <a:endParaRPr lang="en-US"/>
            </a:p>
          </p:txBody>
        </p:sp>
        <p:sp>
          <p:nvSpPr>
            <p:cNvPr id="29779" name="Text Box 82"/>
            <p:cNvSpPr txBox="1">
              <a:spLocks noChangeArrowheads="1"/>
            </p:cNvSpPr>
            <p:nvPr/>
          </p:nvSpPr>
          <p:spPr bwMode="auto">
            <a:xfrm>
              <a:off x="3618" y="1230"/>
              <a:ext cx="584"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Release/Approval</a:t>
              </a:r>
            </a:p>
          </p:txBody>
        </p:sp>
        <p:sp>
          <p:nvSpPr>
            <p:cNvPr id="29780" name="Line 83"/>
            <p:cNvSpPr>
              <a:spLocks noChangeShapeType="1"/>
            </p:cNvSpPr>
            <p:nvPr/>
          </p:nvSpPr>
          <p:spPr bwMode="auto">
            <a:xfrm>
              <a:off x="4359" y="1796"/>
              <a:ext cx="0" cy="497"/>
            </a:xfrm>
            <a:prstGeom prst="line">
              <a:avLst/>
            </a:prstGeom>
            <a:noFill/>
            <a:ln w="9525">
              <a:solidFill>
                <a:schemeClr val="tx1"/>
              </a:solidFill>
              <a:round/>
              <a:headEnd/>
              <a:tailEnd type="triangle" w="med" len="med"/>
            </a:ln>
          </p:spPr>
          <p:txBody>
            <a:bodyPr wrap="none" anchor="ctr"/>
            <a:lstStyle/>
            <a:p>
              <a:endParaRPr lang="en-US"/>
            </a:p>
          </p:txBody>
        </p:sp>
        <p:sp>
          <p:nvSpPr>
            <p:cNvPr id="29781" name="Text Box 84"/>
            <p:cNvSpPr txBox="1">
              <a:spLocks noChangeArrowheads="1"/>
            </p:cNvSpPr>
            <p:nvPr/>
          </p:nvSpPr>
          <p:spPr bwMode="auto">
            <a:xfrm>
              <a:off x="3495" y="1803"/>
              <a:ext cx="454" cy="316"/>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Demurrage</a:t>
              </a:r>
              <a:br>
                <a:rPr lang="en-US" sz="900" i="1">
                  <a:latin typeface="Arial Narrow" pitchFamily="34" charset="0"/>
                </a:rPr>
              </a:br>
              <a:r>
                <a:rPr lang="en-US" sz="900" i="1">
                  <a:latin typeface="Arial Narrow" pitchFamily="34" charset="0"/>
                </a:rPr>
                <a:t> guarantee &amp;</a:t>
              </a:r>
              <a:br>
                <a:rPr lang="en-US" sz="900" i="1">
                  <a:latin typeface="Arial Narrow" pitchFamily="34" charset="0"/>
                </a:rPr>
              </a:br>
              <a:r>
                <a:rPr lang="en-US" sz="900" i="1">
                  <a:latin typeface="Arial Narrow" pitchFamily="34" charset="0"/>
                </a:rPr>
                <a:t> payment</a:t>
              </a:r>
            </a:p>
          </p:txBody>
        </p:sp>
        <p:sp>
          <p:nvSpPr>
            <p:cNvPr id="29782" name="Rectangle 85"/>
            <p:cNvSpPr>
              <a:spLocks noChangeArrowheads="1"/>
            </p:cNvSpPr>
            <p:nvPr/>
          </p:nvSpPr>
          <p:spPr bwMode="auto">
            <a:xfrm>
              <a:off x="4441" y="2676"/>
              <a:ext cx="451" cy="269"/>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783" name="Text Box 86"/>
            <p:cNvSpPr txBox="1">
              <a:spLocks noChangeArrowheads="1"/>
            </p:cNvSpPr>
            <p:nvPr/>
          </p:nvSpPr>
          <p:spPr bwMode="auto">
            <a:xfrm>
              <a:off x="4481" y="2715"/>
              <a:ext cx="411" cy="230"/>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Inland Carrier</a:t>
              </a:r>
            </a:p>
          </p:txBody>
        </p:sp>
        <p:sp>
          <p:nvSpPr>
            <p:cNvPr id="29784" name="Line 87"/>
            <p:cNvSpPr>
              <a:spLocks noChangeShapeType="1"/>
            </p:cNvSpPr>
            <p:nvPr/>
          </p:nvSpPr>
          <p:spPr bwMode="auto">
            <a:xfrm>
              <a:off x="1809" y="3097"/>
              <a:ext cx="0" cy="345"/>
            </a:xfrm>
            <a:prstGeom prst="line">
              <a:avLst/>
            </a:prstGeom>
            <a:noFill/>
            <a:ln w="9525">
              <a:solidFill>
                <a:schemeClr val="tx1"/>
              </a:solidFill>
              <a:round/>
              <a:headEnd/>
              <a:tailEnd/>
            </a:ln>
          </p:spPr>
          <p:txBody>
            <a:bodyPr wrap="none" anchor="ctr"/>
            <a:lstStyle/>
            <a:p>
              <a:endParaRPr lang="en-US"/>
            </a:p>
          </p:txBody>
        </p:sp>
        <p:sp>
          <p:nvSpPr>
            <p:cNvPr id="29785" name="Line 88"/>
            <p:cNvSpPr>
              <a:spLocks noChangeShapeType="1"/>
            </p:cNvSpPr>
            <p:nvPr/>
          </p:nvSpPr>
          <p:spPr bwMode="auto">
            <a:xfrm flipH="1">
              <a:off x="1029" y="3442"/>
              <a:ext cx="780" cy="0"/>
            </a:xfrm>
            <a:prstGeom prst="line">
              <a:avLst/>
            </a:prstGeom>
            <a:noFill/>
            <a:ln w="9525">
              <a:solidFill>
                <a:schemeClr val="tx1"/>
              </a:solidFill>
              <a:round/>
              <a:headEnd/>
              <a:tailEnd type="triangle" w="med" len="med"/>
            </a:ln>
          </p:spPr>
          <p:txBody>
            <a:bodyPr wrap="none" anchor="ctr"/>
            <a:lstStyle/>
            <a:p>
              <a:endParaRPr lang="en-US"/>
            </a:p>
          </p:txBody>
        </p:sp>
        <p:sp>
          <p:nvSpPr>
            <p:cNvPr id="29786" name="Line 89"/>
            <p:cNvSpPr>
              <a:spLocks noChangeShapeType="1"/>
            </p:cNvSpPr>
            <p:nvPr/>
          </p:nvSpPr>
          <p:spPr bwMode="auto">
            <a:xfrm>
              <a:off x="3289" y="1796"/>
              <a:ext cx="0" cy="1378"/>
            </a:xfrm>
            <a:prstGeom prst="line">
              <a:avLst/>
            </a:prstGeom>
            <a:noFill/>
            <a:ln w="9525">
              <a:solidFill>
                <a:schemeClr val="tx1"/>
              </a:solidFill>
              <a:round/>
              <a:headEnd/>
              <a:tailEnd/>
            </a:ln>
          </p:spPr>
          <p:txBody>
            <a:bodyPr wrap="none" anchor="ctr"/>
            <a:lstStyle/>
            <a:p>
              <a:endParaRPr lang="en-US"/>
            </a:p>
          </p:txBody>
        </p:sp>
        <p:sp>
          <p:nvSpPr>
            <p:cNvPr id="29787" name="Line 90"/>
            <p:cNvSpPr>
              <a:spLocks noChangeShapeType="1"/>
            </p:cNvSpPr>
            <p:nvPr/>
          </p:nvSpPr>
          <p:spPr bwMode="auto">
            <a:xfrm>
              <a:off x="3289" y="3174"/>
              <a:ext cx="292" cy="0"/>
            </a:xfrm>
            <a:prstGeom prst="line">
              <a:avLst/>
            </a:prstGeom>
            <a:noFill/>
            <a:ln w="9525">
              <a:solidFill>
                <a:schemeClr val="tx1"/>
              </a:solidFill>
              <a:round/>
              <a:headEnd/>
              <a:tailEnd type="triangle" w="med" len="med"/>
            </a:ln>
          </p:spPr>
          <p:txBody>
            <a:bodyPr wrap="none" anchor="ctr"/>
            <a:lstStyle/>
            <a:p>
              <a:endParaRPr lang="en-US"/>
            </a:p>
          </p:txBody>
        </p:sp>
        <p:sp>
          <p:nvSpPr>
            <p:cNvPr id="29788" name="Text Box 91"/>
            <p:cNvSpPr txBox="1">
              <a:spLocks noChangeArrowheads="1"/>
            </p:cNvSpPr>
            <p:nvPr/>
          </p:nvSpPr>
          <p:spPr bwMode="auto">
            <a:xfrm>
              <a:off x="3248" y="3053"/>
              <a:ext cx="410" cy="144"/>
            </a:xfrm>
            <a:prstGeom prst="rect">
              <a:avLst/>
            </a:prstGeom>
            <a:noFill/>
            <a:ln w="9525">
              <a:noFill/>
              <a:miter lim="800000"/>
              <a:headEnd/>
              <a:tailEnd/>
            </a:ln>
          </p:spPr>
          <p:txBody>
            <a:bodyPr>
              <a:spAutoFit/>
            </a:bodyPr>
            <a:lstStyle/>
            <a:p>
              <a:pPr eaLnBrk="0" hangingPunct="0"/>
              <a:r>
                <a:rPr lang="en-US" sz="900" i="1">
                  <a:latin typeface="Arial Narrow" pitchFamily="34" charset="0"/>
                </a:rPr>
                <a:t>Manifest</a:t>
              </a:r>
            </a:p>
          </p:txBody>
        </p:sp>
        <p:sp>
          <p:nvSpPr>
            <p:cNvPr id="29789" name="Line 92"/>
            <p:cNvSpPr>
              <a:spLocks noChangeShapeType="1"/>
            </p:cNvSpPr>
            <p:nvPr/>
          </p:nvSpPr>
          <p:spPr bwMode="auto">
            <a:xfrm flipV="1">
              <a:off x="3379" y="1796"/>
              <a:ext cx="0" cy="1263"/>
            </a:xfrm>
            <a:prstGeom prst="line">
              <a:avLst/>
            </a:prstGeom>
            <a:noFill/>
            <a:ln w="9525">
              <a:solidFill>
                <a:schemeClr val="tx1"/>
              </a:solidFill>
              <a:round/>
              <a:headEnd/>
              <a:tailEnd type="triangle" w="med" len="med"/>
            </a:ln>
          </p:spPr>
          <p:txBody>
            <a:bodyPr wrap="none" anchor="ctr"/>
            <a:lstStyle/>
            <a:p>
              <a:endParaRPr lang="en-US"/>
            </a:p>
          </p:txBody>
        </p:sp>
        <p:sp>
          <p:nvSpPr>
            <p:cNvPr id="29790" name="Line 93"/>
            <p:cNvSpPr>
              <a:spLocks noChangeShapeType="1"/>
            </p:cNvSpPr>
            <p:nvPr/>
          </p:nvSpPr>
          <p:spPr bwMode="auto">
            <a:xfrm>
              <a:off x="4482" y="2551"/>
              <a:ext cx="0" cy="125"/>
            </a:xfrm>
            <a:prstGeom prst="line">
              <a:avLst/>
            </a:prstGeom>
            <a:noFill/>
            <a:ln w="9525">
              <a:solidFill>
                <a:schemeClr val="tx1"/>
              </a:solidFill>
              <a:round/>
              <a:headEnd/>
              <a:tailEnd type="triangle" w="med" len="med"/>
            </a:ln>
          </p:spPr>
          <p:txBody>
            <a:bodyPr wrap="none" anchor="ctr"/>
            <a:lstStyle/>
            <a:p>
              <a:endParaRPr lang="en-US"/>
            </a:p>
          </p:txBody>
        </p:sp>
        <p:sp>
          <p:nvSpPr>
            <p:cNvPr id="29791" name="Text Box 94"/>
            <p:cNvSpPr txBox="1">
              <a:spLocks noChangeArrowheads="1"/>
            </p:cNvSpPr>
            <p:nvPr/>
          </p:nvSpPr>
          <p:spPr bwMode="auto">
            <a:xfrm>
              <a:off x="4540" y="2444"/>
              <a:ext cx="515" cy="230"/>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Pick-up &amp;</a:t>
              </a:r>
              <a:br>
                <a:rPr lang="en-US" sz="900" i="1">
                  <a:latin typeface="Arial Narrow" pitchFamily="34" charset="0"/>
                </a:rPr>
              </a:br>
              <a:r>
                <a:rPr lang="en-US" sz="900" i="1">
                  <a:latin typeface="Arial Narrow" pitchFamily="34" charset="0"/>
                </a:rPr>
                <a:t> Delivery Order</a:t>
              </a:r>
            </a:p>
          </p:txBody>
        </p:sp>
        <p:sp>
          <p:nvSpPr>
            <p:cNvPr id="29792" name="Text Box 95"/>
            <p:cNvSpPr txBox="1">
              <a:spLocks noChangeArrowheads="1"/>
            </p:cNvSpPr>
            <p:nvPr/>
          </p:nvSpPr>
          <p:spPr bwMode="auto">
            <a:xfrm>
              <a:off x="2822" y="3757"/>
              <a:ext cx="520"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Importer Notice</a:t>
              </a:r>
            </a:p>
          </p:txBody>
        </p:sp>
        <p:sp>
          <p:nvSpPr>
            <p:cNvPr id="29793" name="Text Box 96"/>
            <p:cNvSpPr txBox="1">
              <a:spLocks noChangeArrowheads="1"/>
            </p:cNvSpPr>
            <p:nvPr/>
          </p:nvSpPr>
          <p:spPr bwMode="auto">
            <a:xfrm>
              <a:off x="3543" y="3522"/>
              <a:ext cx="584" cy="230"/>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Converted Vessel</a:t>
              </a:r>
            </a:p>
            <a:p>
              <a:pPr eaLnBrk="0" hangingPunct="0"/>
              <a:r>
                <a:rPr lang="en-US" sz="900" i="1">
                  <a:latin typeface="Arial Narrow" pitchFamily="34" charset="0"/>
                </a:rPr>
                <a:t>Manifest</a:t>
              </a:r>
            </a:p>
          </p:txBody>
        </p:sp>
        <p:sp>
          <p:nvSpPr>
            <p:cNvPr id="29794" name="Text Box 97"/>
            <p:cNvSpPr txBox="1">
              <a:spLocks noChangeArrowheads="1"/>
            </p:cNvSpPr>
            <p:nvPr/>
          </p:nvSpPr>
          <p:spPr bwMode="auto">
            <a:xfrm>
              <a:off x="1906" y="3567"/>
              <a:ext cx="782" cy="144"/>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Customs (Export)</a:t>
              </a:r>
            </a:p>
          </p:txBody>
        </p:sp>
        <p:sp>
          <p:nvSpPr>
            <p:cNvPr id="29795" name="Text Box 98"/>
            <p:cNvSpPr txBox="1">
              <a:spLocks noChangeArrowheads="1"/>
            </p:cNvSpPr>
            <p:nvPr/>
          </p:nvSpPr>
          <p:spPr bwMode="auto">
            <a:xfrm>
              <a:off x="3125" y="3480"/>
              <a:ext cx="411" cy="144"/>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Port</a:t>
              </a:r>
            </a:p>
          </p:txBody>
        </p:sp>
        <p:sp>
          <p:nvSpPr>
            <p:cNvPr id="29796" name="Text Box 99"/>
            <p:cNvSpPr txBox="1">
              <a:spLocks noChangeArrowheads="1"/>
            </p:cNvSpPr>
            <p:nvPr/>
          </p:nvSpPr>
          <p:spPr bwMode="auto">
            <a:xfrm>
              <a:off x="3623" y="3071"/>
              <a:ext cx="658" cy="144"/>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Customs ( Import )</a:t>
              </a:r>
            </a:p>
          </p:txBody>
        </p:sp>
        <p:sp>
          <p:nvSpPr>
            <p:cNvPr id="29797" name="Line 100"/>
            <p:cNvSpPr>
              <a:spLocks noChangeShapeType="1"/>
            </p:cNvSpPr>
            <p:nvPr/>
          </p:nvSpPr>
          <p:spPr bwMode="auto">
            <a:xfrm>
              <a:off x="3577" y="3519"/>
              <a:ext cx="535" cy="0"/>
            </a:xfrm>
            <a:prstGeom prst="line">
              <a:avLst/>
            </a:prstGeom>
            <a:noFill/>
            <a:ln w="9525">
              <a:solidFill>
                <a:schemeClr val="tx1"/>
              </a:solidFill>
              <a:round/>
              <a:headEnd/>
              <a:tailEnd/>
            </a:ln>
          </p:spPr>
          <p:txBody>
            <a:bodyPr wrap="none" anchor="ctr"/>
            <a:lstStyle/>
            <a:p>
              <a:endParaRPr lang="en-US"/>
            </a:p>
          </p:txBody>
        </p:sp>
        <p:sp>
          <p:nvSpPr>
            <p:cNvPr id="29798" name="Line 101"/>
            <p:cNvSpPr>
              <a:spLocks noChangeShapeType="1"/>
            </p:cNvSpPr>
            <p:nvPr/>
          </p:nvSpPr>
          <p:spPr bwMode="auto">
            <a:xfrm flipV="1">
              <a:off x="4112" y="3289"/>
              <a:ext cx="0" cy="230"/>
            </a:xfrm>
            <a:prstGeom prst="line">
              <a:avLst/>
            </a:prstGeom>
            <a:noFill/>
            <a:ln w="9525">
              <a:solidFill>
                <a:schemeClr val="tx1"/>
              </a:solidFill>
              <a:round/>
              <a:headEnd/>
              <a:tailEnd type="triangle" w="med" len="med"/>
            </a:ln>
          </p:spPr>
          <p:txBody>
            <a:bodyPr wrap="none" anchor="ctr"/>
            <a:lstStyle/>
            <a:p>
              <a:endParaRPr lang="en-US"/>
            </a:p>
          </p:txBody>
        </p:sp>
        <p:sp>
          <p:nvSpPr>
            <p:cNvPr id="29799" name="Text Box 102"/>
            <p:cNvSpPr txBox="1">
              <a:spLocks noChangeArrowheads="1"/>
            </p:cNvSpPr>
            <p:nvPr/>
          </p:nvSpPr>
          <p:spPr bwMode="auto">
            <a:xfrm>
              <a:off x="1312" y="1500"/>
              <a:ext cx="485" cy="316"/>
            </a:xfrm>
            <a:prstGeom prst="rect">
              <a:avLst/>
            </a:prstGeom>
            <a:noFill/>
            <a:ln w="9525">
              <a:noFill/>
              <a:miter lim="800000"/>
              <a:headEnd/>
              <a:tailEnd/>
            </a:ln>
          </p:spPr>
          <p:txBody>
            <a:bodyPr>
              <a:spAutoFit/>
            </a:bodyPr>
            <a:lstStyle/>
            <a:p>
              <a:pPr eaLnBrk="0" hangingPunct="0"/>
              <a:r>
                <a:rPr lang="en-US" sz="900" i="1">
                  <a:latin typeface="Arial Narrow" pitchFamily="34" charset="0"/>
                </a:rPr>
                <a:t>Original B/L,</a:t>
              </a:r>
              <a:br>
                <a:rPr lang="en-US" sz="900" i="1">
                  <a:latin typeface="Arial Narrow" pitchFamily="34" charset="0"/>
                </a:rPr>
              </a:br>
              <a:r>
                <a:rPr lang="en-US" sz="900" i="1">
                  <a:latin typeface="Arial Narrow" pitchFamily="34" charset="0"/>
                </a:rPr>
                <a:t> Invoice, PO, Packing List</a:t>
              </a:r>
            </a:p>
          </p:txBody>
        </p:sp>
        <p:sp>
          <p:nvSpPr>
            <p:cNvPr id="29800" name="Text Box 103"/>
            <p:cNvSpPr txBox="1">
              <a:spLocks noChangeArrowheads="1"/>
            </p:cNvSpPr>
            <p:nvPr/>
          </p:nvSpPr>
          <p:spPr bwMode="auto">
            <a:xfrm>
              <a:off x="2632" y="2868"/>
              <a:ext cx="412" cy="230"/>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Inland Carrier</a:t>
              </a:r>
            </a:p>
          </p:txBody>
        </p:sp>
        <p:sp>
          <p:nvSpPr>
            <p:cNvPr id="29801" name="Text Box 104"/>
            <p:cNvSpPr txBox="1">
              <a:spLocks noChangeArrowheads="1"/>
            </p:cNvSpPr>
            <p:nvPr/>
          </p:nvSpPr>
          <p:spPr bwMode="auto">
            <a:xfrm>
              <a:off x="412" y="3268"/>
              <a:ext cx="575" cy="316"/>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Marine Insurance Company</a:t>
              </a:r>
            </a:p>
          </p:txBody>
        </p:sp>
        <p:sp>
          <p:nvSpPr>
            <p:cNvPr id="29802" name="Line 105"/>
            <p:cNvSpPr>
              <a:spLocks noChangeShapeType="1"/>
            </p:cNvSpPr>
            <p:nvPr/>
          </p:nvSpPr>
          <p:spPr bwMode="auto">
            <a:xfrm>
              <a:off x="1769" y="3097"/>
              <a:ext cx="0" cy="115"/>
            </a:xfrm>
            <a:prstGeom prst="line">
              <a:avLst/>
            </a:prstGeom>
            <a:noFill/>
            <a:ln w="9525">
              <a:solidFill>
                <a:schemeClr val="tx1"/>
              </a:solidFill>
              <a:round/>
              <a:headEnd/>
              <a:tailEnd/>
            </a:ln>
          </p:spPr>
          <p:txBody>
            <a:bodyPr wrap="none" anchor="ctr"/>
            <a:lstStyle/>
            <a:p>
              <a:endParaRPr lang="en-US"/>
            </a:p>
          </p:txBody>
        </p:sp>
        <p:sp>
          <p:nvSpPr>
            <p:cNvPr id="29803" name="Line 106"/>
            <p:cNvSpPr>
              <a:spLocks noChangeShapeType="1"/>
            </p:cNvSpPr>
            <p:nvPr/>
          </p:nvSpPr>
          <p:spPr bwMode="auto">
            <a:xfrm flipH="1">
              <a:off x="494" y="3212"/>
              <a:ext cx="1275" cy="0"/>
            </a:xfrm>
            <a:prstGeom prst="line">
              <a:avLst/>
            </a:prstGeom>
            <a:noFill/>
            <a:ln w="9525">
              <a:solidFill>
                <a:schemeClr val="tx1"/>
              </a:solidFill>
              <a:round/>
              <a:headEnd/>
              <a:tailEnd/>
            </a:ln>
          </p:spPr>
          <p:txBody>
            <a:bodyPr wrap="none" anchor="ctr"/>
            <a:lstStyle/>
            <a:p>
              <a:endParaRPr lang="en-US"/>
            </a:p>
          </p:txBody>
        </p:sp>
        <p:sp>
          <p:nvSpPr>
            <p:cNvPr id="29804" name="Line 107"/>
            <p:cNvSpPr>
              <a:spLocks noChangeShapeType="1"/>
            </p:cNvSpPr>
            <p:nvPr/>
          </p:nvSpPr>
          <p:spPr bwMode="auto">
            <a:xfrm flipV="1">
              <a:off x="494" y="2600"/>
              <a:ext cx="0" cy="612"/>
            </a:xfrm>
            <a:prstGeom prst="line">
              <a:avLst/>
            </a:prstGeom>
            <a:noFill/>
            <a:ln w="9525">
              <a:solidFill>
                <a:schemeClr val="tx1"/>
              </a:solidFill>
              <a:round/>
              <a:headEnd/>
              <a:tailEnd type="triangle" w="med" len="med"/>
            </a:ln>
          </p:spPr>
          <p:txBody>
            <a:bodyPr wrap="none" anchor="ctr"/>
            <a:lstStyle/>
            <a:p>
              <a:endParaRPr lang="en-US"/>
            </a:p>
          </p:txBody>
        </p:sp>
        <p:sp>
          <p:nvSpPr>
            <p:cNvPr id="29805" name="Line 108"/>
            <p:cNvSpPr>
              <a:spLocks noChangeShapeType="1"/>
            </p:cNvSpPr>
            <p:nvPr/>
          </p:nvSpPr>
          <p:spPr bwMode="auto">
            <a:xfrm>
              <a:off x="742" y="1451"/>
              <a:ext cx="204" cy="0"/>
            </a:xfrm>
            <a:prstGeom prst="line">
              <a:avLst/>
            </a:prstGeom>
            <a:noFill/>
            <a:ln w="9525">
              <a:solidFill>
                <a:schemeClr val="tx1"/>
              </a:solidFill>
              <a:round/>
              <a:headEnd/>
              <a:tailEnd type="triangle" w="med" len="med"/>
            </a:ln>
          </p:spPr>
          <p:txBody>
            <a:bodyPr wrap="none" anchor="ctr"/>
            <a:lstStyle/>
            <a:p>
              <a:endParaRPr lang="en-US"/>
            </a:p>
          </p:txBody>
        </p:sp>
        <p:sp>
          <p:nvSpPr>
            <p:cNvPr id="29806" name="Text Box 109"/>
            <p:cNvSpPr txBox="1">
              <a:spLocks noChangeArrowheads="1"/>
            </p:cNvSpPr>
            <p:nvPr/>
          </p:nvSpPr>
          <p:spPr bwMode="auto">
            <a:xfrm>
              <a:off x="577" y="1536"/>
              <a:ext cx="488" cy="144"/>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Fund Transfer</a:t>
              </a:r>
            </a:p>
          </p:txBody>
        </p:sp>
        <p:sp>
          <p:nvSpPr>
            <p:cNvPr id="29807" name="Text Box 110"/>
            <p:cNvSpPr txBox="1">
              <a:spLocks noChangeArrowheads="1"/>
            </p:cNvSpPr>
            <p:nvPr/>
          </p:nvSpPr>
          <p:spPr bwMode="auto">
            <a:xfrm>
              <a:off x="494" y="1154"/>
              <a:ext cx="756" cy="230"/>
            </a:xfrm>
            <a:prstGeom prst="rect">
              <a:avLst/>
            </a:prstGeom>
            <a:noFill/>
            <a:ln w="9525">
              <a:noFill/>
              <a:miter lim="800000"/>
              <a:headEnd/>
              <a:tailEnd/>
            </a:ln>
          </p:spPr>
          <p:txBody>
            <a:bodyPr wrap="none">
              <a:spAutoFit/>
            </a:bodyPr>
            <a:lstStyle/>
            <a:p>
              <a:pPr eaLnBrk="0" hangingPunct="0"/>
              <a:r>
                <a:rPr lang="en-US" sz="900" i="1">
                  <a:latin typeface="Arial Narrow" pitchFamily="34" charset="0"/>
                </a:rPr>
                <a:t>Confirmed Line of Credit</a:t>
              </a:r>
            </a:p>
            <a:p>
              <a:pPr eaLnBrk="0" hangingPunct="0"/>
              <a:endParaRPr lang="en-US" sz="900" i="1">
                <a:latin typeface="Arial Narrow" pitchFamily="34" charset="0"/>
              </a:endParaRPr>
            </a:p>
          </p:txBody>
        </p:sp>
        <p:sp>
          <p:nvSpPr>
            <p:cNvPr id="29808" name="Text Box 111"/>
            <p:cNvSpPr txBox="1">
              <a:spLocks noChangeArrowheads="1"/>
            </p:cNvSpPr>
            <p:nvPr/>
          </p:nvSpPr>
          <p:spPr bwMode="auto">
            <a:xfrm>
              <a:off x="3349" y="2637"/>
              <a:ext cx="536" cy="230"/>
            </a:xfrm>
            <a:prstGeom prst="rect">
              <a:avLst/>
            </a:prstGeom>
            <a:noFill/>
            <a:ln w="9525">
              <a:noFill/>
              <a:miter lim="800000"/>
              <a:headEnd/>
              <a:tailEnd/>
            </a:ln>
          </p:spPr>
          <p:txBody>
            <a:bodyPr>
              <a:spAutoFit/>
            </a:bodyPr>
            <a:lstStyle/>
            <a:p>
              <a:pPr eaLnBrk="0" hangingPunct="0"/>
              <a:r>
                <a:rPr lang="en-US" sz="900" i="1">
                  <a:latin typeface="Arial Narrow" pitchFamily="34" charset="0"/>
                </a:rPr>
                <a:t>Release/Hold</a:t>
              </a:r>
              <a:br>
                <a:rPr lang="en-US" sz="900" i="1">
                  <a:latin typeface="Arial Narrow" pitchFamily="34" charset="0"/>
                </a:rPr>
              </a:br>
              <a:r>
                <a:rPr lang="en-US" sz="900" i="1">
                  <a:latin typeface="Arial Narrow" pitchFamily="34" charset="0"/>
                </a:rPr>
                <a:t>Notice</a:t>
              </a:r>
            </a:p>
          </p:txBody>
        </p:sp>
        <p:sp>
          <p:nvSpPr>
            <p:cNvPr id="29809" name="Line 112"/>
            <p:cNvSpPr>
              <a:spLocks noChangeShapeType="1"/>
            </p:cNvSpPr>
            <p:nvPr/>
          </p:nvSpPr>
          <p:spPr bwMode="auto">
            <a:xfrm>
              <a:off x="3379" y="2447"/>
              <a:ext cx="410" cy="0"/>
            </a:xfrm>
            <a:prstGeom prst="line">
              <a:avLst/>
            </a:prstGeom>
            <a:noFill/>
            <a:ln w="9525">
              <a:solidFill>
                <a:schemeClr val="tx1"/>
              </a:solidFill>
              <a:round/>
              <a:headEnd/>
              <a:tailEnd type="triangle" w="med" len="med"/>
            </a:ln>
          </p:spPr>
          <p:txBody>
            <a:bodyPr wrap="none" anchor="ctr"/>
            <a:lstStyle/>
            <a:p>
              <a:endParaRPr lang="en-US"/>
            </a:p>
          </p:txBody>
        </p:sp>
        <p:sp>
          <p:nvSpPr>
            <p:cNvPr id="29810" name="Line 113"/>
            <p:cNvSpPr>
              <a:spLocks noChangeShapeType="1"/>
            </p:cNvSpPr>
            <p:nvPr/>
          </p:nvSpPr>
          <p:spPr bwMode="auto">
            <a:xfrm>
              <a:off x="372" y="873"/>
              <a:ext cx="1315" cy="0"/>
            </a:xfrm>
            <a:prstGeom prst="line">
              <a:avLst/>
            </a:prstGeom>
            <a:noFill/>
            <a:ln w="28575">
              <a:solidFill>
                <a:srgbClr val="5C43F5"/>
              </a:solidFill>
              <a:round/>
              <a:headEnd type="stealth" w="med" len="med"/>
              <a:tailEnd type="stealth" w="med" len="med"/>
            </a:ln>
          </p:spPr>
          <p:txBody>
            <a:bodyPr wrap="none" anchor="ctr"/>
            <a:lstStyle/>
            <a:p>
              <a:endParaRPr lang="en-US"/>
            </a:p>
          </p:txBody>
        </p:sp>
        <p:sp>
          <p:nvSpPr>
            <p:cNvPr id="29811" name="Line 114"/>
            <p:cNvSpPr>
              <a:spLocks noChangeShapeType="1"/>
            </p:cNvSpPr>
            <p:nvPr/>
          </p:nvSpPr>
          <p:spPr bwMode="auto">
            <a:xfrm>
              <a:off x="1769" y="873"/>
              <a:ext cx="1480" cy="0"/>
            </a:xfrm>
            <a:prstGeom prst="line">
              <a:avLst/>
            </a:prstGeom>
            <a:noFill/>
            <a:ln w="28575">
              <a:solidFill>
                <a:srgbClr val="5C43F5"/>
              </a:solidFill>
              <a:round/>
              <a:headEnd type="stealth" w="med" len="med"/>
              <a:tailEnd type="stealth" w="med" len="med"/>
            </a:ln>
          </p:spPr>
          <p:txBody>
            <a:bodyPr wrap="none" anchor="ctr"/>
            <a:lstStyle/>
            <a:p>
              <a:endParaRPr lang="en-US"/>
            </a:p>
          </p:txBody>
        </p:sp>
        <p:sp>
          <p:nvSpPr>
            <p:cNvPr id="29812" name="Line 115"/>
            <p:cNvSpPr>
              <a:spLocks noChangeShapeType="1"/>
            </p:cNvSpPr>
            <p:nvPr/>
          </p:nvSpPr>
          <p:spPr bwMode="auto">
            <a:xfrm>
              <a:off x="3289" y="873"/>
              <a:ext cx="1398" cy="0"/>
            </a:xfrm>
            <a:prstGeom prst="line">
              <a:avLst/>
            </a:prstGeom>
            <a:noFill/>
            <a:ln w="28575">
              <a:solidFill>
                <a:srgbClr val="5C43F5"/>
              </a:solidFill>
              <a:round/>
              <a:headEnd type="stealth" w="med" len="med"/>
              <a:tailEnd type="stealth" w="med" len="med"/>
            </a:ln>
          </p:spPr>
          <p:txBody>
            <a:bodyPr wrap="none" anchor="ctr"/>
            <a:lstStyle/>
            <a:p>
              <a:endParaRPr lang="en-US"/>
            </a:p>
          </p:txBody>
        </p:sp>
        <p:sp>
          <p:nvSpPr>
            <p:cNvPr id="29813" name="Text Box 116"/>
            <p:cNvSpPr txBox="1">
              <a:spLocks noChangeArrowheads="1"/>
            </p:cNvSpPr>
            <p:nvPr/>
          </p:nvSpPr>
          <p:spPr bwMode="auto">
            <a:xfrm>
              <a:off x="372" y="672"/>
              <a:ext cx="1272" cy="212"/>
            </a:xfrm>
            <a:prstGeom prst="rect">
              <a:avLst/>
            </a:prstGeom>
            <a:noFill/>
            <a:ln w="9525">
              <a:noFill/>
              <a:miter lim="800000"/>
              <a:headEnd/>
              <a:tailEnd/>
            </a:ln>
          </p:spPr>
          <p:txBody>
            <a:bodyPr>
              <a:spAutoFit/>
            </a:bodyPr>
            <a:lstStyle/>
            <a:p>
              <a:pPr algn="ctr" eaLnBrk="0" hangingPunct="0"/>
              <a:r>
                <a:rPr lang="en-US" sz="1600" b="1">
                  <a:solidFill>
                    <a:srgbClr val="5C43F5"/>
                  </a:solidFill>
                  <a:latin typeface="Times New Roman" pitchFamily="18" charset="0"/>
                </a:rPr>
                <a:t>Purchasing</a:t>
              </a:r>
            </a:p>
          </p:txBody>
        </p:sp>
        <p:sp>
          <p:nvSpPr>
            <p:cNvPr id="29814" name="Text Box 117"/>
            <p:cNvSpPr txBox="1">
              <a:spLocks noChangeArrowheads="1"/>
            </p:cNvSpPr>
            <p:nvPr/>
          </p:nvSpPr>
          <p:spPr bwMode="auto">
            <a:xfrm>
              <a:off x="1890" y="672"/>
              <a:ext cx="1275" cy="212"/>
            </a:xfrm>
            <a:prstGeom prst="rect">
              <a:avLst/>
            </a:prstGeom>
            <a:noFill/>
            <a:ln w="9525">
              <a:noFill/>
              <a:miter lim="800000"/>
              <a:headEnd/>
              <a:tailEnd/>
            </a:ln>
          </p:spPr>
          <p:txBody>
            <a:bodyPr>
              <a:spAutoFit/>
            </a:bodyPr>
            <a:lstStyle/>
            <a:p>
              <a:pPr algn="ctr" eaLnBrk="0" hangingPunct="0"/>
              <a:r>
                <a:rPr lang="en-US" sz="1600" b="1">
                  <a:solidFill>
                    <a:srgbClr val="5C43F5"/>
                  </a:solidFill>
                  <a:latin typeface="Times New Roman" pitchFamily="18" charset="0"/>
                </a:rPr>
                <a:t>Export</a:t>
              </a:r>
            </a:p>
          </p:txBody>
        </p:sp>
        <p:sp>
          <p:nvSpPr>
            <p:cNvPr id="29815" name="Text Box 118"/>
            <p:cNvSpPr txBox="1">
              <a:spLocks noChangeArrowheads="1"/>
            </p:cNvSpPr>
            <p:nvPr/>
          </p:nvSpPr>
          <p:spPr bwMode="auto">
            <a:xfrm>
              <a:off x="3372" y="672"/>
              <a:ext cx="1275" cy="212"/>
            </a:xfrm>
            <a:prstGeom prst="rect">
              <a:avLst/>
            </a:prstGeom>
            <a:noFill/>
            <a:ln w="9525">
              <a:noFill/>
              <a:miter lim="800000"/>
              <a:headEnd/>
              <a:tailEnd/>
            </a:ln>
          </p:spPr>
          <p:txBody>
            <a:bodyPr>
              <a:spAutoFit/>
            </a:bodyPr>
            <a:lstStyle/>
            <a:p>
              <a:pPr algn="ctr" eaLnBrk="0" hangingPunct="0"/>
              <a:r>
                <a:rPr lang="en-US" sz="1600" b="1">
                  <a:solidFill>
                    <a:srgbClr val="5C43F5"/>
                  </a:solidFill>
                  <a:latin typeface="Times New Roman" pitchFamily="18" charset="0"/>
                </a:rPr>
                <a:t>Import</a:t>
              </a:r>
            </a:p>
          </p:txBody>
        </p:sp>
        <p:sp>
          <p:nvSpPr>
            <p:cNvPr id="29816" name="Text Box 119"/>
            <p:cNvSpPr txBox="1">
              <a:spLocks noChangeArrowheads="1"/>
            </p:cNvSpPr>
            <p:nvPr/>
          </p:nvSpPr>
          <p:spPr bwMode="auto">
            <a:xfrm>
              <a:off x="4080" y="1503"/>
              <a:ext cx="623" cy="316"/>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Import</a:t>
              </a:r>
              <a:br>
                <a:rPr lang="en-US" sz="900" b="1">
                  <a:latin typeface="Arial Narrow" pitchFamily="34" charset="0"/>
                </a:rPr>
              </a:br>
              <a:r>
                <a:rPr lang="en-US" sz="900" b="1">
                  <a:latin typeface="Arial Narrow" pitchFamily="34" charset="0"/>
                </a:rPr>
                <a:t>Terminal</a:t>
              </a:r>
              <a:br>
                <a:rPr lang="en-US" sz="900" b="1">
                  <a:latin typeface="Arial Narrow" pitchFamily="34" charset="0"/>
                </a:rPr>
              </a:br>
              <a:r>
                <a:rPr lang="en-US" sz="900" b="1">
                  <a:latin typeface="Arial Narrow" pitchFamily="34" charset="0"/>
                </a:rPr>
                <a:t>Operator</a:t>
              </a:r>
            </a:p>
          </p:txBody>
        </p:sp>
        <p:sp>
          <p:nvSpPr>
            <p:cNvPr id="29817" name="Line 120"/>
            <p:cNvSpPr>
              <a:spLocks noChangeShapeType="1"/>
            </p:cNvSpPr>
            <p:nvPr/>
          </p:nvSpPr>
          <p:spPr bwMode="auto">
            <a:xfrm>
              <a:off x="738" y="2527"/>
              <a:ext cx="204" cy="0"/>
            </a:xfrm>
            <a:prstGeom prst="line">
              <a:avLst/>
            </a:prstGeom>
            <a:noFill/>
            <a:ln w="9525">
              <a:solidFill>
                <a:schemeClr val="tx1"/>
              </a:solidFill>
              <a:round/>
              <a:headEnd type="triangle" w="med" len="med"/>
              <a:tailEnd/>
            </a:ln>
          </p:spPr>
          <p:txBody>
            <a:bodyPr wrap="none" anchor="ctr"/>
            <a:lstStyle/>
            <a:p>
              <a:endParaRPr lang="en-US"/>
            </a:p>
          </p:txBody>
        </p:sp>
        <p:sp>
          <p:nvSpPr>
            <p:cNvPr id="29818" name="Text Box 121"/>
            <p:cNvSpPr txBox="1">
              <a:spLocks noChangeArrowheads="1"/>
            </p:cNvSpPr>
            <p:nvPr/>
          </p:nvSpPr>
          <p:spPr bwMode="auto">
            <a:xfrm>
              <a:off x="591" y="2579"/>
              <a:ext cx="704" cy="144"/>
            </a:xfrm>
            <a:prstGeom prst="rect">
              <a:avLst/>
            </a:prstGeom>
            <a:noFill/>
            <a:ln w="9525">
              <a:noFill/>
              <a:miter lim="800000"/>
              <a:headEnd/>
              <a:tailEnd/>
            </a:ln>
          </p:spPr>
          <p:txBody>
            <a:bodyPr>
              <a:spAutoFit/>
            </a:bodyPr>
            <a:lstStyle/>
            <a:p>
              <a:pPr eaLnBrk="0" hangingPunct="0"/>
              <a:r>
                <a:rPr lang="en-US" sz="900" i="1">
                  <a:latin typeface="Arial Narrow" pitchFamily="34" charset="0"/>
                </a:rPr>
                <a:t>Proforma Invoice</a:t>
              </a:r>
            </a:p>
          </p:txBody>
        </p:sp>
        <p:cxnSp>
          <p:nvCxnSpPr>
            <p:cNvPr id="29819" name="AutoShape 122"/>
            <p:cNvCxnSpPr>
              <a:cxnSpLocks noChangeShapeType="1"/>
              <a:stCxn id="29710" idx="2"/>
            </p:cNvCxnSpPr>
            <p:nvPr/>
          </p:nvCxnSpPr>
          <p:spPr bwMode="auto">
            <a:xfrm rot="5400000" flipH="1" flipV="1">
              <a:off x="1949" y="1917"/>
              <a:ext cx="1303" cy="1048"/>
            </a:xfrm>
            <a:prstGeom prst="bentConnector3">
              <a:avLst>
                <a:gd name="adj1" fmla="val -13329"/>
              </a:avLst>
            </a:prstGeom>
            <a:noFill/>
            <a:ln w="9525">
              <a:solidFill>
                <a:schemeClr val="tx1"/>
              </a:solidFill>
              <a:miter lim="800000"/>
              <a:headEnd/>
              <a:tailEnd type="triangle" w="med" len="med"/>
            </a:ln>
          </p:spPr>
        </p:cxnSp>
        <p:cxnSp>
          <p:nvCxnSpPr>
            <p:cNvPr id="29820" name="AutoShape 123"/>
            <p:cNvCxnSpPr>
              <a:cxnSpLocks noChangeShapeType="1"/>
              <a:endCxn id="29711" idx="0"/>
            </p:cNvCxnSpPr>
            <p:nvPr/>
          </p:nvCxnSpPr>
          <p:spPr bwMode="auto">
            <a:xfrm rot="5400000">
              <a:off x="1889" y="2225"/>
              <a:ext cx="1725" cy="863"/>
            </a:xfrm>
            <a:prstGeom prst="bentConnector3">
              <a:avLst>
                <a:gd name="adj1" fmla="val 92671"/>
              </a:avLst>
            </a:prstGeom>
            <a:noFill/>
            <a:ln w="9525">
              <a:solidFill>
                <a:schemeClr val="tx1"/>
              </a:solidFill>
              <a:miter lim="800000"/>
              <a:headEnd/>
              <a:tailEnd type="triangle" w="med" len="med"/>
            </a:ln>
          </p:spPr>
        </p:cxnSp>
        <p:sp>
          <p:nvSpPr>
            <p:cNvPr id="29821" name="Text Box 124"/>
            <p:cNvSpPr txBox="1">
              <a:spLocks noChangeArrowheads="1"/>
            </p:cNvSpPr>
            <p:nvPr/>
          </p:nvSpPr>
          <p:spPr bwMode="auto">
            <a:xfrm>
              <a:off x="2329" y="3222"/>
              <a:ext cx="854" cy="144"/>
            </a:xfrm>
            <a:prstGeom prst="rect">
              <a:avLst/>
            </a:prstGeom>
            <a:noFill/>
            <a:ln w="9525">
              <a:noFill/>
              <a:miter lim="800000"/>
              <a:headEnd/>
              <a:tailEnd/>
            </a:ln>
          </p:spPr>
          <p:txBody>
            <a:bodyPr>
              <a:spAutoFit/>
            </a:bodyPr>
            <a:lstStyle/>
            <a:p>
              <a:pPr algn="ctr" eaLnBrk="0" hangingPunct="0">
                <a:spcBef>
                  <a:spcPct val="50000"/>
                </a:spcBef>
              </a:pPr>
              <a:r>
                <a:rPr lang="en-US" sz="900" i="1">
                  <a:latin typeface="Arial Narrow" pitchFamily="34" charset="0"/>
                </a:rPr>
                <a:t>Export Declaration</a:t>
              </a:r>
            </a:p>
          </p:txBody>
        </p:sp>
        <p:sp>
          <p:nvSpPr>
            <p:cNvPr id="29822" name="Text Box 125"/>
            <p:cNvSpPr txBox="1">
              <a:spLocks noChangeArrowheads="1"/>
            </p:cNvSpPr>
            <p:nvPr/>
          </p:nvSpPr>
          <p:spPr bwMode="auto">
            <a:xfrm>
              <a:off x="2356" y="3362"/>
              <a:ext cx="821" cy="144"/>
            </a:xfrm>
            <a:prstGeom prst="rect">
              <a:avLst/>
            </a:prstGeom>
            <a:noFill/>
            <a:ln w="9525">
              <a:noFill/>
              <a:miter lim="800000"/>
              <a:headEnd/>
              <a:tailEnd/>
            </a:ln>
          </p:spPr>
          <p:txBody>
            <a:bodyPr>
              <a:spAutoFit/>
            </a:bodyPr>
            <a:lstStyle/>
            <a:p>
              <a:pPr algn="ctr" eaLnBrk="0" hangingPunct="0">
                <a:spcBef>
                  <a:spcPct val="50000"/>
                </a:spcBef>
              </a:pPr>
              <a:r>
                <a:rPr lang="en-US" sz="900" i="1">
                  <a:latin typeface="Arial Narrow" pitchFamily="34" charset="0"/>
                </a:rPr>
                <a:t>Export Declaration</a:t>
              </a:r>
            </a:p>
          </p:txBody>
        </p:sp>
        <p:cxnSp>
          <p:nvCxnSpPr>
            <p:cNvPr id="29823" name="AutoShape 126"/>
            <p:cNvCxnSpPr>
              <a:cxnSpLocks noChangeShapeType="1"/>
            </p:cNvCxnSpPr>
            <p:nvPr/>
          </p:nvCxnSpPr>
          <p:spPr bwMode="auto">
            <a:xfrm rot="5400000" flipH="1" flipV="1">
              <a:off x="2936" y="1122"/>
              <a:ext cx="478" cy="2926"/>
            </a:xfrm>
            <a:prstGeom prst="bentConnector4">
              <a:avLst>
                <a:gd name="adj1" fmla="val 372565"/>
                <a:gd name="adj2" fmla="val 103287"/>
              </a:avLst>
            </a:prstGeom>
            <a:noFill/>
            <a:ln w="9525">
              <a:solidFill>
                <a:schemeClr val="tx1"/>
              </a:solidFill>
              <a:miter lim="800000"/>
              <a:headEnd/>
              <a:tailEnd type="triangle" w="med" len="med"/>
            </a:ln>
          </p:spPr>
        </p:cxnSp>
        <p:sp>
          <p:nvSpPr>
            <p:cNvPr id="29824" name="Text Box 127"/>
            <p:cNvSpPr txBox="1">
              <a:spLocks noChangeArrowheads="1"/>
            </p:cNvSpPr>
            <p:nvPr/>
          </p:nvSpPr>
          <p:spPr bwMode="auto">
            <a:xfrm>
              <a:off x="2454" y="931"/>
              <a:ext cx="1077" cy="144"/>
            </a:xfrm>
            <a:prstGeom prst="rect">
              <a:avLst/>
            </a:prstGeom>
            <a:noFill/>
            <a:ln w="9525">
              <a:noFill/>
              <a:miter lim="800000"/>
              <a:headEnd/>
              <a:tailEnd/>
            </a:ln>
          </p:spPr>
          <p:txBody>
            <a:bodyPr>
              <a:spAutoFit/>
            </a:bodyPr>
            <a:lstStyle/>
            <a:p>
              <a:pPr algn="ctr" eaLnBrk="0" hangingPunct="0">
                <a:spcBef>
                  <a:spcPct val="50000"/>
                </a:spcBef>
              </a:pPr>
              <a:r>
                <a:rPr lang="en-US" sz="900" i="1">
                  <a:latin typeface="Arial Narrow" pitchFamily="34" charset="0"/>
                </a:rPr>
                <a:t>Bill of lading, Documentation</a:t>
              </a:r>
            </a:p>
          </p:txBody>
        </p:sp>
        <p:cxnSp>
          <p:nvCxnSpPr>
            <p:cNvPr id="29825" name="AutoShape 128"/>
            <p:cNvCxnSpPr>
              <a:cxnSpLocks noChangeShapeType="1"/>
            </p:cNvCxnSpPr>
            <p:nvPr/>
          </p:nvCxnSpPr>
          <p:spPr bwMode="auto">
            <a:xfrm>
              <a:off x="4235" y="2538"/>
              <a:ext cx="0" cy="490"/>
            </a:xfrm>
            <a:prstGeom prst="straightConnector1">
              <a:avLst/>
            </a:prstGeom>
            <a:noFill/>
            <a:ln w="12700">
              <a:solidFill>
                <a:schemeClr val="tx1"/>
              </a:solidFill>
              <a:round/>
              <a:headEnd/>
              <a:tailEnd type="triangle" w="med" len="med"/>
            </a:ln>
          </p:spPr>
        </p:cxnSp>
        <p:sp>
          <p:nvSpPr>
            <p:cNvPr id="29826" name="Text Box 129"/>
            <p:cNvSpPr txBox="1">
              <a:spLocks noChangeArrowheads="1"/>
            </p:cNvSpPr>
            <p:nvPr/>
          </p:nvSpPr>
          <p:spPr bwMode="auto">
            <a:xfrm>
              <a:off x="3957" y="2503"/>
              <a:ext cx="364" cy="230"/>
            </a:xfrm>
            <a:prstGeom prst="rect">
              <a:avLst/>
            </a:prstGeom>
            <a:noFill/>
            <a:ln w="9525">
              <a:noFill/>
              <a:miter lim="800000"/>
              <a:headEnd/>
              <a:tailEnd/>
            </a:ln>
          </p:spPr>
          <p:txBody>
            <a:bodyPr>
              <a:spAutoFit/>
            </a:bodyPr>
            <a:lstStyle/>
            <a:p>
              <a:pPr algn="ctr" eaLnBrk="0" hangingPunct="0">
                <a:spcBef>
                  <a:spcPct val="50000"/>
                </a:spcBef>
              </a:pPr>
              <a:r>
                <a:rPr lang="en-US" sz="900" i="1">
                  <a:latin typeface="Arial Narrow" pitchFamily="34" charset="0"/>
                </a:rPr>
                <a:t>Import Docs</a:t>
              </a:r>
            </a:p>
          </p:txBody>
        </p:sp>
        <p:sp>
          <p:nvSpPr>
            <p:cNvPr id="29827" name="Rectangle 130"/>
            <p:cNvSpPr>
              <a:spLocks noChangeArrowheads="1"/>
            </p:cNvSpPr>
            <p:nvPr/>
          </p:nvSpPr>
          <p:spPr bwMode="auto">
            <a:xfrm>
              <a:off x="2344" y="2040"/>
              <a:ext cx="453" cy="330"/>
            </a:xfrm>
            <a:prstGeom prst="rect">
              <a:avLst/>
            </a:prstGeom>
            <a:gradFill rotWithShape="0">
              <a:gsLst>
                <a:gs pos="0">
                  <a:srgbClr val="FFFFFF"/>
                </a:gs>
                <a:gs pos="100000">
                  <a:srgbClr val="FF9900"/>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29828" name="Text Box 131"/>
            <p:cNvSpPr txBox="1">
              <a:spLocks noChangeArrowheads="1"/>
            </p:cNvSpPr>
            <p:nvPr/>
          </p:nvSpPr>
          <p:spPr bwMode="auto">
            <a:xfrm>
              <a:off x="2356" y="2045"/>
              <a:ext cx="455" cy="316"/>
            </a:xfrm>
            <a:prstGeom prst="rect">
              <a:avLst/>
            </a:prstGeom>
            <a:noFill/>
            <a:ln w="9525">
              <a:noFill/>
              <a:miter lim="800000"/>
              <a:headEnd/>
              <a:tailEnd/>
            </a:ln>
          </p:spPr>
          <p:txBody>
            <a:bodyPr>
              <a:spAutoFit/>
            </a:bodyPr>
            <a:lstStyle/>
            <a:p>
              <a:pPr algn="ctr" eaLnBrk="0" hangingPunct="0"/>
              <a:r>
                <a:rPr lang="en-US" sz="900" b="1">
                  <a:latin typeface="Arial Narrow" pitchFamily="34" charset="0"/>
                </a:rPr>
                <a:t>Export Terminal Operator</a:t>
              </a:r>
            </a:p>
          </p:txBody>
        </p:sp>
      </p:grpSp>
      <p:sp>
        <p:nvSpPr>
          <p:cNvPr id="29698" name="Text Box 132"/>
          <p:cNvSpPr txBox="1">
            <a:spLocks noChangeArrowheads="1"/>
          </p:cNvSpPr>
          <p:nvPr/>
        </p:nvSpPr>
        <p:spPr bwMode="auto">
          <a:xfrm>
            <a:off x="7667625" y="1219200"/>
            <a:ext cx="1476375" cy="5470525"/>
          </a:xfrm>
          <a:prstGeom prst="rect">
            <a:avLst/>
          </a:prstGeom>
          <a:noFill/>
          <a:ln w="9525">
            <a:noFill/>
            <a:miter lim="800000"/>
            <a:headEnd/>
            <a:tailEnd/>
          </a:ln>
        </p:spPr>
        <p:txBody>
          <a:bodyPr>
            <a:spAutoFit/>
          </a:bodyPr>
          <a:lstStyle/>
          <a:p>
            <a:pPr marL="117475" indent="-117475" eaLnBrk="0" hangingPunct="0">
              <a:buFontTx/>
              <a:buChar char="•"/>
            </a:pPr>
            <a:r>
              <a:rPr lang="en-US" sz="1600" b="1">
                <a:solidFill>
                  <a:srgbClr val="5C43F5"/>
                </a:solidFill>
                <a:latin typeface="Times New Roman" pitchFamily="18" charset="0"/>
              </a:rPr>
              <a:t>Up to 20 Involved Parties</a:t>
            </a:r>
          </a:p>
          <a:p>
            <a:pPr marL="117475" indent="-117475" eaLnBrk="0" hangingPunct="0">
              <a:buFontTx/>
              <a:buChar char="•"/>
            </a:pPr>
            <a:r>
              <a:rPr lang="en-US" sz="1600" b="1">
                <a:solidFill>
                  <a:srgbClr val="5C43F5"/>
                </a:solidFill>
                <a:latin typeface="Times New Roman" pitchFamily="18" charset="0"/>
              </a:rPr>
              <a:t>200+ data elements</a:t>
            </a:r>
          </a:p>
          <a:p>
            <a:pPr marL="117475" indent="-117475" eaLnBrk="0" hangingPunct="0">
              <a:buFontTx/>
              <a:buChar char="•"/>
            </a:pPr>
            <a:r>
              <a:rPr lang="en-US" sz="1600" b="1">
                <a:solidFill>
                  <a:srgbClr val="5C43F5"/>
                </a:solidFill>
                <a:latin typeface="Times New Roman" pitchFamily="18" charset="0"/>
              </a:rPr>
              <a:t>Manual data exchange processes</a:t>
            </a:r>
          </a:p>
          <a:p>
            <a:pPr marL="117475" indent="-117475" eaLnBrk="0" hangingPunct="0">
              <a:buFontTx/>
              <a:buChar char="•"/>
            </a:pPr>
            <a:r>
              <a:rPr lang="en-US" sz="1600" b="1">
                <a:solidFill>
                  <a:srgbClr val="5C43F5"/>
                </a:solidFill>
                <a:latin typeface="Times New Roman" pitchFamily="18" charset="0"/>
              </a:rPr>
              <a:t>Multiple data platforms</a:t>
            </a:r>
          </a:p>
          <a:p>
            <a:pPr marL="117475" indent="-117475" eaLnBrk="0" hangingPunct="0">
              <a:buFontTx/>
              <a:buChar char="•"/>
            </a:pPr>
            <a:r>
              <a:rPr lang="en-US" sz="1600" b="1">
                <a:solidFill>
                  <a:srgbClr val="5C43F5"/>
                </a:solidFill>
                <a:latin typeface="Times New Roman" pitchFamily="18" charset="0"/>
              </a:rPr>
              <a:t>30+ documents or messages</a:t>
            </a:r>
          </a:p>
          <a:p>
            <a:pPr marL="117475" indent="-117475" eaLnBrk="0" hangingPunct="0">
              <a:buFontTx/>
              <a:buChar char="•"/>
            </a:pPr>
            <a:r>
              <a:rPr lang="en-US" sz="1600" b="1">
                <a:solidFill>
                  <a:srgbClr val="5C43F5"/>
                </a:solidFill>
                <a:latin typeface="Times New Roman" pitchFamily="18" charset="0"/>
              </a:rPr>
              <a:t>60-70% repetitions</a:t>
            </a:r>
          </a:p>
          <a:p>
            <a:pPr marL="117475" indent="-117475" eaLnBrk="0" hangingPunct="0">
              <a:buFontTx/>
              <a:buChar char="•"/>
            </a:pPr>
            <a:r>
              <a:rPr lang="en-US" sz="1600" b="1">
                <a:solidFill>
                  <a:srgbClr val="5C43F5"/>
                </a:solidFill>
                <a:latin typeface="Times New Roman" pitchFamily="18" charset="0"/>
              </a:rPr>
              <a:t>6-15% of the final value of the goods</a:t>
            </a:r>
          </a:p>
          <a:p>
            <a:pPr marL="117475" indent="-117475" eaLnBrk="0" hangingPunct="0">
              <a:buFontTx/>
              <a:buChar char="•"/>
            </a:pPr>
            <a:r>
              <a:rPr lang="en-US" sz="1600" b="1">
                <a:solidFill>
                  <a:srgbClr val="5C43F5"/>
                </a:solidFill>
                <a:latin typeface="Times New Roman" pitchFamily="18" charset="0"/>
              </a:rPr>
              <a:t>40% of the transaction time</a:t>
            </a:r>
          </a:p>
        </p:txBody>
      </p:sp>
      <p:sp>
        <p:nvSpPr>
          <p:cNvPr id="29699" name="Rectangle 133"/>
          <p:cNvSpPr>
            <a:spLocks noGrp="1" noChangeArrowheads="1"/>
          </p:cNvSpPr>
          <p:nvPr>
            <p:ph type="title"/>
          </p:nvPr>
        </p:nvSpPr>
        <p:spPr>
          <a:xfrm>
            <a:off x="228600" y="182563"/>
            <a:ext cx="8662988" cy="641350"/>
          </a:xfrm>
        </p:spPr>
        <p:txBody>
          <a:bodyPr lIns="92075" tIns="46038" rIns="92075" bIns="46038" anchor="b">
            <a:spAutoFit/>
          </a:bodyPr>
          <a:lstStyle/>
          <a:p>
            <a:r>
              <a:rPr lang="en-US" smtClean="0">
                <a:solidFill>
                  <a:srgbClr val="003399"/>
                </a:solidFill>
              </a:rPr>
              <a:t>Data Flow for International Trade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838200" y="1822450"/>
            <a:ext cx="7416800" cy="2444750"/>
          </a:xfrm>
          <a:ln w="12700" cap="flat">
            <a:solidFill>
              <a:schemeClr val="hlink"/>
            </a:solidFill>
          </a:ln>
        </p:spPr>
        <p:txBody>
          <a:bodyPr lIns="90488" tIns="44450" rIns="90488" bIns="44450"/>
          <a:lstStyle/>
          <a:p>
            <a:r>
              <a:rPr lang="en-US" smtClean="0"/>
              <a:t>Available Trade Facilitation tools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fontScheme name="1_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11095</TotalTime>
  <Words>2958</Words>
  <Application>Microsoft Macintosh PowerPoint</Application>
  <PresentationFormat>On-screen Show (4:3)</PresentationFormat>
  <Paragraphs>650</Paragraphs>
  <Slides>67</Slides>
  <Notes>46</Notes>
  <HiddenSlides>0</HiddenSlides>
  <MMClips>0</MMClips>
  <ScaleCrop>false</ScaleCrop>
  <HeadingPairs>
    <vt:vector size="8" baseType="variant">
      <vt:variant>
        <vt:lpstr>Fonts Used</vt:lpstr>
      </vt:variant>
      <vt:variant>
        <vt:i4>15</vt:i4>
      </vt:variant>
      <vt:variant>
        <vt:lpstr>Design Template</vt:lpstr>
      </vt:variant>
      <vt:variant>
        <vt:i4>1</vt:i4>
      </vt:variant>
      <vt:variant>
        <vt:lpstr>Embedded OLE Servers</vt:lpstr>
      </vt:variant>
      <vt:variant>
        <vt:i4>1</vt:i4>
      </vt:variant>
      <vt:variant>
        <vt:lpstr>Slide Titles</vt:lpstr>
      </vt:variant>
      <vt:variant>
        <vt:i4>67</vt:i4>
      </vt:variant>
    </vt:vector>
  </HeadingPairs>
  <TitlesOfParts>
    <vt:vector size="84" baseType="lpstr">
      <vt:lpstr>Arial</vt:lpstr>
      <vt:lpstr>ＭＳ Ｐゴシック</vt:lpstr>
      <vt:lpstr>Calibri</vt:lpstr>
      <vt:lpstr>Wingdings</vt:lpstr>
      <vt:lpstr>Arial Narrow</vt:lpstr>
      <vt:lpstr>Times New Roman</vt:lpstr>
      <vt:lpstr>Verdana</vt:lpstr>
      <vt:lpstr>Arial Unicode MS</vt:lpstr>
      <vt:lpstr>Angsana New</vt:lpstr>
      <vt:lpstr>Tahoma</vt:lpstr>
      <vt:lpstr>CordiaUPC</vt:lpstr>
      <vt:lpstr>Cordia New</vt:lpstr>
      <vt:lpstr>Symbol</vt:lpstr>
      <vt:lpstr>SimSun</vt:lpstr>
      <vt:lpstr>Eurostile</vt:lpstr>
      <vt:lpstr>1_Default Design</vt:lpstr>
      <vt:lpstr>Drawing</vt:lpstr>
      <vt:lpstr> 11:15 – 12:30  Trade facilitation: basic concepts, evolving content and most recent developments: challenges and opportunities for developing countries</vt:lpstr>
      <vt:lpstr>Outline</vt:lpstr>
      <vt:lpstr>UNCTAD and Trade Facilitation</vt:lpstr>
      <vt:lpstr>Evolving concepts</vt:lpstr>
      <vt:lpstr>Traditional definition</vt:lpstr>
      <vt:lpstr>Recent evolution</vt:lpstr>
      <vt:lpstr>Potentially Misleading Beliefs</vt:lpstr>
      <vt:lpstr>Data Flow for International Trade</vt:lpstr>
      <vt:lpstr>Available Trade Facilitation tools</vt:lpstr>
      <vt:lpstr>Trade Facilitation Platforms</vt:lpstr>
      <vt:lpstr>Repository of Trade Facilitation Working Groups </vt:lpstr>
      <vt:lpstr>Clusters along Transport Corridors</vt:lpstr>
      <vt:lpstr>Time/Cost – Distance Methodology</vt:lpstr>
      <vt:lpstr> Example: Tianjin-Ulaanbaatar Railway link</vt:lpstr>
      <vt:lpstr>Border Crossings: Cost or Time</vt:lpstr>
      <vt:lpstr>UNCTAD Liner Shipping Connectivity in 2009</vt:lpstr>
      <vt:lpstr>Transit Countries LSCI 2004-2009</vt:lpstr>
      <vt:lpstr>WB - Logistics Performance Index</vt:lpstr>
      <vt:lpstr>LPI 2009 – LLDCs and transit</vt:lpstr>
      <vt:lpstr>Trade facilitation reform</vt:lpstr>
      <vt:lpstr>Reform Policy Objectives</vt:lpstr>
      <vt:lpstr>Common Reform Phases</vt:lpstr>
      <vt:lpstr>Elements in each phase</vt:lpstr>
      <vt:lpstr>Sequences to introduce reform</vt:lpstr>
      <vt:lpstr>Three dimensions</vt:lpstr>
      <vt:lpstr>Slide 26</vt:lpstr>
      <vt:lpstr>TRADE dimension</vt:lpstr>
      <vt:lpstr>TRANSPORT dimension</vt:lpstr>
      <vt:lpstr>International Instruments related to Trade Facilitation</vt:lpstr>
      <vt:lpstr>Instruments outside WTO</vt:lpstr>
      <vt:lpstr>Existing WTO rules on trade facilitation</vt:lpstr>
      <vt:lpstr>Trade facilitation in Regional Trade Agreements</vt:lpstr>
      <vt:lpstr>Trade Facilitation in Regional Trade Agreements</vt:lpstr>
      <vt:lpstr>Trade facilitation and discrimination by RTAs </vt:lpstr>
      <vt:lpstr>118 RTAs reviewed</vt:lpstr>
      <vt:lpstr> </vt:lpstr>
      <vt:lpstr>Policy options available to countries </vt:lpstr>
      <vt:lpstr>Trade facilitation in the pre-Singapore context</vt:lpstr>
      <vt:lpstr>TF work before WTO –  from early 60’s to 1994…</vt:lpstr>
      <vt:lpstr>Related existing body of WTO Law</vt:lpstr>
      <vt:lpstr>Why multilateral rules?</vt:lpstr>
      <vt:lpstr>From early 70’s to 1996…</vt:lpstr>
      <vt:lpstr>Existing non-compulsory international instruments and best practices</vt:lpstr>
      <vt:lpstr>GATT 1994</vt:lpstr>
      <vt:lpstr>Trade facilitation in the post-Singapore context</vt:lpstr>
      <vt:lpstr>History of TF in the WTO</vt:lpstr>
      <vt:lpstr>« Trade And » Issues</vt:lpstr>
      <vt:lpstr>Mandate of WTO Work Programme</vt:lpstr>
      <vt:lpstr>History of TF in the WTO</vt:lpstr>
      <vt:lpstr>Doha Declaration (2001)</vt:lpstr>
      <vt:lpstr>Timeline of TF at WTO</vt:lpstr>
      <vt:lpstr>Work programme 2002-2003 from Doha to Cancun</vt:lpstr>
      <vt:lpstr>Singapore Issues vs. Cancun</vt:lpstr>
      <vt:lpstr>Timeline of TF at WTO</vt:lpstr>
      <vt:lpstr>The WTO July 2004 Package</vt:lpstr>
      <vt:lpstr>The Negotiating Mandate</vt:lpstr>
      <vt:lpstr>Annex D - Modalities</vt:lpstr>
      <vt:lpstr>Annex D - Modalities</vt:lpstr>
      <vt:lpstr>Annex D - Modalities</vt:lpstr>
      <vt:lpstr>Annex D - Modalities</vt:lpstr>
      <vt:lpstr>Other elements of the mandate</vt:lpstr>
      <vt:lpstr>Where do we stand now ?</vt:lpstr>
      <vt:lpstr>Consolidated Negotiating Text</vt:lpstr>
      <vt:lpstr>Slide 64</vt:lpstr>
      <vt:lpstr>Slide 65</vt:lpstr>
      <vt:lpstr>Slide 66</vt:lpstr>
      <vt:lpstr>Thank you</vt:lpstr>
    </vt:vector>
  </TitlesOfParts>
  <Company>UNCTAD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P166 SGPORE Trade facilitation - WTO</dc:title>
  <dc:creator>JMR</dc:creator>
  <cp:lastModifiedBy>DAG</cp:lastModifiedBy>
  <cp:revision>71</cp:revision>
  <dcterms:created xsi:type="dcterms:W3CDTF">2009-03-02T11:02:07Z</dcterms:created>
  <dcterms:modified xsi:type="dcterms:W3CDTF">2013-04-09T07:26:53Z</dcterms:modified>
</cp:coreProperties>
</file>