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emf" ContentType="image/x-emf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  <p:sldMasterId id="2147483662" r:id="rId2"/>
  </p:sldMasterIdLst>
  <p:notesMasterIdLst>
    <p:notesMasterId r:id="rId31"/>
  </p:notesMasterIdLst>
  <p:handoutMasterIdLst>
    <p:handoutMasterId r:id="rId32"/>
  </p:handoutMasterIdLst>
  <p:sldIdLst>
    <p:sldId id="307" r:id="rId3"/>
    <p:sldId id="531" r:id="rId4"/>
    <p:sldId id="532" r:id="rId5"/>
    <p:sldId id="533" r:id="rId6"/>
    <p:sldId id="474" r:id="rId7"/>
    <p:sldId id="538" r:id="rId8"/>
    <p:sldId id="512" r:id="rId9"/>
    <p:sldId id="514" r:id="rId10"/>
    <p:sldId id="508" r:id="rId11"/>
    <p:sldId id="510" r:id="rId12"/>
    <p:sldId id="506" r:id="rId13"/>
    <p:sldId id="534" r:id="rId14"/>
    <p:sldId id="535" r:id="rId15"/>
    <p:sldId id="536" r:id="rId16"/>
    <p:sldId id="539" r:id="rId17"/>
    <p:sldId id="515" r:id="rId18"/>
    <p:sldId id="516" r:id="rId19"/>
    <p:sldId id="520" r:id="rId20"/>
    <p:sldId id="521" r:id="rId21"/>
    <p:sldId id="523" r:id="rId22"/>
    <p:sldId id="524" r:id="rId23"/>
    <p:sldId id="542" r:id="rId24"/>
    <p:sldId id="543" r:id="rId25"/>
    <p:sldId id="541" r:id="rId26"/>
    <p:sldId id="540" r:id="rId27"/>
    <p:sldId id="518" r:id="rId28"/>
    <p:sldId id="537" r:id="rId29"/>
    <p:sldId id="502" r:id="rId30"/>
  </p:sldIdLst>
  <p:sldSz cx="9144000" cy="6858000" type="screen4x3"/>
  <p:notesSz cx="6781800" cy="99187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Times New Roman" pitchFamily="18" charset="0"/>
        <a:ea typeface="+mn-ea"/>
        <a:cs typeface="Arial" charset="0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Times New Roman" pitchFamily="18" charset="0"/>
        <a:ea typeface="+mn-ea"/>
        <a:cs typeface="Arial" charset="0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Times New Roman" pitchFamily="18" charset="0"/>
        <a:ea typeface="+mn-ea"/>
        <a:cs typeface="Arial" charset="0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Times New Roman" pitchFamily="18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  <a:srgbClr val="7091EE"/>
    <a:srgbClr val="4481DA"/>
    <a:srgbClr val="336699"/>
    <a:srgbClr val="FFFFCC"/>
    <a:srgbClr val="CCFF66"/>
    <a:srgbClr val="000066"/>
    <a:srgbClr val="FF33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628" autoAdjust="0"/>
    <p:restoredTop sz="92399" autoAdjust="0"/>
  </p:normalViewPr>
  <p:slideViewPr>
    <p:cSldViewPr>
      <p:cViewPr varScale="1">
        <p:scale>
          <a:sx n="98" d="100"/>
          <a:sy n="98" d="100"/>
        </p:scale>
        <p:origin x="-90" y="-3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>
        <p:scale>
          <a:sx n="200" d="100"/>
          <a:sy n="200" d="100"/>
        </p:scale>
        <p:origin x="-72" y="-78"/>
      </p:cViewPr>
      <p:guideLst>
        <p:guide orient="horz" pos="3124"/>
        <p:guide pos="2136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G:\Charts%20south-south%20trade\Asia%20LAC%20and%20Africa%201995%202002%202009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view3D>
      <c:depthPercent val="100"/>
      <c:perspective val="30"/>
    </c:view3D>
    <c:plotArea>
      <c:layout>
        <c:manualLayout>
          <c:layoutTarget val="inner"/>
          <c:xMode val="edge"/>
          <c:yMode val="edge"/>
          <c:x val="7.9120879120879117E-2"/>
          <c:y val="2.1996615905245352E-2"/>
          <c:w val="0.8153846153846156"/>
          <c:h val="0.85617597292724201"/>
        </c:manualLayout>
      </c:layout>
      <c:bar3DChart>
        <c:barDir val="col"/>
        <c:grouping val="standard"/>
        <c:ser>
          <c:idx val="0"/>
          <c:order val="0"/>
          <c:tx>
            <c:strRef>
              <c:f>Data!$L$17</c:f>
              <c:strCache>
                <c:ptCount val="1"/>
                <c:pt idx="0">
                  <c:v>Africa</c:v>
                </c:pt>
              </c:strCache>
            </c:strRef>
          </c:tx>
          <c:cat>
            <c:strRef>
              <c:f>Data!$M$16:$O$16</c:f>
              <c:strCache>
                <c:ptCount val="3"/>
                <c:pt idx="0">
                  <c:v>Africa</c:v>
                </c:pt>
                <c:pt idx="1">
                  <c:v>LAC</c:v>
                </c:pt>
                <c:pt idx="2">
                  <c:v>Asia</c:v>
                </c:pt>
              </c:strCache>
            </c:strRef>
          </c:cat>
          <c:val>
            <c:numRef>
              <c:f>Data!$M$17:$O$17</c:f>
              <c:numCache>
                <c:formatCode>General</c:formatCode>
                <c:ptCount val="3"/>
                <c:pt idx="0">
                  <c:v>45938306.636030331</c:v>
                </c:pt>
                <c:pt idx="1">
                  <c:v>13944852.013328331</c:v>
                </c:pt>
                <c:pt idx="2">
                  <c:v>133944904.5529009</c:v>
                </c:pt>
              </c:numCache>
            </c:numRef>
          </c:val>
        </c:ser>
        <c:ser>
          <c:idx val="1"/>
          <c:order val="1"/>
          <c:tx>
            <c:strRef>
              <c:f>Data!$L$18</c:f>
              <c:strCache>
                <c:ptCount val="1"/>
                <c:pt idx="0">
                  <c:v>LAC</c:v>
                </c:pt>
              </c:strCache>
            </c:strRef>
          </c:tx>
          <c:cat>
            <c:strRef>
              <c:f>Data!$M$16:$O$16</c:f>
              <c:strCache>
                <c:ptCount val="3"/>
                <c:pt idx="0">
                  <c:v>Africa</c:v>
                </c:pt>
                <c:pt idx="1">
                  <c:v>LAC</c:v>
                </c:pt>
                <c:pt idx="2">
                  <c:v>Asia</c:v>
                </c:pt>
              </c:strCache>
            </c:strRef>
          </c:cat>
          <c:val>
            <c:numRef>
              <c:f>Data!$M$18:$O$18</c:f>
              <c:numCache>
                <c:formatCode>General</c:formatCode>
                <c:ptCount val="3"/>
                <c:pt idx="0">
                  <c:v>11644386.953216286</c:v>
                </c:pt>
                <c:pt idx="1">
                  <c:v>137029992.11305761</c:v>
                </c:pt>
                <c:pt idx="2">
                  <c:v>120562120.18275061</c:v>
                </c:pt>
              </c:numCache>
            </c:numRef>
          </c:val>
        </c:ser>
        <c:ser>
          <c:idx val="2"/>
          <c:order val="2"/>
          <c:tx>
            <c:strRef>
              <c:f>Data!$L$19</c:f>
              <c:strCache>
                <c:ptCount val="1"/>
                <c:pt idx="0">
                  <c:v>Asia</c:v>
                </c:pt>
              </c:strCache>
            </c:strRef>
          </c:tx>
          <c:cat>
            <c:strRef>
              <c:f>Data!$M$16:$O$16</c:f>
              <c:strCache>
                <c:ptCount val="3"/>
                <c:pt idx="0">
                  <c:v>Africa</c:v>
                </c:pt>
                <c:pt idx="1">
                  <c:v>LAC</c:v>
                </c:pt>
                <c:pt idx="2">
                  <c:v>Asia</c:v>
                </c:pt>
              </c:strCache>
            </c:strRef>
          </c:cat>
          <c:val>
            <c:numRef>
              <c:f>Data!$M$19:$O$19</c:f>
              <c:numCache>
                <c:formatCode>General</c:formatCode>
                <c:ptCount val="3"/>
                <c:pt idx="0">
                  <c:v>90788937.826471865</c:v>
                </c:pt>
                <c:pt idx="1">
                  <c:v>101287911.1629359</c:v>
                </c:pt>
                <c:pt idx="2">
                  <c:v>1953141412.9495001</c:v>
                </c:pt>
              </c:numCache>
            </c:numRef>
          </c:val>
        </c:ser>
        <c:ser>
          <c:idx val="3"/>
          <c:order val="3"/>
          <c:tx>
            <c:strRef>
              <c:f>Data!$L$20</c:f>
              <c:strCache>
                <c:ptCount val="1"/>
                <c:pt idx="0">
                  <c:v>Oceania</c:v>
                </c:pt>
              </c:strCache>
            </c:strRef>
          </c:tx>
          <c:cat>
            <c:strRef>
              <c:f>Data!$M$16:$O$16</c:f>
              <c:strCache>
                <c:ptCount val="3"/>
                <c:pt idx="0">
                  <c:v>Africa</c:v>
                </c:pt>
                <c:pt idx="1">
                  <c:v>LAC</c:v>
                </c:pt>
                <c:pt idx="2">
                  <c:v>Asia</c:v>
                </c:pt>
              </c:strCache>
            </c:strRef>
          </c:cat>
          <c:val>
            <c:numRef>
              <c:f>Data!$M$20:$O$20</c:f>
              <c:numCache>
                <c:formatCode>General</c:formatCode>
                <c:ptCount val="3"/>
                <c:pt idx="0">
                  <c:v>235779.21506289701</c:v>
                </c:pt>
                <c:pt idx="1">
                  <c:v>63979.385687393013</c:v>
                </c:pt>
                <c:pt idx="2">
                  <c:v>16135448.582012441</c:v>
                </c:pt>
              </c:numCache>
            </c:numRef>
          </c:val>
        </c:ser>
        <c:shape val="box"/>
        <c:axId val="35483008"/>
        <c:axId val="35489280"/>
        <c:axId val="34840576"/>
      </c:bar3DChart>
      <c:catAx>
        <c:axId val="35483008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1000" b="1" i="0" u="none" strike="noStrike" baseline="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</a:defRPr>
                </a:pPr>
                <a:r>
                  <a:rPr lang="en-US"/>
                  <a:t>Exporter</a:t>
                </a:r>
              </a:p>
            </c:rich>
          </c:tx>
          <c:spPr>
            <a:noFill/>
            <a:ln w="25400">
              <a:noFill/>
            </a:ln>
          </c:spPr>
        </c:title>
        <c:numFmt formatCode="General" sourceLinked="1"/>
        <c:tickLblPos val="nextTo"/>
        <c:crossAx val="35489280"/>
        <c:crosses val="autoZero"/>
        <c:auto val="1"/>
        <c:lblAlgn val="ctr"/>
        <c:lblOffset val="100"/>
      </c:catAx>
      <c:valAx>
        <c:axId val="35489280"/>
        <c:scaling>
          <c:orientation val="minMax"/>
        </c:scaling>
        <c:axPos val="l"/>
        <c:majorGridlines/>
        <c:numFmt formatCode="General" sourceLinked="1"/>
        <c:tickLblPos val="nextTo"/>
        <c:crossAx val="35483008"/>
        <c:crosses val="autoZero"/>
        <c:crossBetween val="between"/>
        <c:dispUnits>
          <c:builtInUnit val="millions"/>
          <c:dispUnitsLbl>
            <c:spPr>
              <a:noFill/>
              <a:ln w="25400">
                <a:noFill/>
              </a:ln>
            </c:spPr>
          </c:dispUnitsLbl>
        </c:dispUnits>
      </c:valAx>
      <c:serAx>
        <c:axId val="34840576"/>
        <c:scaling>
          <c:orientation val="minMax"/>
        </c:scaling>
        <c:axPos val="b"/>
        <c:title>
          <c:tx>
            <c:rich>
              <a:bodyPr rot="-5400000" vert="horz"/>
              <a:lstStyle/>
              <a:p>
                <a:pPr algn="ctr">
                  <a:defRPr sz="1000" b="1" i="0" u="none" strike="noStrike" baseline="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</a:defRPr>
                </a:pPr>
                <a:r>
                  <a:rPr lang="en-US"/>
                  <a:t>Recipient</a:t>
                </a:r>
              </a:p>
            </c:rich>
          </c:tx>
          <c:spPr>
            <a:noFill/>
            <a:ln w="25400">
              <a:noFill/>
            </a:ln>
          </c:spPr>
        </c:title>
        <c:numFmt formatCode="General" sourceLinked="1"/>
        <c:tickLblPos val="nextTo"/>
        <c:spPr>
          <a:ln w="3175">
            <a:solidFill>
              <a:srgbClr val="808080"/>
            </a:solidFill>
            <a:prstDash val="solid"/>
          </a:ln>
        </c:spPr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n-US"/>
          </a:p>
        </c:txPr>
        <c:crossAx val="35489280"/>
        <c:crosses val="autoZero"/>
        <c:tickLblSkip val="1"/>
        <c:tickMarkSkip val="1"/>
      </c:serAx>
      <c:spPr>
        <a:noFill/>
        <a:ln w="25400">
          <a:noFill/>
        </a:ln>
      </c:spPr>
    </c:plotArea>
    <c:plotVisOnly val="1"/>
    <c:dispBlanksAs val="gap"/>
  </c:chart>
  <c:externalData r:id="rId1"/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005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0" hangingPunct="0">
              <a:defRPr sz="1000" b="0">
                <a:cs typeface="+mn-cs"/>
              </a:defRPr>
            </a:lvl1pPr>
          </a:lstStyle>
          <a:p>
            <a:pPr>
              <a:defRPr/>
            </a:pPr>
            <a:r>
              <a:rPr lang="en-GB"/>
              <a:t>Virtual Institute Fellowship Presentation June 2010</a:t>
            </a:r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617913" y="0"/>
            <a:ext cx="3163887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lnSpc>
                <a:spcPct val="80000"/>
              </a:lnSpc>
              <a:spcAft>
                <a:spcPct val="25000"/>
              </a:spcAft>
              <a:buFont typeface="Wingdings" pitchFamily="2" charset="2"/>
              <a:buNone/>
              <a:defRPr sz="1000" b="0">
                <a:cs typeface="+mn-cs"/>
              </a:defRPr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r>
              <a:rPr lang="en-US"/>
              <a:t>UNCTAD Virtual Institute Fellow</a:t>
            </a:r>
          </a:p>
          <a:p>
            <a:pPr>
              <a:defRPr/>
            </a:pPr>
            <a:endParaRPr lang="en-GB"/>
          </a:p>
        </p:txBody>
      </p:sp>
      <p:sp>
        <p:nvSpPr>
          <p:cNvPr id="686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3400"/>
            <a:ext cx="3240088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0" hangingPunct="0">
              <a:defRPr sz="1000" b="0">
                <a:cs typeface="+mn-cs"/>
              </a:defRPr>
            </a:lvl1pPr>
          </a:lstStyle>
          <a:p>
            <a:pPr>
              <a:defRPr/>
            </a:pPr>
            <a:endParaRPr lang="en-GB"/>
          </a:p>
          <a:p>
            <a:pPr>
              <a:defRPr/>
            </a:pPr>
            <a:endParaRPr lang="en-GB"/>
          </a:p>
          <a:p>
            <a:pPr>
              <a:defRPr/>
            </a:pPr>
            <a:endParaRPr lang="en-GB"/>
          </a:p>
        </p:txBody>
      </p:sp>
      <p:sp>
        <p:nvSpPr>
          <p:cNvPr id="686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1750" y="9423400"/>
            <a:ext cx="294005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000" b="0">
                <a:cs typeface="+mn-cs"/>
              </a:defRPr>
            </a:lvl1pPr>
          </a:lstStyle>
          <a:p>
            <a:pPr>
              <a:defRPr/>
            </a:pPr>
            <a:r>
              <a:rPr lang="en-GB"/>
              <a:t>p. </a:t>
            </a:r>
            <a:fld id="{E36E33A2-76D2-40F4-8CE6-48272244759A}" type="slidenum">
              <a:rPr lang="en-GB"/>
              <a:pPr>
                <a:defRPr/>
              </a:pPr>
              <a:t>‹#›</a:t>
            </a:fld>
            <a:endParaRPr lang="en-GB" sz="120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005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0" hangingPunct="0">
              <a:defRPr sz="1200" b="0"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1750" y="0"/>
            <a:ext cx="294005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 b="0"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76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1225" y="744538"/>
            <a:ext cx="4959350" cy="371951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4875" y="4711700"/>
            <a:ext cx="4972050" cy="4462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3400"/>
            <a:ext cx="294005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0" hangingPunct="0">
              <a:defRPr sz="1200" b="0"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1750" y="9423400"/>
            <a:ext cx="294005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 b="0">
                <a:cs typeface="+mn-cs"/>
              </a:defRPr>
            </a:lvl1pPr>
          </a:lstStyle>
          <a:p>
            <a:pPr>
              <a:defRPr/>
            </a:pPr>
            <a:fld id="{2F479F46-603E-4C17-9A26-19CB0B1D7A0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1AEAA73-CA39-4906-BAFE-6A2AA2D8A1ED}" type="slidenum">
              <a:rPr lang="en-GB" smtClean="0">
                <a:cs typeface="Arial" charset="0"/>
              </a:rPr>
              <a:pPr/>
              <a:t>1</a:t>
            </a:fld>
            <a:endParaRPr lang="en-GB" smtClean="0">
              <a:cs typeface="Arial" charset="0"/>
            </a:endParaRPr>
          </a:p>
        </p:txBody>
      </p:sp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>
          <a:xfrm>
            <a:off x="677863" y="4711700"/>
            <a:ext cx="5426075" cy="4462463"/>
          </a:xfrm>
          <a:noFill/>
          <a:ln/>
        </p:spPr>
        <p:txBody>
          <a:bodyPr/>
          <a:lstStyle/>
          <a:p>
            <a:pPr>
              <a:spcBef>
                <a:spcPct val="0"/>
              </a:spcBef>
            </a:pPr>
            <a:endParaRPr lang="en-GB" smtClean="0"/>
          </a:p>
        </p:txBody>
      </p:sp>
      <p:sp>
        <p:nvSpPr>
          <p:cNvPr id="30724" name="Slide Number Placeholder 3"/>
          <p:cNvSpPr txBox="1">
            <a:spLocks noGrp="1"/>
          </p:cNvSpPr>
          <p:nvPr/>
        </p:nvSpPr>
        <p:spPr bwMode="auto">
          <a:xfrm>
            <a:off x="3841750" y="9421813"/>
            <a:ext cx="293846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C5C9EDF5-330A-49AD-AA09-02C4662C23F7}" type="slidenum">
              <a:rPr lang="is-IS" sz="1200" b="0">
                <a:latin typeface="Calibri" pitchFamily="34" charset="0"/>
              </a:rPr>
              <a:pPr algn="r"/>
              <a:t>1</a:t>
            </a:fld>
            <a:endParaRPr lang="is-IS" sz="1200" b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7"/>
          <p:cNvSpPr txBox="1">
            <a:spLocks noGrp="1" noChangeArrowheads="1"/>
          </p:cNvSpPr>
          <p:nvPr/>
        </p:nvSpPr>
        <p:spPr bwMode="auto">
          <a:xfrm>
            <a:off x="3841750" y="9423400"/>
            <a:ext cx="294005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 eaLnBrk="0" hangingPunct="0"/>
            <a:fld id="{7DB584AB-F4A8-450E-BE45-A0946E75482E}" type="slidenum">
              <a:rPr lang="en-GB" sz="1200" b="0"/>
              <a:pPr algn="r" eaLnBrk="0" hangingPunct="0"/>
              <a:t>11</a:t>
            </a:fld>
            <a:endParaRPr lang="en-GB" sz="1200" b="0"/>
          </a:p>
        </p:txBody>
      </p:sp>
      <p:sp>
        <p:nvSpPr>
          <p:cNvPr id="419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1987" name="Notes Placeholder 2"/>
          <p:cNvSpPr>
            <a:spLocks noGrp="1"/>
          </p:cNvSpPr>
          <p:nvPr>
            <p:ph type="body" idx="1"/>
          </p:nvPr>
        </p:nvSpPr>
        <p:spPr>
          <a:xfrm>
            <a:off x="677863" y="4711700"/>
            <a:ext cx="5426075" cy="4462463"/>
          </a:xfrm>
          <a:noFill/>
          <a:ln/>
        </p:spPr>
        <p:txBody>
          <a:bodyPr/>
          <a:lstStyle/>
          <a:p>
            <a:pPr>
              <a:spcBef>
                <a:spcPct val="0"/>
              </a:spcBef>
            </a:pPr>
            <a:endParaRPr lang="en-GB" smtClean="0"/>
          </a:p>
        </p:txBody>
      </p:sp>
      <p:sp>
        <p:nvSpPr>
          <p:cNvPr id="41988" name="Slide Number Placeholder 3"/>
          <p:cNvSpPr txBox="1">
            <a:spLocks noGrp="1"/>
          </p:cNvSpPr>
          <p:nvPr/>
        </p:nvSpPr>
        <p:spPr bwMode="auto">
          <a:xfrm>
            <a:off x="3841750" y="9421813"/>
            <a:ext cx="293846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69FC1DB9-ED24-4000-BDDF-71C6A54C7981}" type="slidenum">
              <a:rPr lang="is-IS" sz="1200" b="0">
                <a:latin typeface="Calibri" pitchFamily="34" charset="0"/>
              </a:rPr>
              <a:pPr algn="r"/>
              <a:t>11</a:t>
            </a:fld>
            <a:endParaRPr lang="is-IS" sz="1200" b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Rectangle 7"/>
          <p:cNvSpPr txBox="1">
            <a:spLocks noGrp="1" noChangeArrowheads="1"/>
          </p:cNvSpPr>
          <p:nvPr/>
        </p:nvSpPr>
        <p:spPr bwMode="auto">
          <a:xfrm>
            <a:off x="3841750" y="9421813"/>
            <a:ext cx="293846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5423" tIns="47711" rIns="95423" bIns="47711" anchor="b"/>
          <a:lstStyle/>
          <a:p>
            <a:pPr algn="r" defTabSz="954088"/>
            <a:fld id="{E0B9EF47-5843-4092-9306-86AFB5267112}" type="slidenum">
              <a:rPr lang="en-US" sz="1300" b="0">
                <a:latin typeface="Arial" charset="0"/>
              </a:rPr>
              <a:pPr algn="r" defTabSz="954088"/>
              <a:t>18</a:t>
            </a:fld>
            <a:endParaRPr lang="en-US" sz="1300" b="0">
              <a:latin typeface="Arial" charset="0"/>
            </a:endParaRPr>
          </a:p>
        </p:txBody>
      </p:sp>
      <p:sp>
        <p:nvSpPr>
          <p:cNvPr id="501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11225" y="744538"/>
            <a:ext cx="4957763" cy="3717925"/>
          </a:xfrm>
          <a:ln/>
        </p:spPr>
      </p:sp>
      <p:sp>
        <p:nvSpPr>
          <p:cNvPr id="50179" name="Notes Placeholder 2"/>
          <p:cNvSpPr>
            <a:spLocks noGrp="1"/>
          </p:cNvSpPr>
          <p:nvPr>
            <p:ph type="body" idx="1"/>
          </p:nvPr>
        </p:nvSpPr>
        <p:spPr>
          <a:xfrm>
            <a:off x="904875" y="4710113"/>
            <a:ext cx="4972050" cy="4464050"/>
          </a:xfrm>
          <a:noFill/>
          <a:ln/>
        </p:spPr>
        <p:txBody>
          <a:bodyPr lIns="92136" tIns="46068" rIns="92136" bIns="46068"/>
          <a:lstStyle/>
          <a:p>
            <a:pPr eaLnBrk="1" hangingPunct="1"/>
            <a:endParaRPr lang="en-GB" smtClean="0"/>
          </a:p>
        </p:txBody>
      </p:sp>
      <p:sp>
        <p:nvSpPr>
          <p:cNvPr id="50180" name="Date Placeholder 3"/>
          <p:cNvSpPr txBox="1">
            <a:spLocks noGrp="1"/>
          </p:cNvSpPr>
          <p:nvPr/>
        </p:nvSpPr>
        <p:spPr bwMode="auto">
          <a:xfrm>
            <a:off x="3843338" y="0"/>
            <a:ext cx="2938462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136" tIns="46068" rIns="92136" bIns="46068"/>
          <a:lstStyle/>
          <a:p>
            <a:pPr algn="r" eaLnBrk="0" hangingPunct="0"/>
            <a:fld id="{B750B7B0-E089-473E-A90E-A5472625F9CC}" type="datetime2">
              <a:rPr lang="fr-FR" sz="1200" b="0">
                <a:latin typeface="Times" pitchFamily="18" charset="0"/>
                <a:ea typeface="MS PGothic" pitchFamily="34" charset="-128"/>
              </a:rPr>
              <a:pPr algn="r" eaLnBrk="0" hangingPunct="0"/>
              <a:t>vendredi 15 avril 2011</a:t>
            </a:fld>
            <a:endParaRPr lang="fr-FR" sz="1200" b="0">
              <a:latin typeface="Times" pitchFamily="18" charset="0"/>
              <a:ea typeface="MS PGothic" pitchFamily="34" charset="-128"/>
            </a:endParaRPr>
          </a:p>
        </p:txBody>
      </p:sp>
      <p:sp>
        <p:nvSpPr>
          <p:cNvPr id="50181" name="Slide Number Placeholder 4"/>
          <p:cNvSpPr txBox="1">
            <a:spLocks noGrp="1"/>
          </p:cNvSpPr>
          <p:nvPr/>
        </p:nvSpPr>
        <p:spPr bwMode="auto">
          <a:xfrm>
            <a:off x="3843338" y="9423400"/>
            <a:ext cx="2938462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136" tIns="46068" rIns="92136" bIns="46068" anchor="b"/>
          <a:lstStyle/>
          <a:p>
            <a:pPr algn="r" eaLnBrk="0" hangingPunct="0"/>
            <a:fld id="{35CF3E34-33DB-4E46-8513-A99245F5512A}" type="slidenum">
              <a:rPr lang="fr-FR" sz="1200" b="0">
                <a:latin typeface="Times" pitchFamily="18" charset="0"/>
                <a:ea typeface="MS PGothic" pitchFamily="34" charset="-128"/>
              </a:rPr>
              <a:pPr algn="r" eaLnBrk="0" hangingPunct="0"/>
              <a:t>18</a:t>
            </a:fld>
            <a:endParaRPr lang="fr-FR" sz="1200" b="0">
              <a:latin typeface="Times" pitchFamily="18" charset="0"/>
              <a:ea typeface="MS PGothic" pitchFamily="34" charset="-128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69" name="Rectangle 7"/>
          <p:cNvSpPr txBox="1">
            <a:spLocks noGrp="1" noChangeArrowheads="1"/>
          </p:cNvSpPr>
          <p:nvPr/>
        </p:nvSpPr>
        <p:spPr bwMode="auto">
          <a:xfrm>
            <a:off x="3841750" y="9421813"/>
            <a:ext cx="293846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5423" tIns="47711" rIns="95423" bIns="47711" anchor="b"/>
          <a:lstStyle/>
          <a:p>
            <a:pPr algn="r" defTabSz="954088"/>
            <a:fld id="{2773009D-727A-4001-A8EC-1C852E68E74C}" type="slidenum">
              <a:rPr lang="en-US" sz="1300" b="0">
                <a:latin typeface="Arial" charset="0"/>
              </a:rPr>
              <a:pPr algn="r" defTabSz="954088"/>
              <a:t>21</a:t>
            </a:fld>
            <a:endParaRPr lang="en-US" sz="1300" b="0">
              <a:latin typeface="Arial" charset="0"/>
            </a:endParaRPr>
          </a:p>
        </p:txBody>
      </p:sp>
      <p:sp>
        <p:nvSpPr>
          <p:cNvPr id="1095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11225" y="744538"/>
            <a:ext cx="4957763" cy="3717925"/>
          </a:xfrm>
          <a:ln/>
        </p:spPr>
      </p:sp>
      <p:sp>
        <p:nvSpPr>
          <p:cNvPr id="109571" name="Notes Placeholder 2"/>
          <p:cNvSpPr>
            <a:spLocks noGrp="1"/>
          </p:cNvSpPr>
          <p:nvPr>
            <p:ph type="body" idx="1"/>
          </p:nvPr>
        </p:nvSpPr>
        <p:spPr>
          <a:xfrm>
            <a:off x="904875" y="4710113"/>
            <a:ext cx="4972050" cy="4464050"/>
          </a:xfrm>
          <a:noFill/>
          <a:ln/>
        </p:spPr>
        <p:txBody>
          <a:bodyPr lIns="92136" tIns="46068" rIns="92136" bIns="46068"/>
          <a:lstStyle/>
          <a:p>
            <a:pPr eaLnBrk="1" hangingPunct="1"/>
            <a:r>
              <a:rPr lang="en-GB" smtClean="0"/>
              <a:t>The average of high income countries</a:t>
            </a:r>
            <a:r>
              <a:rPr lang="en-GB" altLang="en-US" smtClean="0"/>
              <a:t>’</a:t>
            </a:r>
            <a:r>
              <a:rPr lang="en-GB" smtClean="0"/>
              <a:t> debts as a share of their GDP is more than twice that of low and middle income countries, and continues to grow</a:t>
            </a:r>
            <a:endParaRPr lang="en-US" smtClean="0"/>
          </a:p>
        </p:txBody>
      </p:sp>
      <p:sp>
        <p:nvSpPr>
          <p:cNvPr id="109572" name="Slide Number Placeholder 3"/>
          <p:cNvSpPr txBox="1">
            <a:spLocks noGrp="1"/>
          </p:cNvSpPr>
          <p:nvPr/>
        </p:nvSpPr>
        <p:spPr bwMode="auto">
          <a:xfrm>
            <a:off x="3843338" y="9423400"/>
            <a:ext cx="2938462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136" tIns="46068" rIns="92136" bIns="46068" anchor="b"/>
          <a:lstStyle/>
          <a:p>
            <a:pPr algn="r" eaLnBrk="0" hangingPunct="0"/>
            <a:fld id="{3C1C6E1B-DBB3-41C2-838C-A942EFABCF7B}" type="slidenum">
              <a:rPr lang="en-GB" sz="1200" b="0">
                <a:solidFill>
                  <a:srgbClr val="000000"/>
                </a:solidFill>
                <a:latin typeface="Times" pitchFamily="18" charset="0"/>
                <a:ea typeface="MS PGothic" pitchFamily="34" charset="-128"/>
              </a:rPr>
              <a:pPr algn="r" eaLnBrk="0" hangingPunct="0"/>
              <a:t>21</a:t>
            </a:fld>
            <a:endParaRPr lang="en-GB" sz="1200" b="0">
              <a:solidFill>
                <a:srgbClr val="000000"/>
              </a:solidFill>
              <a:latin typeface="Times" pitchFamily="18" charset="0"/>
              <a:ea typeface="MS PGothic" pitchFamily="34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ransition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>
    <p:zoom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85800" y="609600"/>
            <a:ext cx="7772400" cy="5486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>
    <p:zoom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4114800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>
    <p:zoom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5447D2-0498-4133-9E31-C359E2F19B49}" type="datetimeFigureOut">
              <a:rPr lang="en-US"/>
              <a:pPr>
                <a:defRPr/>
              </a:pPr>
              <a:t>4/15/2011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C87881-9A50-4D31-B40B-5A65EDB3ABA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ED07A4-5149-455F-B7DD-635181C20C60}" type="datetimeFigureOut">
              <a:rPr lang="en-US"/>
              <a:pPr>
                <a:defRPr/>
              </a:pPr>
              <a:t>4/15/2011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C5CDBD-D327-48A2-93F3-024CF499E7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409F2F-51C9-49D4-833C-1D880FF78599}" type="datetimeFigureOut">
              <a:rPr lang="en-US"/>
              <a:pPr>
                <a:defRPr/>
              </a:pPr>
              <a:t>4/15/2011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05E0A1-5146-4AC9-AD3C-6C501C591D5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6B74AC-0557-43EC-907C-39130B9CAA26}" type="datetimeFigureOut">
              <a:rPr lang="en-US"/>
              <a:pPr>
                <a:defRPr/>
              </a:pPr>
              <a:t>4/15/2011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787705-DE83-4D91-ADD0-9506945AD4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56728D-82AB-4CA0-B342-15018461DED8}" type="datetimeFigureOut">
              <a:rPr lang="en-US"/>
              <a:pPr>
                <a:defRPr/>
              </a:pPr>
              <a:t>4/15/2011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EF800B-6082-4983-9D7F-10C41F7F07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828358-04C5-4D59-BB31-943130601EDC}" type="datetimeFigureOut">
              <a:rPr lang="en-US"/>
              <a:pPr>
                <a:defRPr/>
              </a:pPr>
              <a:t>4/15/2011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B62487-DCA9-474E-9BEB-2C7CEDE3C0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>
    <p:zoom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83FCEB-C8AB-4892-888A-9E50F78F97F7}" type="datetimeFigureOut">
              <a:rPr lang="en-US"/>
              <a:pPr>
                <a:defRPr/>
              </a:pPr>
              <a:t>4/15/2011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B98B5B-3155-4662-A41D-3337B2079B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1D4BF8-3B05-49FA-BBDD-DEAACF485843}" type="datetimeFigureOut">
              <a:rPr lang="en-US"/>
              <a:pPr>
                <a:defRPr/>
              </a:pPr>
              <a:t>4/15/2011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80684E-FAD5-422B-9E3F-E4E5989F87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F4C32B-7551-4DB2-8AEA-83FC1EFDDE37}" type="datetimeFigureOut">
              <a:rPr lang="en-US"/>
              <a:pPr>
                <a:defRPr/>
              </a:pPr>
              <a:t>4/15/2011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2780C4-DCB9-448D-81A2-18DCE03BFA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1EA43B-50F4-4CAF-90E3-BA031E6592BA}" type="datetimeFigureOut">
              <a:rPr lang="en-US"/>
              <a:pPr>
                <a:defRPr/>
              </a:pPr>
              <a:t>4/15/2011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903FA1-4A13-42DA-935F-6F20A2C192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CC51DA-A040-447E-8542-AD791B77ECC8}" type="datetimeFigureOut">
              <a:rPr lang="en-US"/>
              <a:pPr>
                <a:defRPr/>
              </a:pPr>
              <a:t>4/15/2011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ABD11E-B24F-4322-9B14-79E0EA8934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zo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rgbClr val="336699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063" name="Rectangle 1039"/>
          <p:cNvSpPr>
            <a:spLocks noChangeArrowheads="1"/>
          </p:cNvSpPr>
          <p:nvPr userDrawn="1"/>
        </p:nvSpPr>
        <p:spPr bwMode="auto">
          <a:xfrm>
            <a:off x="3671888" y="30575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defRPr/>
            </a:pPr>
            <a:endParaRPr lang="en-US">
              <a:cs typeface="+mn-cs"/>
            </a:endParaRPr>
          </a:p>
        </p:txBody>
      </p:sp>
      <p:pic>
        <p:nvPicPr>
          <p:cNvPr id="1029" name="Picture 7" descr="UNCTAD logo Black EN"/>
          <p:cNvPicPr>
            <a:picLocks noChangeAspect="1" noChangeArrowheads="1"/>
          </p:cNvPicPr>
          <p:nvPr userDrawn="1"/>
        </p:nvPicPr>
        <p:blipFill>
          <a:blip r:embed="rId15"/>
          <a:srcRect/>
          <a:stretch>
            <a:fillRect/>
          </a:stretch>
        </p:blipFill>
        <p:spPr bwMode="auto">
          <a:xfrm>
            <a:off x="0" y="0"/>
            <a:ext cx="885825" cy="1085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4" r:id="rId2"/>
    <p:sldLayoutId id="2147483673" r:id="rId3"/>
    <p:sldLayoutId id="2147483672" r:id="rId4"/>
    <p:sldLayoutId id="2147483671" r:id="rId5"/>
    <p:sldLayoutId id="2147483670" r:id="rId6"/>
    <p:sldLayoutId id="2147483669" r:id="rId7"/>
    <p:sldLayoutId id="2147483668" r:id="rId8"/>
    <p:sldLayoutId id="2147483667" r:id="rId9"/>
    <p:sldLayoutId id="2147483666" r:id="rId10"/>
    <p:sldLayoutId id="2147483665" r:id="rId11"/>
    <p:sldLayoutId id="2147483664" r:id="rId12"/>
    <p:sldLayoutId id="2147483663" r:id="rId13"/>
  </p:sldLayoutIdLst>
  <p:transition>
    <p:zoom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36699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36699"/>
          </a:solidFill>
          <a:latin typeface="Tahom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36699"/>
          </a:solidFill>
          <a:latin typeface="Tahom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36699"/>
          </a:solidFill>
          <a:latin typeface="Tahom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36699"/>
          </a:solidFill>
          <a:latin typeface="Tahoma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36699"/>
          </a:solidFill>
          <a:latin typeface="Tahoma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36699"/>
          </a:solidFill>
          <a:latin typeface="Tahoma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36699"/>
          </a:solidFill>
          <a:latin typeface="Tahoma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36699"/>
          </a:solidFill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536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21A10DB-087E-4858-B923-7EB8DDE4B5ED}" type="datetimeFigureOut">
              <a:rPr lang="en-US"/>
              <a:pPr>
                <a:defRPr/>
              </a:pPr>
              <a:t>4/15/2011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7830692-24F6-408A-BB2E-54B5804D06B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5" r:id="rId2"/>
    <p:sldLayoutId id="2147483684" r:id="rId3"/>
    <p:sldLayoutId id="2147483683" r:id="rId4"/>
    <p:sldLayoutId id="2147483682" r:id="rId5"/>
    <p:sldLayoutId id="2147483681" r:id="rId6"/>
    <p:sldLayoutId id="2147483680" r:id="rId7"/>
    <p:sldLayoutId id="2147483679" r:id="rId8"/>
    <p:sldLayoutId id="2147483678" r:id="rId9"/>
    <p:sldLayoutId id="2147483677" r:id="rId10"/>
    <p:sldLayoutId id="2147483676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w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slide" Target="slide1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" Target="slide17.xml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3354388" y="3540125"/>
            <a:ext cx="5114925" cy="1389063"/>
          </a:xfrm>
        </p:spPr>
        <p:txBody>
          <a:bodyPr lIns="45720" tIns="0" rIns="45720" bIns="0">
            <a:noAutofit/>
          </a:bodyPr>
          <a:lstStyle/>
          <a:p>
            <a:pPr marL="0" indent="0" algn="r">
              <a:buFontTx/>
              <a:buNone/>
              <a:defRPr/>
            </a:pPr>
            <a:endParaRPr lang="en-US" sz="3000" dirty="0" smtClean="0">
              <a:solidFill>
                <a:srgbClr val="FFFFFF"/>
              </a:solidFill>
            </a:endParaRPr>
          </a:p>
          <a:p>
            <a:pPr marL="0" indent="0" algn="r">
              <a:buFontTx/>
              <a:buNone/>
              <a:defRPr/>
            </a:pPr>
            <a:endParaRPr lang="en-US" sz="3000" dirty="0" smtClean="0">
              <a:solidFill>
                <a:srgbClr val="FFFFFF"/>
              </a:solidFill>
            </a:endParaRPr>
          </a:p>
          <a:p>
            <a:pPr marL="0" indent="0" algn="r">
              <a:buFontTx/>
              <a:buNone/>
              <a:defRPr/>
            </a:pPr>
            <a:r>
              <a:rPr lang="en-US" sz="30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Richard Kozul-Wright</a:t>
            </a:r>
          </a:p>
          <a:p>
            <a:pPr marL="0" indent="0" algn="r">
              <a:buFontTx/>
              <a:buNone/>
              <a:defRPr/>
            </a:pPr>
            <a:endParaRPr lang="is-IS" sz="3000" dirty="0" smtClean="0">
              <a:solidFill>
                <a:srgbClr val="FFFFFF"/>
              </a:solidFill>
            </a:endParaRPr>
          </a:p>
        </p:txBody>
      </p:sp>
      <p:sp>
        <p:nvSpPr>
          <p:cNvPr id="307205" name="Text Box 5"/>
          <p:cNvSpPr txBox="1">
            <a:spLocks noChangeArrowheads="1"/>
          </p:cNvSpPr>
          <p:nvPr/>
        </p:nvSpPr>
        <p:spPr bwMode="auto">
          <a:xfrm>
            <a:off x="539750" y="1844675"/>
            <a:ext cx="8229600" cy="149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sz="3200" dirty="0">
                <a:solidFill>
                  <a:srgbClr val="FF99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</a:rPr>
              <a:t>Manufacturing Success: </a:t>
            </a:r>
          </a:p>
          <a:p>
            <a:pPr algn="ctr" eaLnBrk="0" hangingPunct="0">
              <a:spcBef>
                <a:spcPct val="50000"/>
              </a:spcBef>
              <a:defRPr/>
            </a:pPr>
            <a:r>
              <a:rPr lang="en-US" dirty="0">
                <a:solidFill>
                  <a:srgbClr val="FF99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</a:rPr>
              <a:t>Structural transformation, industrial policy and the rise of the South</a:t>
            </a:r>
          </a:p>
        </p:txBody>
      </p:sp>
      <p:sp>
        <p:nvSpPr>
          <p:cNvPr id="29699" name="Text Box 6"/>
          <p:cNvSpPr txBox="1">
            <a:spLocks noChangeArrowheads="1"/>
          </p:cNvSpPr>
          <p:nvPr/>
        </p:nvSpPr>
        <p:spPr bwMode="auto">
          <a:xfrm>
            <a:off x="468313" y="3500438"/>
            <a:ext cx="82296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800">
                <a:solidFill>
                  <a:schemeClr val="bg1"/>
                </a:solidFill>
                <a:latin typeface="Verdana" pitchFamily="34" charset="0"/>
              </a:rPr>
              <a:t>Geneva, 15 April 2011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937" name="Picture 4" descr="HT poor"/>
          <p:cNvPicPr>
            <a:picLocks noGrp="1" noChangeAspect="1" noChangeArrowheads="1"/>
          </p:cNvPicPr>
          <p:nvPr>
            <p:ph idx="4294967295"/>
          </p:nvPr>
        </p:nvPicPr>
        <p:blipFill>
          <a:blip r:embed="rId2"/>
          <a:srcRect/>
          <a:stretch>
            <a:fillRect/>
          </a:stretch>
        </p:blipFill>
        <p:spPr>
          <a:xfrm>
            <a:off x="1631950" y="1981200"/>
            <a:ext cx="5878513" cy="4114800"/>
          </a:xfrm>
        </p:spPr>
      </p:pic>
      <p:sp>
        <p:nvSpPr>
          <p:cNvPr id="39938" name="Title 6"/>
          <p:cNvSpPr>
            <a:spLocks/>
          </p:cNvSpPr>
          <p:nvPr/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b="0">
                <a:solidFill>
                  <a:srgbClr val="FF9900"/>
                </a:solidFill>
                <a:latin typeface="Tahoma" pitchFamily="34" charset="0"/>
              </a:rPr>
              <a:t>Technological intensity and growth</a:t>
            </a:r>
            <a:endParaRPr lang="en-US" sz="3600" b="0">
              <a:solidFill>
                <a:srgbClr val="336699"/>
              </a:solidFill>
              <a:latin typeface="Tahoma" pitchFamily="34" charset="0"/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10"/>
          <p:cNvSpPr>
            <a:spLocks noChangeArrowheads="1"/>
          </p:cNvSpPr>
          <p:nvPr/>
        </p:nvSpPr>
        <p:spPr bwMode="auto">
          <a:xfrm>
            <a:off x="1763713" y="765175"/>
            <a:ext cx="6638925" cy="593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ctr" eaLnBrk="0" hangingPunct="0"/>
            <a:r>
              <a:rPr lang="en-US" b="0">
                <a:solidFill>
                  <a:srgbClr val="FF9900"/>
                </a:solidFill>
                <a:latin typeface="Tahoma" pitchFamily="34" charset="0"/>
              </a:rPr>
              <a:t>Export sophistication level</a:t>
            </a:r>
            <a:br>
              <a:rPr lang="en-US" b="0">
                <a:solidFill>
                  <a:srgbClr val="FF9900"/>
                </a:solidFill>
                <a:latin typeface="Tahoma" pitchFamily="34" charset="0"/>
              </a:rPr>
            </a:br>
            <a:r>
              <a:rPr lang="en-US" b="0">
                <a:solidFill>
                  <a:srgbClr val="FF9900"/>
                </a:solidFill>
                <a:latin typeface="Tahoma" pitchFamily="34" charset="0"/>
              </a:rPr>
              <a:t>selected countries</a:t>
            </a:r>
          </a:p>
        </p:txBody>
      </p:sp>
      <p:pic>
        <p:nvPicPr>
          <p:cNvPr id="40962" name="Content Placeholder 5"/>
          <p:cNvPicPr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79388" y="1268413"/>
            <a:ext cx="8547100" cy="519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CH" sz="2800" smtClean="0">
                <a:solidFill>
                  <a:srgbClr val="FF9900"/>
                </a:solidFill>
              </a:rPr>
              <a:t>Missing links</a:t>
            </a:r>
            <a:endParaRPr lang="en-US" sz="2800" smtClean="0">
              <a:solidFill>
                <a:srgbClr val="FF9900"/>
              </a:solidFill>
            </a:endParaRPr>
          </a:p>
        </p:txBody>
      </p:sp>
      <p:sp>
        <p:nvSpPr>
          <p:cNvPr id="4301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fr-CH" sz="2400" smtClean="0"/>
              <a:t>Export-led growth vs import substitution</a:t>
            </a:r>
          </a:p>
          <a:p>
            <a:endParaRPr lang="fr-CH" sz="2400" smtClean="0"/>
          </a:p>
          <a:p>
            <a:r>
              <a:rPr lang="fr-CH" sz="2400" smtClean="0"/>
              <a:t>Misreading the East Asian Miracle </a:t>
            </a:r>
          </a:p>
          <a:p>
            <a:pPr>
              <a:buFontTx/>
              <a:buNone/>
            </a:pPr>
            <a:r>
              <a:rPr lang="fr-CH" sz="2400" smtClean="0"/>
              <a:t>		investment-export nexus</a:t>
            </a:r>
          </a:p>
          <a:p>
            <a:endParaRPr lang="fr-CH" sz="2400" smtClean="0"/>
          </a:p>
          <a:p>
            <a:r>
              <a:rPr lang="fr-CH" sz="2400" smtClean="0"/>
              <a:t>Big firms export and invest</a:t>
            </a:r>
          </a:p>
          <a:p>
            <a:endParaRPr lang="fr-CH" sz="2400" smtClean="0"/>
          </a:p>
          <a:p>
            <a:r>
              <a:rPr lang="fr-CH" sz="2400" smtClean="0"/>
              <a:t>Public investment matters</a:t>
            </a:r>
            <a:endParaRPr lang="en-US" sz="2400" smtClean="0"/>
          </a:p>
        </p:txBody>
      </p:sp>
    </p:spTree>
  </p:cSld>
  <p:clrMapOvr>
    <a:masterClrMapping/>
  </p:clrMapOvr>
  <p:transition>
    <p:zoom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CH" sz="2400" smtClean="0"/>
              <a:t>Why investment rates differ?</a:t>
            </a:r>
            <a:endParaRPr lang="en-US" sz="2400" smtClean="0"/>
          </a:p>
        </p:txBody>
      </p:sp>
      <p:pic>
        <p:nvPicPr>
          <p:cNvPr id="44034" name="Picture 4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971550" y="1916113"/>
            <a:ext cx="7416800" cy="3794125"/>
          </a:xfrm>
        </p:spPr>
      </p:pic>
    </p:spTree>
  </p:cSld>
  <p:clrMapOvr>
    <a:masterClrMapping/>
  </p:clrMapOvr>
  <p:transition>
    <p:zoom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CH" sz="2400" smtClean="0"/>
              <a:t>Investment is a catalyst for structural change</a:t>
            </a:r>
            <a:endParaRPr lang="en-US" sz="2400" smtClean="0"/>
          </a:p>
        </p:txBody>
      </p:sp>
      <p:pic>
        <p:nvPicPr>
          <p:cNvPr id="45058" name="Picture 4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07950" y="2276475"/>
            <a:ext cx="4691063" cy="3384550"/>
          </a:xfrm>
        </p:spPr>
      </p:pic>
      <p:pic>
        <p:nvPicPr>
          <p:cNvPr id="45059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0" y="2276475"/>
            <a:ext cx="4464050" cy="3384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zoom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CH" sz="2800" smtClean="0">
                <a:solidFill>
                  <a:srgbClr val="FF9900"/>
                </a:solidFill>
              </a:rPr>
              <a:t>Infrastructure investment</a:t>
            </a:r>
            <a:endParaRPr lang="en-US" sz="2800" smtClean="0">
              <a:solidFill>
                <a:srgbClr val="FF9900"/>
              </a:solidFill>
            </a:endParaRPr>
          </a:p>
        </p:txBody>
      </p:sp>
      <p:pic>
        <p:nvPicPr>
          <p:cNvPr id="46082" name="Picture 4"/>
          <p:cNvPicPr>
            <a:picLocks noChangeAspect="1" noChangeArrowheads="1"/>
          </p:cNvPicPr>
          <p:nvPr>
            <p:ph type="body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2051050" y="2276475"/>
            <a:ext cx="5184775" cy="3529013"/>
          </a:xfrm>
        </p:spPr>
      </p:pic>
    </p:spTree>
  </p:cSld>
  <p:clrMapOvr>
    <a:masterClrMapping/>
  </p:clrMapOvr>
  <p:transition>
    <p:zoom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2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Clr>
                <a:srgbClr val="FF3300"/>
              </a:buClr>
              <a:buFontTx/>
              <a:buNone/>
              <a:defRPr/>
            </a:pPr>
            <a:r>
              <a:rPr lang="en-US" sz="2000" dirty="0" smtClean="0"/>
              <a:t>The role of </a:t>
            </a:r>
            <a:r>
              <a:rPr lang="en-US" sz="2000" dirty="0" smtClean="0">
                <a:solidFill>
                  <a:srgbClr val="FF9900"/>
                </a:solidFill>
              </a:rPr>
              <a:t>production networks</a:t>
            </a:r>
          </a:p>
          <a:p>
            <a:pPr marL="0" indent="0">
              <a:buClr>
                <a:srgbClr val="FF3300"/>
              </a:buClr>
              <a:buFontTx/>
              <a:buNone/>
              <a:defRPr/>
            </a:pPr>
            <a:r>
              <a:rPr lang="fr-CH" sz="2000" dirty="0">
                <a:solidFill>
                  <a:srgbClr val="FF9900"/>
                </a:solidFill>
              </a:rPr>
              <a:t>	</a:t>
            </a:r>
            <a:r>
              <a:rPr lang="fr-CH" sz="2000" dirty="0" smtClean="0">
                <a:solidFill>
                  <a:schemeClr val="tx2"/>
                </a:solidFill>
              </a:rPr>
              <a:t>FDI</a:t>
            </a:r>
            <a:endParaRPr lang="en-US" sz="2000" dirty="0" smtClean="0">
              <a:solidFill>
                <a:schemeClr val="tx2"/>
              </a:solidFill>
            </a:endParaRPr>
          </a:p>
          <a:p>
            <a:pPr marL="0" indent="0">
              <a:buClr>
                <a:srgbClr val="FF3300"/>
              </a:buClr>
              <a:buFontTx/>
              <a:buNone/>
              <a:defRPr/>
            </a:pPr>
            <a:r>
              <a:rPr lang="en-US" sz="2000" dirty="0">
                <a:solidFill>
                  <a:srgbClr val="FF9900"/>
                </a:solidFill>
              </a:rPr>
              <a:t>	</a:t>
            </a:r>
            <a:r>
              <a:rPr lang="en-US" sz="2000" dirty="0" smtClean="0"/>
              <a:t>Flying geese paradigm</a:t>
            </a:r>
          </a:p>
          <a:p>
            <a:pPr marL="0" indent="0">
              <a:buClr>
                <a:srgbClr val="FF3300"/>
              </a:buClr>
              <a:buFontTx/>
              <a:buNone/>
              <a:defRPr/>
            </a:pPr>
            <a:r>
              <a:rPr lang="fr-CH" sz="2000" dirty="0"/>
              <a:t>	</a:t>
            </a:r>
            <a:r>
              <a:rPr lang="fr-CH" sz="2000" dirty="0" err="1" smtClean="0"/>
              <a:t>Regional</a:t>
            </a:r>
            <a:r>
              <a:rPr lang="fr-CH" sz="2000" dirty="0" smtClean="0"/>
              <a:t> arrangements</a:t>
            </a:r>
            <a:endParaRPr lang="en-US" sz="2000" dirty="0" smtClean="0"/>
          </a:p>
          <a:p>
            <a:pPr marL="0" indent="0">
              <a:buClr>
                <a:srgbClr val="FF3300"/>
              </a:buClr>
              <a:buFontTx/>
              <a:buNone/>
              <a:defRPr/>
            </a:pPr>
            <a:endParaRPr lang="fr-CH" sz="2000" dirty="0" smtClean="0"/>
          </a:p>
          <a:p>
            <a:pPr marL="0" indent="0">
              <a:buClr>
                <a:srgbClr val="FF3300"/>
              </a:buClr>
              <a:buFontTx/>
              <a:buNone/>
              <a:defRPr/>
            </a:pPr>
            <a:r>
              <a:rPr lang="fr-CH" sz="2000" dirty="0" smtClean="0"/>
              <a:t>A new </a:t>
            </a:r>
            <a:r>
              <a:rPr lang="fr-CH" sz="2000" dirty="0" err="1" smtClean="0"/>
              <a:t>industrial</a:t>
            </a:r>
            <a:r>
              <a:rPr lang="fr-CH" sz="2000" dirty="0" smtClean="0"/>
              <a:t> </a:t>
            </a:r>
            <a:r>
              <a:rPr lang="fr-CH" sz="2000" dirty="0" err="1" smtClean="0"/>
              <a:t>policy</a:t>
            </a:r>
            <a:r>
              <a:rPr lang="fr-CH" sz="2000" dirty="0" smtClean="0"/>
              <a:t>?</a:t>
            </a:r>
          </a:p>
          <a:p>
            <a:pPr marL="0" indent="0">
              <a:buClr>
                <a:srgbClr val="FF3300"/>
              </a:buClr>
              <a:buFontTx/>
              <a:buNone/>
              <a:defRPr/>
            </a:pPr>
            <a:endParaRPr lang="fr-CH" sz="2000" dirty="0" smtClean="0"/>
          </a:p>
          <a:p>
            <a:pPr marL="0" indent="0">
              <a:buClr>
                <a:srgbClr val="FF3300"/>
              </a:buClr>
              <a:buFontTx/>
              <a:buNone/>
              <a:defRPr/>
            </a:pPr>
            <a:r>
              <a:rPr lang="fr-CH" sz="2000" dirty="0" err="1" smtClean="0"/>
              <a:t>Concerns</a:t>
            </a:r>
            <a:r>
              <a:rPr lang="fr-CH" sz="2000" dirty="0" smtClean="0"/>
              <a:t>:</a:t>
            </a:r>
          </a:p>
          <a:p>
            <a:pPr marL="0" indent="0">
              <a:buClr>
                <a:srgbClr val="FF3300"/>
              </a:buClr>
              <a:buFontTx/>
              <a:buNone/>
              <a:defRPr/>
            </a:pPr>
            <a:r>
              <a:rPr lang="fr-CH" sz="2000" dirty="0" smtClean="0"/>
              <a:t>	</a:t>
            </a:r>
            <a:r>
              <a:rPr lang="fr-CH" sz="2000" dirty="0" err="1" smtClean="0"/>
              <a:t>Trading</a:t>
            </a:r>
            <a:r>
              <a:rPr lang="fr-CH" sz="2000" dirty="0" smtClean="0"/>
              <a:t> more </a:t>
            </a:r>
            <a:r>
              <a:rPr lang="fr-CH" sz="2000" dirty="0" err="1" smtClean="0"/>
              <a:t>earning</a:t>
            </a:r>
            <a:r>
              <a:rPr lang="fr-CH" sz="2000" dirty="0" smtClean="0"/>
              <a:t> </a:t>
            </a:r>
            <a:r>
              <a:rPr lang="fr-CH" sz="2000" dirty="0" err="1" smtClean="0"/>
              <a:t>less</a:t>
            </a:r>
            <a:endParaRPr lang="fr-CH" sz="2000" dirty="0"/>
          </a:p>
          <a:p>
            <a:pPr marL="0" indent="0">
              <a:buClr>
                <a:srgbClr val="FF3300"/>
              </a:buClr>
              <a:buFontTx/>
              <a:buNone/>
              <a:defRPr/>
            </a:pPr>
            <a:r>
              <a:rPr lang="fr-CH" sz="2000" dirty="0" smtClean="0"/>
              <a:t>	</a:t>
            </a:r>
            <a:r>
              <a:rPr lang="fr-CH" sz="2000" dirty="0" err="1" smtClean="0"/>
              <a:t>Footlose</a:t>
            </a:r>
            <a:endParaRPr lang="fr-CH" sz="2000" dirty="0"/>
          </a:p>
          <a:p>
            <a:pPr marL="0" indent="0">
              <a:buClr>
                <a:srgbClr val="FF3300"/>
              </a:buClr>
              <a:buFontTx/>
              <a:buNone/>
              <a:defRPr/>
            </a:pPr>
            <a:r>
              <a:rPr lang="fr-CH" sz="2000" dirty="0" smtClean="0"/>
              <a:t>	Race to the </a:t>
            </a:r>
            <a:r>
              <a:rPr lang="fr-CH" sz="2000" dirty="0" err="1" smtClean="0"/>
              <a:t>bottom</a:t>
            </a:r>
            <a:endParaRPr lang="fr-CH" sz="2000" dirty="0" smtClean="0"/>
          </a:p>
          <a:p>
            <a:pPr lvl="1">
              <a:buClr>
                <a:srgbClr val="FF3300"/>
              </a:buClr>
              <a:buFont typeface="Wingdings" pitchFamily="2" charset="2"/>
              <a:buChar char="ü"/>
              <a:defRPr/>
            </a:pPr>
            <a:endParaRPr lang="fr-CH" sz="2400" dirty="0"/>
          </a:p>
          <a:p>
            <a:pPr lvl="1">
              <a:buClr>
                <a:srgbClr val="FF3300"/>
              </a:buClr>
              <a:buFont typeface="Wingdings" pitchFamily="2" charset="2"/>
              <a:buChar char="ü"/>
              <a:defRPr/>
            </a:pPr>
            <a:endParaRPr lang="en-US" sz="2400" dirty="0" smtClean="0"/>
          </a:p>
          <a:p>
            <a:pPr lvl="1">
              <a:buClr>
                <a:srgbClr val="FF3300"/>
              </a:buClr>
              <a:buFont typeface="Wingdings" pitchFamily="2" charset="2"/>
              <a:buNone/>
              <a:defRPr/>
            </a:pPr>
            <a:endParaRPr lang="en-US" sz="2400" dirty="0" smtClean="0"/>
          </a:p>
          <a:p>
            <a:pPr>
              <a:buFontTx/>
              <a:buNone/>
              <a:defRPr/>
            </a:pPr>
            <a:endParaRPr lang="en-GB" sz="2400" dirty="0" smtClean="0"/>
          </a:p>
        </p:txBody>
      </p:sp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CH" sz="2800" smtClean="0">
                <a:solidFill>
                  <a:srgbClr val="FF9900"/>
                </a:solidFill>
              </a:rPr>
              <a:t>New patterns of trade and investment</a:t>
            </a:r>
            <a:endParaRPr lang="en-US" sz="2800" smtClean="0">
              <a:solidFill>
                <a:srgbClr val="FF9900"/>
              </a:solidFill>
            </a:endParaRPr>
          </a:p>
        </p:txBody>
      </p:sp>
    </p:spTree>
  </p:cSld>
  <p:clrMapOvr>
    <a:masterClrMapping/>
  </p:clrMapOvr>
  <p:transition>
    <p:zoom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smtClean="0">
                <a:solidFill>
                  <a:srgbClr val="FF9900"/>
                </a:solidFill>
              </a:rPr>
              <a:t>The Rise of the South</a:t>
            </a:r>
            <a:endParaRPr lang="en-GB" sz="2800" smtClean="0">
              <a:solidFill>
                <a:srgbClr val="FF9900"/>
              </a:solidFill>
            </a:endParaRPr>
          </a:p>
        </p:txBody>
      </p:sp>
      <p:sp>
        <p:nvSpPr>
          <p:cNvPr id="100354" name="Rectangle 4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Clr>
                <a:srgbClr val="FF3300"/>
              </a:buClr>
              <a:buFontTx/>
              <a:buNone/>
            </a:pPr>
            <a:r>
              <a:rPr lang="en-US" sz="2400" smtClean="0"/>
              <a:t>The emergence of southern growth poles</a:t>
            </a:r>
          </a:p>
          <a:p>
            <a:pPr marL="0" indent="0">
              <a:buClr>
                <a:srgbClr val="FF3300"/>
              </a:buClr>
              <a:buFont typeface="Wingdings" pitchFamily="2" charset="2"/>
              <a:buChar char="ü"/>
            </a:pPr>
            <a:endParaRPr lang="en-US" sz="2400" smtClean="0"/>
          </a:p>
          <a:p>
            <a:pPr marL="0" indent="0">
              <a:buClr>
                <a:srgbClr val="FF3300"/>
              </a:buClr>
              <a:buFontTx/>
              <a:buNone/>
            </a:pPr>
            <a:r>
              <a:rPr lang="en-US" sz="2400" smtClean="0"/>
              <a:t>Catching up, convergence and decoupling</a:t>
            </a:r>
          </a:p>
          <a:p>
            <a:pPr marL="0" indent="0">
              <a:buClr>
                <a:srgbClr val="FF3300"/>
              </a:buClr>
              <a:buFont typeface="Wingdings" pitchFamily="2" charset="2"/>
              <a:buChar char="ü"/>
            </a:pPr>
            <a:endParaRPr lang="en-US" sz="2400" smtClean="0"/>
          </a:p>
          <a:p>
            <a:pPr marL="0" indent="0">
              <a:buClr>
                <a:srgbClr val="FF3300"/>
              </a:buClr>
              <a:buFontTx/>
              <a:buNone/>
            </a:pPr>
            <a:r>
              <a:rPr lang="en-US" sz="2400" smtClean="0"/>
              <a:t>The </a:t>
            </a:r>
            <a:r>
              <a:rPr lang="en-US" sz="2400" smtClean="0">
                <a:solidFill>
                  <a:srgbClr val="FF9900"/>
                </a:solidFill>
              </a:rPr>
              <a:t>crisis</a:t>
            </a:r>
            <a:r>
              <a:rPr lang="en-US" sz="2400" smtClean="0"/>
              <a:t> has accelerated the shift</a:t>
            </a:r>
          </a:p>
          <a:p>
            <a:pPr marL="0" indent="0">
              <a:buClr>
                <a:srgbClr val="FF3300"/>
              </a:buClr>
              <a:buFont typeface="Wingdings" pitchFamily="2" charset="2"/>
              <a:buChar char="ü"/>
            </a:pPr>
            <a:endParaRPr lang="en-US" sz="2400" smtClean="0"/>
          </a:p>
          <a:p>
            <a:pPr marL="0" indent="0">
              <a:buClr>
                <a:srgbClr val="FF3300"/>
              </a:buClr>
              <a:buFontTx/>
              <a:buNone/>
            </a:pPr>
            <a:r>
              <a:rPr lang="fr-CH" sz="2400" smtClean="0">
                <a:solidFill>
                  <a:srgbClr val="FF9900"/>
                </a:solidFill>
              </a:rPr>
              <a:t>Can the South go it alone? Markets, machines and money</a:t>
            </a:r>
            <a:endParaRPr lang="en-US" sz="2400" smtClean="0"/>
          </a:p>
          <a:p>
            <a:pPr marL="0" indent="0">
              <a:buClr>
                <a:srgbClr val="FF3300"/>
              </a:buClr>
              <a:buFont typeface="Wingdings" pitchFamily="2" charset="2"/>
              <a:buChar char="ü"/>
            </a:pPr>
            <a:endParaRPr lang="en-US" sz="2400" smtClean="0"/>
          </a:p>
          <a:p>
            <a:pPr marL="0" indent="0"/>
            <a:endParaRPr lang="en-GB" sz="2400" smtClean="0"/>
          </a:p>
        </p:txBody>
      </p:sp>
    </p:spTree>
  </p:cSld>
  <p:clrMapOvr>
    <a:masterClrMapping/>
  </p:clrMapOvr>
  <p:transition>
    <p:zoom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TextBox 6"/>
          <p:cNvSpPr txBox="1">
            <a:spLocks noChangeArrowheads="1"/>
          </p:cNvSpPr>
          <p:nvPr/>
        </p:nvSpPr>
        <p:spPr bwMode="auto">
          <a:xfrm>
            <a:off x="0" y="990600"/>
            <a:ext cx="9144000" cy="1000125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GB" sz="1400">
                <a:latin typeface="Calibri" pitchFamily="34" charset="0"/>
                <a:ea typeface="MS PGothic" pitchFamily="34" charset="-128"/>
              </a:rPr>
              <a:t>Contribution to world GDP/PPP growth 1990-2015</a:t>
            </a:r>
          </a:p>
          <a:p>
            <a:pPr algn="ctr" eaLnBrk="0" hangingPunct="0">
              <a:spcBef>
                <a:spcPct val="50000"/>
              </a:spcBef>
            </a:pPr>
            <a:r>
              <a:rPr lang="en-GB" sz="1200" b="0">
                <a:latin typeface="Calibri" pitchFamily="34" charset="0"/>
                <a:ea typeface="MS PGothic" pitchFamily="34" charset="-128"/>
              </a:rPr>
              <a:t>Annual global GDP-PPP growth rate (based on 3-yr moving average)</a:t>
            </a:r>
            <a:endParaRPr lang="en-US" sz="1200" b="0">
              <a:latin typeface="Calibri" pitchFamily="34" charset="0"/>
              <a:ea typeface="MS PGothic" pitchFamily="34" charset="-128"/>
            </a:endParaRPr>
          </a:p>
          <a:p>
            <a:pPr eaLnBrk="0" hangingPunct="0">
              <a:spcBef>
                <a:spcPct val="50000"/>
              </a:spcBef>
            </a:pPr>
            <a:endParaRPr lang="en-US" sz="1800" b="0">
              <a:solidFill>
                <a:schemeClr val="bg2"/>
              </a:solidFill>
              <a:latin typeface="Helvetica 55"/>
              <a:ea typeface="MS PGothic" pitchFamily="34" charset="-128"/>
              <a:sym typeface="Webdings" pitchFamily="18" charset="2"/>
            </a:endParaRPr>
          </a:p>
        </p:txBody>
      </p:sp>
      <p:pic>
        <p:nvPicPr>
          <p:cNvPr id="49154" name="Picture 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125538" y="1828800"/>
            <a:ext cx="6751637" cy="3697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9155" name="TextBox 7"/>
          <p:cNvSpPr txBox="1">
            <a:spLocks noChangeArrowheads="1"/>
          </p:cNvSpPr>
          <p:nvPr/>
        </p:nvSpPr>
        <p:spPr bwMode="auto">
          <a:xfrm>
            <a:off x="633413" y="5638800"/>
            <a:ext cx="7948612" cy="400050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r" eaLnBrk="0" hangingPunct="0"/>
            <a:r>
              <a:rPr lang="en-GB" sz="1000" b="0" i="1">
                <a:latin typeface="Arial" charset="0"/>
                <a:ea typeface="MS PGothic" pitchFamily="34" charset="-128"/>
                <a:sym typeface="Webdings" pitchFamily="18" charset="2"/>
              </a:rPr>
              <a:t>Source</a:t>
            </a:r>
            <a:r>
              <a:rPr lang="en-GB" sz="1000" b="0">
                <a:latin typeface="Arial" charset="0"/>
                <a:ea typeface="MS PGothic" pitchFamily="34" charset="-128"/>
                <a:sym typeface="Webdings" pitchFamily="18" charset="2"/>
              </a:rPr>
              <a:t>: OECD Development Centre, </a:t>
            </a:r>
            <a:r>
              <a:rPr lang="en-GB" sz="1000" b="0" i="1">
                <a:latin typeface="Arial" charset="0"/>
                <a:ea typeface="MS PGothic" pitchFamily="34" charset="-128"/>
                <a:sym typeface="Webdings" pitchFamily="18" charset="2"/>
              </a:rPr>
              <a:t>Perspectives on Global Development 2010 Shifting Wealth </a:t>
            </a:r>
            <a:r>
              <a:rPr lang="en-GB" sz="1000" b="0">
                <a:latin typeface="Arial" charset="0"/>
                <a:ea typeface="MS PGothic" pitchFamily="34" charset="-128"/>
                <a:sym typeface="Webdings" pitchFamily="18" charset="2"/>
              </a:rPr>
              <a:t>based  on IMF World Economic Outlook, 2010, April</a:t>
            </a:r>
          </a:p>
          <a:p>
            <a:pPr algn="r" eaLnBrk="0" hangingPunct="0"/>
            <a:r>
              <a:rPr lang="en-GB" sz="1000" b="0" i="1">
                <a:latin typeface="Arial" charset="0"/>
                <a:ea typeface="MS PGothic" pitchFamily="34" charset="-128"/>
                <a:sym typeface="Webdings" pitchFamily="18" charset="2"/>
              </a:rPr>
              <a:t>Notes</a:t>
            </a:r>
            <a:r>
              <a:rPr lang="en-GB" sz="1000" b="0">
                <a:latin typeface="Arial" charset="0"/>
                <a:ea typeface="MS PGothic" pitchFamily="34" charset="-128"/>
                <a:sym typeface="Webdings" pitchFamily="18" charset="2"/>
              </a:rPr>
              <a:t>: Data for 2010-2015 based on IMF projections    </a:t>
            </a:r>
            <a:r>
              <a:rPr lang="en-GB" sz="1000" b="0" i="1">
                <a:latin typeface="Arial" charset="0"/>
                <a:ea typeface="MS PGothic" pitchFamily="34" charset="-128"/>
                <a:sym typeface="Webdings" pitchFamily="18" charset="2"/>
              </a:rPr>
              <a:t> </a:t>
            </a:r>
            <a:endParaRPr lang="en-US" sz="1000" b="0" i="1">
              <a:latin typeface="Arial" charset="0"/>
              <a:ea typeface="MS PGothic" pitchFamily="34" charset="-128"/>
              <a:sym typeface="Webdings" pitchFamily="18" charset="2"/>
            </a:endParaRPr>
          </a:p>
        </p:txBody>
      </p:sp>
      <p:sp>
        <p:nvSpPr>
          <p:cNvPr id="20486" name="Rectangle 6"/>
          <p:cNvSpPr>
            <a:spLocks noChangeArrowheads="1"/>
          </p:cNvSpPr>
          <p:nvPr/>
        </p:nvSpPr>
        <p:spPr bwMode="auto">
          <a:xfrm>
            <a:off x="4079875" y="2438400"/>
            <a:ext cx="3727450" cy="3124200"/>
          </a:xfrm>
          <a:prstGeom prst="rect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GB" b="0">
              <a:latin typeface="Times" pitchFamily="18" charset="0"/>
              <a:ea typeface="MS PGothic" pitchFamily="34" charset="-128"/>
            </a:endParaRPr>
          </a:p>
        </p:txBody>
      </p:sp>
      <p:sp>
        <p:nvSpPr>
          <p:cNvPr id="49157" name="Text Box 7"/>
          <p:cNvSpPr txBox="1">
            <a:spLocks noChangeArrowheads="1"/>
          </p:cNvSpPr>
          <p:nvPr/>
        </p:nvSpPr>
        <p:spPr bwMode="auto">
          <a:xfrm>
            <a:off x="8151813" y="65088"/>
            <a:ext cx="9620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0"/>
              <a:t>(</a:t>
            </a:r>
            <a:r>
              <a:rPr lang="en-US" b="0">
                <a:hlinkClick r:id="rId4" action="ppaction://hlinksldjump"/>
              </a:rPr>
              <a:t>back</a:t>
            </a:r>
            <a:r>
              <a:rPr lang="en-US" b="0"/>
              <a:t>)</a:t>
            </a:r>
            <a:endParaRPr lang="en-GB" b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04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6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506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566738"/>
            <a:ext cx="8229600" cy="1143000"/>
          </a:xfrm>
        </p:spPr>
        <p:txBody>
          <a:bodyPr/>
          <a:lstStyle/>
          <a:p>
            <a:r>
              <a:rPr lang="en-US" sz="2600" smtClean="0">
                <a:solidFill>
                  <a:srgbClr val="FF9900"/>
                </a:solidFill>
              </a:rPr>
              <a:t>Catching Up?</a:t>
            </a:r>
            <a:endParaRPr lang="en-GB" sz="2600" smtClean="0">
              <a:solidFill>
                <a:srgbClr val="FF9900"/>
              </a:solidFill>
            </a:endParaRPr>
          </a:p>
        </p:txBody>
      </p:sp>
      <p:graphicFrame>
        <p:nvGraphicFramePr>
          <p:cNvPr id="106505" name="Object 9"/>
          <p:cNvGraphicFramePr>
            <a:graphicFrameLocks noGrp="1" noChangeAspect="1"/>
          </p:cNvGraphicFramePr>
          <p:nvPr>
            <p:ph idx="4294967295"/>
          </p:nvPr>
        </p:nvGraphicFramePr>
        <p:xfrm>
          <a:off x="1184275" y="1979613"/>
          <a:ext cx="6611938" cy="4016375"/>
        </p:xfrm>
        <a:graphic>
          <a:graphicData uri="http://schemas.openxmlformats.org/presentationml/2006/ole">
            <p:oleObj spid="_x0000_s106505" name="Chart" r:id="rId3" imgW="5886298" imgH="3714821" progId="Excel.Chart.8">
              <p:embed/>
            </p:oleObj>
          </a:graphicData>
        </a:graphic>
      </p:graphicFrame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CH" sz="2800" smtClean="0">
                <a:solidFill>
                  <a:srgbClr val="FF9900"/>
                </a:solidFill>
              </a:rPr>
              <a:t>Structural transformation</a:t>
            </a:r>
            <a:endParaRPr lang="en-US" sz="2800" smtClean="0">
              <a:solidFill>
                <a:srgbClr val="FF9900"/>
              </a:solidFill>
            </a:endParaRPr>
          </a:p>
        </p:txBody>
      </p:sp>
      <p:sp>
        <p:nvSpPr>
          <p:cNvPr id="3174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400" smtClean="0"/>
              <a:t>Economic development requires</a:t>
            </a:r>
            <a:r>
              <a:rPr lang="en-US" sz="2400" smtClean="0">
                <a:solidFill>
                  <a:srgbClr val="FF9900"/>
                </a:solidFill>
              </a:rPr>
              <a:t> structural transformation </a:t>
            </a:r>
            <a:r>
              <a:rPr lang="en-US" sz="2400" smtClean="0">
                <a:solidFill>
                  <a:schemeClr val="tx2"/>
                </a:solidFill>
              </a:rPr>
              <a:t>– </a:t>
            </a:r>
            <a:r>
              <a:rPr lang="en-US" sz="2400" smtClean="0"/>
              <a:t>new activities + shifting resources</a:t>
            </a:r>
            <a:r>
              <a:rPr lang="en-US" sz="2400" smtClean="0">
                <a:solidFill>
                  <a:srgbClr val="FF9900"/>
                </a:solidFill>
              </a:rPr>
              <a:t>:</a:t>
            </a:r>
          </a:p>
          <a:p>
            <a:pPr lvl="1"/>
            <a:r>
              <a:rPr lang="fr-CH" sz="2400" smtClean="0"/>
              <a:t>Source of productivity growth (Lewis)</a:t>
            </a:r>
          </a:p>
          <a:p>
            <a:pPr lvl="1"/>
            <a:r>
              <a:rPr lang="fr-CH" sz="2400" smtClean="0"/>
              <a:t>Virtuous supply and demand side linkages (Kaldor)</a:t>
            </a:r>
            <a:endParaRPr lang="en-US" sz="2400" smtClean="0"/>
          </a:p>
          <a:p>
            <a:pPr lvl="1"/>
            <a:r>
              <a:rPr lang="fr-CH" sz="2400" smtClean="0"/>
              <a:t>Learning economies (Schumpeter)</a:t>
            </a:r>
            <a:endParaRPr lang="en-US" sz="2400" smtClean="0"/>
          </a:p>
          <a:p>
            <a:r>
              <a:rPr lang="fr-CH" sz="2400" smtClean="0"/>
              <a:t>Is industry special?  Yes and no</a:t>
            </a:r>
          </a:p>
          <a:p>
            <a:r>
              <a:rPr lang="fr-CH" sz="2400" smtClean="0"/>
              <a:t>Structural transformation more important to developing than developed countries – large productivity gaps between different parts of their economy</a:t>
            </a:r>
            <a:endParaRPr lang="en-US" sz="2400" smtClean="0"/>
          </a:p>
        </p:txBody>
      </p:sp>
    </p:spTree>
  </p:cSld>
  <p:clrMapOvr>
    <a:masterClrMapping/>
  </p:clrMapOvr>
  <p:transition>
    <p:zoom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1" name="Rectangle 1"/>
          <p:cNvSpPr>
            <a:spLocks noChangeArrowheads="1"/>
          </p:cNvSpPr>
          <p:nvPr/>
        </p:nvSpPr>
        <p:spPr bwMode="auto">
          <a:xfrm>
            <a:off x="1066800" y="549275"/>
            <a:ext cx="8077200" cy="5492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0" tIns="0" rIns="0" bIns="0" anchor="ctr">
            <a:spAutoFit/>
          </a:bodyPr>
          <a:lstStyle/>
          <a:p>
            <a:r>
              <a:rPr lang="en-US" sz="1800" b="0">
                <a:solidFill>
                  <a:srgbClr val="FF9900"/>
                </a:solidFill>
                <a:latin typeface="Arial" charset="0"/>
              </a:rPr>
              <a:t>Weathering the crisis (growth rate of GDP, % change from a year earlier)</a:t>
            </a:r>
          </a:p>
          <a:p>
            <a:pPr eaLnBrk="0" hangingPunct="0"/>
            <a:r>
              <a:rPr lang="en-US" sz="1800" b="0">
                <a:latin typeface="Arial" charset="0"/>
              </a:rPr>
              <a:t>                           </a:t>
            </a:r>
          </a:p>
        </p:txBody>
      </p:sp>
      <p:pic>
        <p:nvPicPr>
          <p:cNvPr id="107522" name="Picture 2" descr="http://www.voxeu.org/sites/default/files/image/FromMar2011/kose_fig1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82650" y="1528763"/>
            <a:ext cx="7245350" cy="4805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7523" name="Text Box 4"/>
          <p:cNvSpPr txBox="1">
            <a:spLocks noChangeArrowheads="1"/>
          </p:cNvSpPr>
          <p:nvPr/>
        </p:nvSpPr>
        <p:spPr bwMode="auto">
          <a:xfrm>
            <a:off x="8151813" y="65088"/>
            <a:ext cx="9620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0"/>
              <a:t>(</a:t>
            </a:r>
            <a:r>
              <a:rPr lang="en-US" b="0">
                <a:hlinkClick r:id="rId3" action="ppaction://hlinksldjump"/>
              </a:rPr>
              <a:t>back</a:t>
            </a:r>
            <a:r>
              <a:rPr lang="en-US" b="0"/>
              <a:t>)</a:t>
            </a:r>
            <a:endParaRPr lang="en-GB" b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5" name="Title 1"/>
          <p:cNvSpPr>
            <a:spLocks noGrp="1"/>
          </p:cNvSpPr>
          <p:nvPr>
            <p:ph type="title" idx="4294967295"/>
          </p:nvPr>
        </p:nvSpPr>
        <p:spPr>
          <a:xfrm>
            <a:off x="0" y="468313"/>
            <a:ext cx="9144000" cy="725487"/>
          </a:xfrm>
        </p:spPr>
        <p:txBody>
          <a:bodyPr/>
          <a:lstStyle/>
          <a:p>
            <a:pPr eaLnBrk="1" hangingPunct="1"/>
            <a:r>
              <a:rPr lang="en-GB" sz="2100" b="1" smtClean="0">
                <a:solidFill>
                  <a:schemeClr val="bg1"/>
                </a:solidFill>
                <a:cs typeface="Arial" charset="0"/>
              </a:rPr>
              <a:t>Developing Economies no Longer Perceived as High risk/Low return</a:t>
            </a:r>
            <a:endParaRPr lang="en-US" sz="2100" b="1" smtClean="0">
              <a:solidFill>
                <a:schemeClr val="bg1"/>
              </a:solidFill>
              <a:cs typeface="Arial" charset="0"/>
            </a:endParaRPr>
          </a:p>
        </p:txBody>
      </p:sp>
      <p:sp>
        <p:nvSpPr>
          <p:cNvPr id="108546" name="Content Placeholder 2"/>
          <p:cNvSpPr txBox="1">
            <a:spLocks/>
          </p:cNvSpPr>
          <p:nvPr/>
        </p:nvSpPr>
        <p:spPr bwMode="auto">
          <a:xfrm>
            <a:off x="492125" y="1143000"/>
            <a:ext cx="8229600" cy="464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defTabSz="457200" eaLnBrk="0" hangingPunct="0">
              <a:spcBef>
                <a:spcPts val="1200"/>
              </a:spcBef>
              <a:buClr>
                <a:srgbClr val="0069A4"/>
              </a:buClr>
              <a:buSzPct val="90000"/>
            </a:pPr>
            <a:endParaRPr lang="en-GB" b="0">
              <a:solidFill>
                <a:srgbClr val="000000"/>
              </a:solidFill>
              <a:latin typeface="Verdana" pitchFamily="34" charset="0"/>
              <a:ea typeface="MS PGothic" pitchFamily="34" charset="-128"/>
            </a:endParaRPr>
          </a:p>
        </p:txBody>
      </p:sp>
      <p:pic>
        <p:nvPicPr>
          <p:cNvPr id="108547" name="Picture 1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195388" y="1828800"/>
            <a:ext cx="6400800" cy="3651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8548" name="TextBox 13"/>
          <p:cNvSpPr txBox="1">
            <a:spLocks noChangeArrowheads="1"/>
          </p:cNvSpPr>
          <p:nvPr/>
        </p:nvSpPr>
        <p:spPr bwMode="auto">
          <a:xfrm>
            <a:off x="633413" y="5670550"/>
            <a:ext cx="7737475" cy="460375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r" eaLnBrk="0" hangingPunct="0">
              <a:spcBef>
                <a:spcPct val="50000"/>
              </a:spcBef>
            </a:pPr>
            <a:r>
              <a:rPr lang="en-GB" sz="1200" b="0" i="1">
                <a:latin typeface="Arial" charset="0"/>
                <a:ea typeface="MS PGothic" pitchFamily="34" charset="-128"/>
                <a:sym typeface="Webdings" pitchFamily="18" charset="2"/>
              </a:rPr>
              <a:t>Source</a:t>
            </a:r>
            <a:r>
              <a:rPr lang="en-GB" sz="1200" b="0">
                <a:latin typeface="Arial" charset="0"/>
                <a:ea typeface="MS PGothic" pitchFamily="34" charset="-128"/>
                <a:sym typeface="Webdings" pitchFamily="18" charset="2"/>
              </a:rPr>
              <a:t>: OECD Development Centre, </a:t>
            </a:r>
            <a:r>
              <a:rPr lang="en-GB" sz="1200" b="0" i="1">
                <a:latin typeface="Arial" charset="0"/>
                <a:ea typeface="MS PGothic" pitchFamily="34" charset="-128"/>
                <a:sym typeface="Webdings" pitchFamily="18" charset="2"/>
              </a:rPr>
              <a:t>Perspectives on Global Development 2010 Shifting Wealth </a:t>
            </a:r>
            <a:r>
              <a:rPr lang="en-GB" sz="1200" b="0">
                <a:latin typeface="Arial" charset="0"/>
                <a:ea typeface="MS PGothic" pitchFamily="34" charset="-128"/>
                <a:sym typeface="Webdings" pitchFamily="18" charset="2"/>
              </a:rPr>
              <a:t>based </a:t>
            </a:r>
            <a:br>
              <a:rPr lang="en-GB" sz="1200" b="0">
                <a:latin typeface="Arial" charset="0"/>
                <a:ea typeface="MS PGothic" pitchFamily="34" charset="-128"/>
                <a:sym typeface="Webdings" pitchFamily="18" charset="2"/>
              </a:rPr>
            </a:br>
            <a:r>
              <a:rPr lang="en-GB" sz="1200" b="0">
                <a:latin typeface="Arial" charset="0"/>
                <a:ea typeface="MS PGothic" pitchFamily="34" charset="-128"/>
                <a:sym typeface="Webdings" pitchFamily="18" charset="2"/>
              </a:rPr>
              <a:t>on IMF World Economic Outlook, 2010, April  </a:t>
            </a:r>
            <a:r>
              <a:rPr lang="en-GB" sz="1200" b="0" i="1">
                <a:latin typeface="Arial" charset="0"/>
                <a:ea typeface="MS PGothic" pitchFamily="34" charset="-128"/>
                <a:sym typeface="Webdings" pitchFamily="18" charset="2"/>
              </a:rPr>
              <a:t> </a:t>
            </a:r>
            <a:endParaRPr lang="en-US" sz="1200" b="0" i="1">
              <a:latin typeface="Arial" charset="0"/>
              <a:ea typeface="MS PGothic" pitchFamily="34" charset="-128"/>
              <a:sym typeface="Webdings" pitchFamily="18" charset="2"/>
            </a:endParaRPr>
          </a:p>
        </p:txBody>
      </p:sp>
      <p:sp>
        <p:nvSpPr>
          <p:cNvPr id="108549" name="Title 1"/>
          <p:cNvSpPr txBox="1">
            <a:spLocks/>
          </p:cNvSpPr>
          <p:nvPr/>
        </p:nvSpPr>
        <p:spPr bwMode="auto">
          <a:xfrm>
            <a:off x="773113" y="1143000"/>
            <a:ext cx="7643812" cy="725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defTabSz="957263" eaLnBrk="0" hangingPunct="0"/>
            <a:r>
              <a:rPr lang="en-GB" sz="2000">
                <a:solidFill>
                  <a:srgbClr val="FF9900"/>
                </a:solidFill>
                <a:latin typeface="Arial" charset="0"/>
                <a:ea typeface="MS PGothic" pitchFamily="34" charset="-128"/>
              </a:rPr>
              <a:t>Public Debt as % of GDP</a:t>
            </a:r>
            <a:r>
              <a:rPr lang="en-GB" sz="2000">
                <a:latin typeface="Arial" charset="0"/>
                <a:ea typeface="MS PGothic" pitchFamily="34" charset="-128"/>
              </a:rPr>
              <a:t/>
            </a:r>
            <a:br>
              <a:rPr lang="en-GB" sz="2000">
                <a:latin typeface="Arial" charset="0"/>
                <a:ea typeface="MS PGothic" pitchFamily="34" charset="-128"/>
              </a:rPr>
            </a:br>
            <a:endParaRPr lang="en-US" sz="2000">
              <a:latin typeface="Arial" charset="0"/>
              <a:ea typeface="MS PGothic" pitchFamily="34" charset="-128"/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5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CH" sz="2800" smtClean="0">
                <a:solidFill>
                  <a:srgbClr val="FF9900"/>
                </a:solidFill>
              </a:rPr>
              <a:t>Evolution of south south trade</a:t>
            </a:r>
            <a:endParaRPr lang="en-US" sz="2800" smtClean="0">
              <a:solidFill>
                <a:srgbClr val="FF9900"/>
              </a:solidFill>
            </a:endParaRPr>
          </a:p>
        </p:txBody>
      </p:sp>
      <p:graphicFrame>
        <p:nvGraphicFramePr>
          <p:cNvPr id="122884" name="Object 4"/>
          <p:cNvGraphicFramePr>
            <a:graphicFrameLocks noChangeAspect="1"/>
          </p:cNvGraphicFramePr>
          <p:nvPr>
            <p:ph idx="1"/>
          </p:nvPr>
        </p:nvGraphicFramePr>
        <p:xfrm>
          <a:off x="1652588" y="1981200"/>
          <a:ext cx="5837237" cy="4114800"/>
        </p:xfrm>
        <a:graphic>
          <a:graphicData uri="http://schemas.openxmlformats.org/presentationml/2006/ole">
            <p:oleObj spid="_x0000_s122884" name="Chart" r:id="rId3" imgW="10515600" imgH="7419973" progId="Excel.Chart.8">
              <p:embed/>
            </p:oleObj>
          </a:graphicData>
        </a:graphic>
      </p:graphicFrame>
    </p:spTree>
  </p:cSld>
  <p:clrMapOvr>
    <a:masterClrMapping/>
  </p:clrMapOvr>
  <p:transition>
    <p:zoom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CH" sz="2800" smtClean="0">
                <a:solidFill>
                  <a:srgbClr val="FF9900"/>
                </a:solidFill>
              </a:rPr>
              <a:t>Composition of south south trade</a:t>
            </a:r>
            <a:endParaRPr lang="en-US" sz="2800" smtClean="0">
              <a:solidFill>
                <a:srgbClr val="FF9900"/>
              </a:solidFill>
            </a:endParaRPr>
          </a:p>
        </p:txBody>
      </p:sp>
      <p:pic>
        <p:nvPicPr>
          <p:cNvPr id="6" name="Content Placeholder 5"/>
          <p:cNvPicPr>
            <a:picLocks noGrp="1" noChangeArrowheads="1"/>
          </p:cNvPicPr>
          <p:nvPr>
            <p:ph type="body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833438" y="1981200"/>
            <a:ext cx="7477125" cy="4114800"/>
          </a:xfrm>
          <a:noFill/>
          <a:ln/>
        </p:spPr>
      </p:pic>
    </p:spTree>
  </p:cSld>
  <p:clrMapOvr>
    <a:masterClrMapping/>
  </p:clrMapOvr>
  <p:transition>
    <p:zoom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Title 1"/>
          <p:cNvSpPr>
            <a:spLocks noGrp="1"/>
          </p:cNvSpPr>
          <p:nvPr>
            <p:ph type="title" idx="4294967295"/>
          </p:nvPr>
        </p:nvSpPr>
        <p:spPr>
          <a:xfrm>
            <a:off x="684213" y="333375"/>
            <a:ext cx="7772400" cy="1143000"/>
          </a:xfrm>
        </p:spPr>
        <p:txBody>
          <a:bodyPr/>
          <a:lstStyle/>
          <a:p>
            <a:r>
              <a:rPr lang="en-US" sz="2800" smtClean="0">
                <a:solidFill>
                  <a:srgbClr val="FF9900"/>
                </a:solidFill>
              </a:rPr>
              <a:t>South-South trade by region</a:t>
            </a:r>
            <a:br>
              <a:rPr lang="en-US" sz="2800" smtClean="0">
                <a:solidFill>
                  <a:srgbClr val="FF9900"/>
                </a:solidFill>
              </a:rPr>
            </a:br>
            <a:r>
              <a:rPr lang="en-US" sz="2800" smtClean="0">
                <a:solidFill>
                  <a:srgbClr val="FF9900"/>
                </a:solidFill>
              </a:rPr>
              <a:t>in 2009</a:t>
            </a:r>
          </a:p>
        </p:txBody>
      </p:sp>
      <p:sp>
        <p:nvSpPr>
          <p:cNvPr id="121859" name="TextBox 4"/>
          <p:cNvSpPr txBox="1">
            <a:spLocks noChangeArrowheads="1"/>
          </p:cNvSpPr>
          <p:nvPr/>
        </p:nvSpPr>
        <p:spPr bwMode="auto">
          <a:xfrm>
            <a:off x="533400" y="6400800"/>
            <a:ext cx="81534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200">
                <a:latin typeface="Calibri" pitchFamily="34" charset="0"/>
              </a:rPr>
              <a:t>Source</a:t>
            </a:r>
            <a:r>
              <a:rPr lang="en-US" sz="1200" b="0">
                <a:latin typeface="Calibri" pitchFamily="34" charset="0"/>
              </a:rPr>
              <a:t>: ECIDC,UNCTAD based on UNCTADstat.</a:t>
            </a: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4294967295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>
    <p:zoom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CH" sz="2800" smtClean="0">
                <a:solidFill>
                  <a:srgbClr val="FF9900"/>
                </a:solidFill>
              </a:rPr>
              <a:t>Policy challenges</a:t>
            </a:r>
            <a:endParaRPr lang="en-US" sz="2800" smtClean="0">
              <a:solidFill>
                <a:srgbClr val="FF9900"/>
              </a:solidFill>
            </a:endParaRPr>
          </a:p>
        </p:txBody>
      </p:sp>
      <p:sp>
        <p:nvSpPr>
          <p:cNvPr id="1208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fr-CH" sz="2400" smtClean="0"/>
              <a:t>Avoid North South asymmetries</a:t>
            </a:r>
          </a:p>
          <a:p>
            <a:pPr>
              <a:buFontTx/>
              <a:buNone/>
            </a:pPr>
            <a:r>
              <a:rPr lang="fr-CH" sz="2400" smtClean="0"/>
              <a:t>		Terms of trade</a:t>
            </a:r>
          </a:p>
          <a:p>
            <a:pPr>
              <a:buFontTx/>
              <a:buNone/>
            </a:pPr>
            <a:r>
              <a:rPr lang="fr-CH" sz="2400" smtClean="0"/>
              <a:t>		Balance of payments</a:t>
            </a:r>
          </a:p>
          <a:p>
            <a:pPr>
              <a:buFontTx/>
              <a:buNone/>
            </a:pPr>
            <a:r>
              <a:rPr lang="fr-CH" sz="2400" smtClean="0"/>
              <a:t>		Enclaves</a:t>
            </a:r>
          </a:p>
          <a:p>
            <a:pPr>
              <a:buFontTx/>
              <a:buNone/>
            </a:pPr>
            <a:endParaRPr lang="fr-CH" sz="2400" smtClean="0"/>
          </a:p>
          <a:p>
            <a:r>
              <a:rPr lang="fr-CH" sz="2400" smtClean="0"/>
              <a:t>Exploit diversification opportunities</a:t>
            </a:r>
          </a:p>
          <a:p>
            <a:pPr>
              <a:buFontTx/>
              <a:buNone/>
            </a:pPr>
            <a:endParaRPr lang="fr-CH" sz="2400" smtClean="0"/>
          </a:p>
          <a:p>
            <a:r>
              <a:rPr lang="fr-CH" sz="2400" smtClean="0"/>
              <a:t>Financing adjustment and upgrading</a:t>
            </a:r>
            <a:endParaRPr lang="en-US" sz="2400" smtClean="0"/>
          </a:p>
        </p:txBody>
      </p:sp>
    </p:spTree>
  </p:cSld>
  <p:clrMapOvr>
    <a:masterClrMapping/>
  </p:clrMapOvr>
  <p:transition>
    <p:zoom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smtClean="0">
                <a:solidFill>
                  <a:srgbClr val="FF9900"/>
                </a:solidFill>
              </a:rPr>
              <a:t>Why Industrial policies matter even more?</a:t>
            </a:r>
            <a:endParaRPr lang="en-GB" sz="2800" smtClean="0">
              <a:solidFill>
                <a:srgbClr val="FF9900"/>
              </a:solidFill>
            </a:endParaRPr>
          </a:p>
        </p:txBody>
      </p:sp>
      <p:sp>
        <p:nvSpPr>
          <p:cNvPr id="11878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Clr>
                <a:srgbClr val="FF3300"/>
              </a:buClr>
              <a:buFontTx/>
              <a:buNone/>
            </a:pPr>
            <a:r>
              <a:rPr lang="en-US" sz="2000" smtClean="0">
                <a:solidFill>
                  <a:srgbClr val="FF9900"/>
                </a:solidFill>
              </a:rPr>
              <a:t>Risks</a:t>
            </a:r>
            <a:r>
              <a:rPr lang="en-US" sz="2000" smtClean="0"/>
              <a:t> in South-South for least developed (polarization and commodity trap)</a:t>
            </a:r>
          </a:p>
          <a:p>
            <a:pPr marL="0" indent="0">
              <a:buClr>
                <a:srgbClr val="FF3300"/>
              </a:buClr>
              <a:buFont typeface="Wingdings" pitchFamily="2" charset="2"/>
              <a:buChar char="ü"/>
            </a:pPr>
            <a:endParaRPr lang="en-US" sz="2000" smtClean="0"/>
          </a:p>
          <a:p>
            <a:pPr marL="0" indent="0">
              <a:buClr>
                <a:srgbClr val="FF3300"/>
              </a:buClr>
              <a:buFontTx/>
              <a:buNone/>
            </a:pPr>
            <a:r>
              <a:rPr lang="en-US" sz="2000" smtClean="0"/>
              <a:t>The </a:t>
            </a:r>
            <a:r>
              <a:rPr lang="en-US" sz="2000" smtClean="0">
                <a:solidFill>
                  <a:srgbClr val="FF9900"/>
                </a:solidFill>
              </a:rPr>
              <a:t>middle-income trap</a:t>
            </a:r>
          </a:p>
          <a:p>
            <a:pPr marL="0" indent="0">
              <a:buClr>
                <a:srgbClr val="FF3300"/>
              </a:buClr>
              <a:buFont typeface="Wingdings" pitchFamily="2" charset="2"/>
              <a:buNone/>
            </a:pPr>
            <a:endParaRPr lang="en-US" sz="2000" smtClean="0">
              <a:solidFill>
                <a:srgbClr val="FF9900"/>
              </a:solidFill>
            </a:endParaRPr>
          </a:p>
          <a:p>
            <a:pPr marL="0" indent="0">
              <a:buClr>
                <a:srgbClr val="FF3300"/>
              </a:buClr>
              <a:buFontTx/>
              <a:buNone/>
            </a:pPr>
            <a:r>
              <a:rPr lang="en-US" sz="2000" smtClean="0"/>
              <a:t>The </a:t>
            </a:r>
            <a:r>
              <a:rPr lang="en-US" sz="2000" smtClean="0">
                <a:solidFill>
                  <a:schemeClr val="tx2"/>
                </a:solidFill>
              </a:rPr>
              <a:t>limits of export led-growth</a:t>
            </a:r>
          </a:p>
          <a:p>
            <a:pPr marL="0" indent="0">
              <a:buClr>
                <a:srgbClr val="FF3300"/>
              </a:buClr>
              <a:buFont typeface="Wingdings" pitchFamily="2" charset="2"/>
              <a:buNone/>
            </a:pPr>
            <a:endParaRPr lang="en-US" sz="2000" smtClean="0">
              <a:solidFill>
                <a:srgbClr val="FF9900"/>
              </a:solidFill>
            </a:endParaRPr>
          </a:p>
          <a:p>
            <a:pPr marL="0" indent="0">
              <a:buClr>
                <a:srgbClr val="FF3300"/>
              </a:buClr>
              <a:buFontTx/>
              <a:buNone/>
            </a:pPr>
            <a:r>
              <a:rPr lang="fr-CH" sz="2000" smtClean="0">
                <a:solidFill>
                  <a:schemeClr val="tx2"/>
                </a:solidFill>
              </a:rPr>
              <a:t>Employment creation </a:t>
            </a:r>
            <a:r>
              <a:rPr lang="fr-CH" sz="2000" smtClean="0">
                <a:solidFill>
                  <a:srgbClr val="FF9900"/>
                </a:solidFill>
              </a:rPr>
              <a:t>(inclusive growth)</a:t>
            </a:r>
            <a:endParaRPr lang="en-US" sz="2000" smtClean="0">
              <a:solidFill>
                <a:srgbClr val="FF9900"/>
              </a:solidFill>
            </a:endParaRPr>
          </a:p>
          <a:p>
            <a:pPr marL="0" indent="0">
              <a:buClr>
                <a:srgbClr val="FF3300"/>
              </a:buClr>
              <a:buFont typeface="Wingdings" pitchFamily="2" charset="2"/>
              <a:buNone/>
            </a:pPr>
            <a:endParaRPr lang="en-US" sz="2000" smtClean="0">
              <a:solidFill>
                <a:srgbClr val="FF9900"/>
              </a:solidFill>
            </a:endParaRPr>
          </a:p>
          <a:p>
            <a:pPr marL="0" indent="0">
              <a:buClr>
                <a:srgbClr val="FF3300"/>
              </a:buClr>
              <a:buFontTx/>
              <a:buNone/>
            </a:pPr>
            <a:r>
              <a:rPr lang="fr-CH" sz="2000" smtClean="0">
                <a:solidFill>
                  <a:srgbClr val="FF9900"/>
                </a:solidFill>
              </a:rPr>
              <a:t>Financialization: </a:t>
            </a:r>
            <a:r>
              <a:rPr lang="fr-CH" sz="2000" smtClean="0">
                <a:solidFill>
                  <a:schemeClr val="tx2"/>
                </a:solidFill>
              </a:rPr>
              <a:t>a persistent threat to productive investment</a:t>
            </a:r>
            <a:endParaRPr lang="en-US" sz="2000" smtClean="0">
              <a:solidFill>
                <a:schemeClr val="tx2"/>
              </a:solidFill>
            </a:endParaRPr>
          </a:p>
          <a:p>
            <a:pPr marL="0" indent="0">
              <a:buClr>
                <a:srgbClr val="FF3300"/>
              </a:buClr>
              <a:buFont typeface="Wingdings" pitchFamily="2" charset="2"/>
              <a:buChar char="ü"/>
            </a:pPr>
            <a:endParaRPr lang="en-GB" sz="2400" smtClean="0">
              <a:solidFill>
                <a:srgbClr val="FF9900"/>
              </a:solidFill>
            </a:endParaRPr>
          </a:p>
        </p:txBody>
      </p:sp>
    </p:spTree>
  </p:cSld>
  <p:clrMapOvr>
    <a:masterClrMapping/>
  </p:clrMapOvr>
  <p:transition>
    <p:zoom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CH" sz="2800" smtClean="0">
                <a:solidFill>
                  <a:srgbClr val="FF9900"/>
                </a:solidFill>
              </a:rPr>
              <a:t>Learning from success: Development states vs good governance</a:t>
            </a:r>
            <a:endParaRPr lang="en-US" sz="2800" smtClean="0">
              <a:solidFill>
                <a:srgbClr val="FF9900"/>
              </a:solidFill>
            </a:endParaRPr>
          </a:p>
        </p:txBody>
      </p:sp>
      <p:sp>
        <p:nvSpPr>
          <p:cNvPr id="11878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fr-CH" sz="2400" smtClean="0"/>
              <a:t>Domestic resource mobilisation</a:t>
            </a:r>
          </a:p>
          <a:p>
            <a:pPr>
              <a:buFontTx/>
              <a:buNone/>
            </a:pPr>
            <a:r>
              <a:rPr lang="fr-CH" sz="2400" smtClean="0"/>
              <a:t>		managing rents</a:t>
            </a:r>
          </a:p>
          <a:p>
            <a:r>
              <a:rPr lang="fr-CH" sz="2400" smtClean="0"/>
              <a:t>Integrating macro, trade and industrial policies</a:t>
            </a:r>
          </a:p>
          <a:p>
            <a:pPr lvl="1">
              <a:buFontTx/>
              <a:buNone/>
            </a:pPr>
            <a:r>
              <a:rPr lang="fr-CH" sz="2000" smtClean="0"/>
              <a:t>		Exchange rates</a:t>
            </a:r>
          </a:p>
          <a:p>
            <a:r>
              <a:rPr lang="fr-CH" sz="2400" smtClean="0"/>
              <a:t>Disciplining capital (particularly finance)</a:t>
            </a:r>
          </a:p>
          <a:p>
            <a:r>
              <a:rPr lang="fr-CH" sz="2400" smtClean="0"/>
              <a:t>Capabilities</a:t>
            </a:r>
          </a:p>
          <a:p>
            <a:r>
              <a:rPr lang="fr-CH" sz="2400" smtClean="0"/>
              <a:t>Social policy</a:t>
            </a:r>
            <a:endParaRPr lang="en-US" sz="2400" smtClean="0"/>
          </a:p>
        </p:txBody>
      </p:sp>
    </p:spTree>
  </p:cSld>
  <p:clrMapOvr>
    <a:masterClrMapping/>
  </p:clrMapOvr>
  <p:transition>
    <p:zoom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0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GB" smtClean="0"/>
          </a:p>
        </p:txBody>
      </p:sp>
      <p:sp>
        <p:nvSpPr>
          <p:cNvPr id="11981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>
              <a:buFontTx/>
              <a:buNone/>
            </a:pPr>
            <a:endParaRPr lang="en-US" sz="3600" smtClean="0">
              <a:solidFill>
                <a:srgbClr val="FF9900"/>
              </a:solidFill>
            </a:endParaRPr>
          </a:p>
          <a:p>
            <a:pPr algn="ctr">
              <a:buFontTx/>
              <a:buNone/>
            </a:pPr>
            <a:r>
              <a:rPr lang="en-US" sz="3600" smtClean="0">
                <a:solidFill>
                  <a:srgbClr val="FF9900"/>
                </a:solidFill>
              </a:rPr>
              <a:t>Thank you!</a:t>
            </a:r>
            <a:endParaRPr lang="en-GB" sz="3600" smtClean="0">
              <a:solidFill>
                <a:srgbClr val="FF9900"/>
              </a:solidFill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CH" sz="2400" smtClean="0">
                <a:solidFill>
                  <a:srgbClr val="FF9900"/>
                </a:solidFill>
              </a:rPr>
              <a:t>Economic growth and structural change, 1970-2003</a:t>
            </a:r>
            <a:endParaRPr lang="en-US" sz="2400" smtClean="0">
              <a:solidFill>
                <a:srgbClr val="FF9900"/>
              </a:solidFill>
            </a:endParaRPr>
          </a:p>
        </p:txBody>
      </p:sp>
      <p:pic>
        <p:nvPicPr>
          <p:cNvPr id="32770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0" y="2565400"/>
            <a:ext cx="4208463" cy="2808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2771" name="Picture 7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539750" y="2565400"/>
            <a:ext cx="4124325" cy="2808288"/>
          </a:xfrm>
        </p:spPr>
      </p:pic>
    </p:spTree>
  </p:cSld>
  <p:clrMapOvr>
    <a:masterClrMapping/>
  </p:clrMapOvr>
  <p:transition>
    <p:zoom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CH" sz="2400" smtClean="0">
                <a:solidFill>
                  <a:srgbClr val="FF9900"/>
                </a:solidFill>
              </a:rPr>
              <a:t>Globalisation and structural change: </a:t>
            </a:r>
            <a:br>
              <a:rPr lang="fr-CH" sz="2400" smtClean="0">
                <a:solidFill>
                  <a:srgbClr val="FF9900"/>
                </a:solidFill>
              </a:rPr>
            </a:br>
            <a:r>
              <a:rPr lang="fr-CH" sz="2400" smtClean="0">
                <a:solidFill>
                  <a:srgbClr val="FF9900"/>
                </a:solidFill>
              </a:rPr>
              <a:t>Winners and losers, 1990-2005</a:t>
            </a:r>
            <a:endParaRPr lang="en-US" sz="2400" smtClean="0">
              <a:solidFill>
                <a:srgbClr val="FF9900"/>
              </a:solidFill>
            </a:endParaRPr>
          </a:p>
        </p:txBody>
      </p:sp>
      <p:pic>
        <p:nvPicPr>
          <p:cNvPr id="33794" name="Picture 4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785938" y="1773238"/>
            <a:ext cx="5572125" cy="3743325"/>
          </a:xfrm>
        </p:spPr>
      </p:pic>
    </p:spTree>
  </p:cSld>
  <p:clrMapOvr>
    <a:masterClrMapping/>
  </p:clrMapOvr>
  <p:transition>
    <p:zoom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2"/>
          <p:cNvSpPr>
            <a:spLocks noChangeArrowheads="1"/>
          </p:cNvSpPr>
          <p:nvPr/>
        </p:nvSpPr>
        <p:spPr bwMode="auto">
          <a:xfrm>
            <a:off x="1692275" y="404813"/>
            <a:ext cx="6638925" cy="593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ctr" eaLnBrk="0" hangingPunct="0">
              <a:defRPr/>
            </a:pPr>
            <a:r>
              <a:rPr lang="en-US" sz="2800" b="0" i="1" dirty="0">
                <a:solidFill>
                  <a:srgbClr val="FF99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What</a:t>
            </a:r>
            <a:r>
              <a:rPr lang="en-US" sz="2800" b="0" dirty="0">
                <a:solidFill>
                  <a:srgbClr val="FF9900"/>
                </a:solidFill>
                <a:latin typeface="Tahoma" pitchFamily="34" charset="0"/>
              </a:rPr>
              <a:t> you (produce and) export matters</a:t>
            </a:r>
          </a:p>
        </p:txBody>
      </p:sp>
      <p:sp>
        <p:nvSpPr>
          <p:cNvPr id="428035" name="Rectangle 3"/>
          <p:cNvSpPr>
            <a:spLocks noChangeArrowheads="1"/>
          </p:cNvSpPr>
          <p:nvPr/>
        </p:nvSpPr>
        <p:spPr bwMode="auto">
          <a:xfrm>
            <a:off x="1619250" y="1412875"/>
            <a:ext cx="7250113" cy="4751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lnSpc>
                <a:spcPct val="90000"/>
              </a:lnSpc>
              <a:spcBef>
                <a:spcPct val="20000"/>
              </a:spcBef>
              <a:buClr>
                <a:srgbClr val="FF0000"/>
              </a:buClr>
              <a:buFont typeface="Wingdings" pitchFamily="2" charset="2"/>
              <a:buNone/>
            </a:pPr>
            <a:r>
              <a:rPr lang="fr-CH" b="0">
                <a:solidFill>
                  <a:schemeClr val="tx2"/>
                </a:solidFill>
                <a:latin typeface="Tahoma" pitchFamily="34" charset="0"/>
              </a:rPr>
              <a:t>Why countries trade:</a:t>
            </a:r>
          </a:p>
          <a:p>
            <a:pPr marL="342900" indent="-342900" eaLnBrk="0" hangingPunct="0">
              <a:lnSpc>
                <a:spcPct val="90000"/>
              </a:lnSpc>
              <a:spcBef>
                <a:spcPct val="20000"/>
              </a:spcBef>
              <a:buClr>
                <a:srgbClr val="FF0000"/>
              </a:buClr>
              <a:buFont typeface="Wingdings" pitchFamily="2" charset="2"/>
              <a:buNone/>
            </a:pPr>
            <a:r>
              <a:rPr lang="fr-CH" b="0">
                <a:solidFill>
                  <a:schemeClr val="tx2"/>
                </a:solidFill>
                <a:latin typeface="Tahoma" pitchFamily="34" charset="0"/>
              </a:rPr>
              <a:t>	Comparative advantage (static)</a:t>
            </a:r>
          </a:p>
          <a:p>
            <a:pPr marL="342900" indent="-342900" eaLnBrk="0" hangingPunct="0">
              <a:lnSpc>
                <a:spcPct val="90000"/>
              </a:lnSpc>
              <a:spcBef>
                <a:spcPct val="20000"/>
              </a:spcBef>
              <a:buClr>
                <a:srgbClr val="FF0000"/>
              </a:buClr>
              <a:buFont typeface="Wingdings" pitchFamily="2" charset="2"/>
              <a:buNone/>
            </a:pPr>
            <a:r>
              <a:rPr lang="fr-CH" b="0">
                <a:solidFill>
                  <a:schemeClr val="tx2"/>
                </a:solidFill>
                <a:latin typeface="Tahoma" pitchFamily="34" charset="0"/>
              </a:rPr>
              <a:t>	Technology/learning (dynamic)</a:t>
            </a:r>
          </a:p>
          <a:p>
            <a:pPr marL="342900" indent="-342900" eaLnBrk="0" hangingPunct="0">
              <a:lnSpc>
                <a:spcPct val="90000"/>
              </a:lnSpc>
              <a:spcBef>
                <a:spcPct val="20000"/>
              </a:spcBef>
              <a:buClr>
                <a:srgbClr val="FF0000"/>
              </a:buClr>
              <a:buFont typeface="Wingdings" pitchFamily="2" charset="2"/>
              <a:buNone/>
            </a:pPr>
            <a:r>
              <a:rPr lang="fr-CH" b="0">
                <a:solidFill>
                  <a:schemeClr val="tx2"/>
                </a:solidFill>
                <a:latin typeface="Tahoma" pitchFamily="34" charset="0"/>
              </a:rPr>
              <a:t>	</a:t>
            </a:r>
            <a:r>
              <a:rPr lang="fr-CH" b="0">
                <a:solidFill>
                  <a:schemeClr val="tx2"/>
                </a:solidFill>
                <a:latin typeface="Tahoma" pitchFamily="34" charset="0"/>
                <a:cs typeface="Tahoma" pitchFamily="34" charset="0"/>
              </a:rPr>
              <a:t>Vent for surplus</a:t>
            </a:r>
          </a:p>
          <a:p>
            <a:pPr marL="342900" indent="-342900" eaLnBrk="0" hangingPunct="0">
              <a:lnSpc>
                <a:spcPct val="90000"/>
              </a:lnSpc>
              <a:spcBef>
                <a:spcPct val="20000"/>
              </a:spcBef>
              <a:buClr>
                <a:srgbClr val="FF0000"/>
              </a:buClr>
              <a:buFont typeface="Wingdings" pitchFamily="2" charset="2"/>
              <a:buNone/>
            </a:pPr>
            <a:r>
              <a:rPr lang="fr-CH" b="0">
                <a:solidFill>
                  <a:schemeClr val="tx2"/>
                </a:solidFill>
                <a:latin typeface="Tahoma" pitchFamily="34" charset="0"/>
                <a:cs typeface="Tahoma" pitchFamily="34" charset="0"/>
              </a:rPr>
              <a:t>	Balance of payments</a:t>
            </a:r>
          </a:p>
          <a:p>
            <a:pPr marL="342900" indent="-342900" eaLnBrk="0" hangingPunct="0">
              <a:lnSpc>
                <a:spcPct val="90000"/>
              </a:lnSpc>
              <a:spcBef>
                <a:spcPct val="20000"/>
              </a:spcBef>
              <a:buClr>
                <a:srgbClr val="FF0000"/>
              </a:buClr>
              <a:buFont typeface="Wingdings" pitchFamily="2" charset="2"/>
              <a:buNone/>
            </a:pPr>
            <a:endParaRPr lang="en-US" b="0">
              <a:solidFill>
                <a:srgbClr val="FF9900"/>
              </a:solidFill>
              <a:latin typeface="Tahoma" pitchFamily="34" charset="0"/>
              <a:cs typeface="Tahoma" pitchFamily="34" charset="0"/>
            </a:endParaRPr>
          </a:p>
          <a:p>
            <a:pPr marL="342900" indent="-342900"/>
            <a:r>
              <a:rPr lang="en-US" b="0">
                <a:solidFill>
                  <a:srgbClr val="FF9900"/>
                </a:solidFill>
                <a:latin typeface="Tahoma" pitchFamily="34" charset="0"/>
              </a:rPr>
              <a:t>Sophistication (diversification) </a:t>
            </a:r>
            <a:r>
              <a:rPr lang="en-US" b="0"/>
              <a:t>some traded goods are associated with higher productivity levels than others and countries that latch on to higher productivity goods perform better.</a:t>
            </a:r>
            <a:endParaRPr lang="en-US">
              <a:solidFill>
                <a:srgbClr val="FF9900"/>
              </a:solidFill>
            </a:endParaRPr>
          </a:p>
          <a:p>
            <a:pPr marL="342900" indent="-342900" eaLnBrk="0" hangingPunct="0">
              <a:lnSpc>
                <a:spcPct val="90000"/>
              </a:lnSpc>
              <a:spcBef>
                <a:spcPct val="20000"/>
              </a:spcBef>
              <a:buClr>
                <a:srgbClr val="FF0000"/>
              </a:buClr>
              <a:buFont typeface="Wingdings" pitchFamily="2" charset="2"/>
              <a:buNone/>
            </a:pPr>
            <a:endParaRPr lang="fr-CH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8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28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80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280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80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280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80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4280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80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4280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80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4280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8035" grpId="0" uiExpand="1" build="p" bldLvl="3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CH" sz="2400" smtClean="0">
                <a:solidFill>
                  <a:srgbClr val="FF9900"/>
                </a:solidFill>
              </a:rPr>
              <a:t>What you trade has an impact on growth</a:t>
            </a:r>
            <a:endParaRPr lang="en-US" sz="2400" smtClean="0">
              <a:solidFill>
                <a:srgbClr val="FF9900"/>
              </a:solidFill>
            </a:endParaRPr>
          </a:p>
        </p:txBody>
      </p:sp>
      <p:pic>
        <p:nvPicPr>
          <p:cNvPr id="35842" name="Picture 4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763713" y="1773238"/>
            <a:ext cx="5832475" cy="4464050"/>
          </a:xfrm>
        </p:spPr>
      </p:pic>
    </p:spTree>
  </p:cSld>
  <p:clrMapOvr>
    <a:masterClrMapping/>
  </p:clrMapOvr>
  <p:transition>
    <p:zoom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865" name="Picture 4" descr="panel GDP-Diversification tech all"/>
          <p:cNvPicPr>
            <a:picLocks noGrp="1" noChangeAspect="1" noChangeArrowheads="1"/>
          </p:cNvPicPr>
          <p:nvPr>
            <p:ph idx="4294967295"/>
          </p:nvPr>
        </p:nvPicPr>
        <p:blipFill>
          <a:blip r:embed="rId2"/>
          <a:srcRect/>
          <a:stretch>
            <a:fillRect/>
          </a:stretch>
        </p:blipFill>
        <p:spPr>
          <a:xfrm>
            <a:off x="1631950" y="1981200"/>
            <a:ext cx="5878513" cy="4114800"/>
          </a:xfrm>
        </p:spPr>
      </p:pic>
      <p:sp>
        <p:nvSpPr>
          <p:cNvPr id="36866" name="Title 6"/>
          <p:cNvSpPr>
            <a:spLocks/>
          </p:cNvSpPr>
          <p:nvPr/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b="0">
                <a:solidFill>
                  <a:srgbClr val="FF9900"/>
                </a:solidFill>
                <a:latin typeface="Tahoma" pitchFamily="34" charset="0"/>
              </a:rPr>
              <a:t>Export diversification and growth</a:t>
            </a:r>
            <a:endParaRPr lang="en-US" sz="3600" b="0">
              <a:solidFill>
                <a:srgbClr val="336699"/>
              </a:solidFill>
              <a:latin typeface="Tahoma" pitchFamily="34" charset="0"/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889" name="Picture 4" descr="expy all"/>
          <p:cNvPicPr>
            <a:picLocks noGrp="1" noChangeAspect="1" noChangeArrowheads="1"/>
          </p:cNvPicPr>
          <p:nvPr>
            <p:ph idx="4294967295"/>
          </p:nvPr>
        </p:nvPicPr>
        <p:blipFill>
          <a:blip r:embed="rId2"/>
          <a:srcRect/>
          <a:stretch>
            <a:fillRect/>
          </a:stretch>
        </p:blipFill>
        <p:spPr>
          <a:xfrm>
            <a:off x="1631950" y="1981200"/>
            <a:ext cx="5878513" cy="4114800"/>
          </a:xfrm>
        </p:spPr>
      </p:pic>
      <p:sp>
        <p:nvSpPr>
          <p:cNvPr id="37890" name="Title 6"/>
          <p:cNvSpPr>
            <a:spLocks/>
          </p:cNvSpPr>
          <p:nvPr/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b="0">
                <a:solidFill>
                  <a:srgbClr val="FF9900"/>
                </a:solidFill>
                <a:latin typeface="Tahoma" pitchFamily="34" charset="0"/>
              </a:rPr>
              <a:t>Export sophistication and growth I</a:t>
            </a:r>
            <a:r>
              <a:rPr lang="en-US" sz="3600" b="0">
                <a:solidFill>
                  <a:srgbClr val="336699"/>
                </a:solidFill>
                <a:latin typeface="Tahoma" pitchFamily="34" charset="0"/>
              </a:rPr>
              <a:t> 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Title 6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z="2400" smtClean="0">
                <a:solidFill>
                  <a:srgbClr val="FF9900"/>
                </a:solidFill>
              </a:rPr>
              <a:t>Export sophistication and growth II</a:t>
            </a:r>
            <a:r>
              <a:rPr lang="en-US" sz="3600" smtClean="0"/>
              <a:t> </a:t>
            </a:r>
          </a:p>
        </p:txBody>
      </p:sp>
      <p:pic>
        <p:nvPicPr>
          <p:cNvPr id="38914" name="Picture 4" descr="expy poor"/>
          <p:cNvPicPr>
            <a:picLocks noGrp="1" noChangeAspect="1" noChangeArrowheads="1"/>
          </p:cNvPicPr>
          <p:nvPr>
            <p:ph idx="4294967295"/>
          </p:nvPr>
        </p:nvPicPr>
        <p:blipFill>
          <a:blip r:embed="rId2"/>
          <a:srcRect/>
          <a:stretch>
            <a:fillRect/>
          </a:stretch>
        </p:blipFill>
        <p:spPr>
          <a:xfrm>
            <a:off x="1631950" y="1981200"/>
            <a:ext cx="5878513" cy="4114800"/>
          </a:xfrm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21987</TotalTime>
  <Words>493</Words>
  <Application>Microsoft Office PowerPoint</Application>
  <PresentationFormat>On-screen Show (4:3)</PresentationFormat>
  <Paragraphs>118</Paragraphs>
  <Slides>28</Slides>
  <Notes>4</Notes>
  <HiddenSlides>0</HiddenSlides>
  <MMClips>0</MMClips>
  <ScaleCrop>false</ScaleCrop>
  <HeadingPairs>
    <vt:vector size="8" baseType="variant">
      <vt:variant>
        <vt:lpstr>Fonts Used</vt:lpstr>
      </vt:variant>
      <vt:variant>
        <vt:i4>11</vt:i4>
      </vt:variant>
      <vt:variant>
        <vt:lpstr>Design Template</vt:lpstr>
      </vt:variant>
      <vt:variant>
        <vt:i4>2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28</vt:i4>
      </vt:variant>
    </vt:vector>
  </HeadingPairs>
  <TitlesOfParts>
    <vt:vector size="43" baseType="lpstr">
      <vt:lpstr>Times New Roman</vt:lpstr>
      <vt:lpstr>Arial</vt:lpstr>
      <vt:lpstr>Tahoma</vt:lpstr>
      <vt:lpstr>Calibri</vt:lpstr>
      <vt:lpstr>Wingdings</vt:lpstr>
      <vt:lpstr>Verdana</vt:lpstr>
      <vt:lpstr>MS PGothic</vt:lpstr>
      <vt:lpstr>Helvetica 55</vt:lpstr>
      <vt:lpstr>Webdings</vt:lpstr>
      <vt:lpstr>Times</vt:lpstr>
      <vt:lpstr>Arial </vt:lpstr>
      <vt:lpstr>Default Design</vt:lpstr>
      <vt:lpstr>Custom Design</vt:lpstr>
      <vt:lpstr>Chart</vt:lpstr>
      <vt:lpstr>Microsoft Office Excel Chart</vt:lpstr>
      <vt:lpstr>Slide 1</vt:lpstr>
      <vt:lpstr>Structural transformation</vt:lpstr>
      <vt:lpstr>Economic growth and structural change, 1970-2003</vt:lpstr>
      <vt:lpstr>Globalisation and structural change:  Winners and losers, 1990-2005</vt:lpstr>
      <vt:lpstr>Slide 5</vt:lpstr>
      <vt:lpstr>What you trade has an impact on growth</vt:lpstr>
      <vt:lpstr>Slide 7</vt:lpstr>
      <vt:lpstr>Slide 8</vt:lpstr>
      <vt:lpstr>Export sophistication and growth II </vt:lpstr>
      <vt:lpstr>Slide 10</vt:lpstr>
      <vt:lpstr>Slide 11</vt:lpstr>
      <vt:lpstr>Missing links</vt:lpstr>
      <vt:lpstr>Why investment rates differ?</vt:lpstr>
      <vt:lpstr>Investment is a catalyst for structural change</vt:lpstr>
      <vt:lpstr>Infrastructure investment</vt:lpstr>
      <vt:lpstr>New patterns of trade and investment</vt:lpstr>
      <vt:lpstr>The Rise of the South</vt:lpstr>
      <vt:lpstr>Slide 18</vt:lpstr>
      <vt:lpstr>Catching Up?</vt:lpstr>
      <vt:lpstr>Slide 20</vt:lpstr>
      <vt:lpstr>Developing Economies no Longer Perceived as High risk/Low return</vt:lpstr>
      <vt:lpstr>Evolution of south south trade</vt:lpstr>
      <vt:lpstr>Composition of south south trade</vt:lpstr>
      <vt:lpstr>South-South trade by region in 2009</vt:lpstr>
      <vt:lpstr>Policy challenges</vt:lpstr>
      <vt:lpstr>Why Industrial policies matter even more?</vt:lpstr>
      <vt:lpstr>Learning from success: Development states vs good governance</vt:lpstr>
      <vt:lpstr>Slide 28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SPS Trade Session</dc:title>
  <dc:creator>Marisa</dc:creator>
  <cp:lastModifiedBy>Unctad User</cp:lastModifiedBy>
  <cp:revision>388</cp:revision>
  <dcterms:created xsi:type="dcterms:W3CDTF">2003-05-29T10:07:15Z</dcterms:created>
  <dcterms:modified xsi:type="dcterms:W3CDTF">2011-04-15T08:22:38Z</dcterms:modified>
</cp:coreProperties>
</file>