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5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9" r:id="rId5"/>
    <p:sldId id="545" r:id="rId6"/>
    <p:sldId id="554" r:id="rId7"/>
    <p:sldId id="546" r:id="rId8"/>
    <p:sldId id="533" r:id="rId9"/>
    <p:sldId id="551" r:id="rId10"/>
    <p:sldId id="520" r:id="rId11"/>
    <p:sldId id="548" r:id="rId12"/>
    <p:sldId id="549" r:id="rId13"/>
    <p:sldId id="542" r:id="rId14"/>
    <p:sldId id="556" r:id="rId15"/>
    <p:sldId id="349" r:id="rId16"/>
    <p:sldId id="308" r:id="rId17"/>
    <p:sldId id="518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  <a:srgbClr val="E7FFF2"/>
    <a:srgbClr val="C1FFDD"/>
    <a:srgbClr val="09C389"/>
    <a:srgbClr val="50B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8" autoAdjust="0"/>
    <p:restoredTop sz="52613" autoAdjust="0"/>
  </p:normalViewPr>
  <p:slideViewPr>
    <p:cSldViewPr snapToObjects="1">
      <p:cViewPr>
        <p:scale>
          <a:sx n="125" d="100"/>
          <a:sy n="125" d="100"/>
        </p:scale>
        <p:origin x="1404" y="-2772"/>
      </p:cViewPr>
      <p:guideLst>
        <p:guide orient="horz" pos="1842"/>
        <p:guide pos="3243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8268C79-44FD-4158-9359-D4929D61884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6127148-3861-43F6-B896-5A76636D6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C8DFD-CF19-7C42-9639-C27210E465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7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7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6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5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8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0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9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2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92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4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228" indent="-2904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1890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6645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1402" indent="-232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6157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0913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85669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0425" indent="-232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172D8F-6142-4DD3-A8A7-1E8E24637C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53294"/>
            <a:ext cx="7596416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637160"/>
            <a:ext cx="7596416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37915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37915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37915" y="5948611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37915" y="6237312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44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02000" cy="4637112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46000" y="432000"/>
            <a:ext cx="3168650" cy="270000"/>
          </a:xfrm>
        </p:spPr>
        <p:txBody>
          <a:bodyPr/>
          <a:lstStyle>
            <a:lvl1pPr marL="0" indent="0" algn="r">
              <a:buNone/>
              <a:defRPr sz="1100" b="0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020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3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C5C8-F143-412B-A2AA-E1D7488E005F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55033-B861-45CB-8C7E-F1CF4CB76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rad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6.jpeg"/><Relationship Id="rId1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microsoft.com/office/2007/relationships/hdphoto" Target="../media/hdphoto1.wdp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499992" y="1988840"/>
            <a:ext cx="4171646" cy="2257907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BioTrade Initiative for the SDGs</a:t>
            </a:r>
            <a:b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 April 2019 – Geneva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61" y="1484784"/>
            <a:ext cx="4030036" cy="456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5669" y="6399213"/>
            <a:ext cx="8783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i="1" dirty="0"/>
              <a:t>BioTrade is supported by the Swiss State Secretariat for Economic Affairs SECO, Governments of Norway, Spain, The Netherlands, as well as the UN Foundation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D5F26-EEFE-4178-BE46-1B6842A0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725144"/>
            <a:ext cx="3384376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</a:pPr>
            <a:r>
              <a:rPr lang="fr-CH" altLang="en-CH" sz="1200" dirty="0">
                <a:solidFill>
                  <a:schemeClr val="tx2"/>
                </a:solidFill>
              </a:rPr>
              <a:t>Lorena Jaramillo, biotrade@un.org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</a:pPr>
            <a:r>
              <a:rPr lang="fr-CH" altLang="en-US" sz="1200" dirty="0" err="1">
                <a:solidFill>
                  <a:srgbClr val="BDA153"/>
                </a:solidFill>
              </a:rPr>
              <a:t>Economic</a:t>
            </a:r>
            <a:r>
              <a:rPr lang="fr-CH" altLang="en-US" sz="1200" dirty="0">
                <a:solidFill>
                  <a:srgbClr val="BDA153"/>
                </a:solidFill>
              </a:rPr>
              <a:t> </a:t>
            </a:r>
            <a:r>
              <a:rPr lang="fr-CH" altLang="en-US" sz="1200" dirty="0" err="1">
                <a:solidFill>
                  <a:srgbClr val="BDA153"/>
                </a:solidFill>
              </a:rPr>
              <a:t>Affairs</a:t>
            </a:r>
            <a:r>
              <a:rPr lang="fr-CH" altLang="en-US" sz="1200" dirty="0">
                <a:solidFill>
                  <a:srgbClr val="BDA153"/>
                </a:solidFill>
              </a:rPr>
              <a:t> </a:t>
            </a:r>
            <a:r>
              <a:rPr lang="fr-CH" altLang="en-US" sz="1200" dirty="0" err="1">
                <a:solidFill>
                  <a:srgbClr val="BDA153"/>
                </a:solidFill>
              </a:rPr>
              <a:t>Officer</a:t>
            </a:r>
            <a:endParaRPr lang="en-US" altLang="en-US" sz="1200" dirty="0">
              <a:solidFill>
                <a:srgbClr val="BDA153"/>
              </a:solidFill>
            </a:endParaRPr>
          </a:p>
          <a:p>
            <a:pPr algn="ctr">
              <a:spcBef>
                <a:spcPct val="20000"/>
              </a:spcBef>
              <a:buClr>
                <a:srgbClr val="0000CC"/>
              </a:buClr>
            </a:pPr>
            <a:r>
              <a:rPr lang="fr-CH" altLang="en-CH" sz="1200" dirty="0">
                <a:solidFill>
                  <a:schemeClr val="tx2"/>
                </a:solidFill>
              </a:rPr>
              <a:t>TED/DITC</a:t>
            </a:r>
            <a:endParaRPr lang="en-US" altLang="en-CH" sz="1200" dirty="0">
              <a:solidFill>
                <a:schemeClr val="tx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B69057-6266-4083-898E-19496B6A0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8" y="437341"/>
            <a:ext cx="2058988" cy="7477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61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0840" y="113827"/>
            <a:ext cx="8733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solidFill>
                  <a:schemeClr val="tx2"/>
                </a:solidFill>
              </a:rPr>
              <a:t>Support companies to implement social &amp; environmental practices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CF86F-CFC6-4105-AF32-3080B0D3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781" y="1114382"/>
            <a:ext cx="1431925" cy="1893686"/>
          </a:xfrm>
          <a:prstGeom prst="rect">
            <a:avLst/>
          </a:prstGeom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107FC101-5DE1-47C7-B830-E63533175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888" y="4996678"/>
            <a:ext cx="1521780" cy="112329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FD21463-93EE-4F6A-BF60-BF518A998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23" y="4541129"/>
            <a:ext cx="2161926" cy="1123293"/>
          </a:xfrm>
          <a:prstGeom prst="rect">
            <a:avLst/>
          </a:prstGeom>
        </p:spPr>
      </p:pic>
      <p:pic>
        <p:nvPicPr>
          <p:cNvPr id="55" name="Picture 4" descr="Indonesia 2">
            <a:extLst>
              <a:ext uri="{FF2B5EF4-FFF2-40B4-BE49-F238E27FC236}">
                <a16:creationId xmlns:a16="http://schemas.microsoft.com/office/drawing/2014/main" id="{E7ABB346-C3DD-453F-9821-771A6DF8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25" y="1459281"/>
            <a:ext cx="1842932" cy="13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6">
            <a:extLst>
              <a:ext uri="{FF2B5EF4-FFF2-40B4-BE49-F238E27FC236}">
                <a16:creationId xmlns:a16="http://schemas.microsoft.com/office/drawing/2014/main" id="{50113FE2-3088-4A4C-9679-BCF60D973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/>
          <a:stretch/>
        </p:blipFill>
        <p:spPr bwMode="auto">
          <a:xfrm>
            <a:off x="6656045" y="5010310"/>
            <a:ext cx="1317300" cy="119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B2C7AD5E-6177-4E8C-BC85-FE01A47F0A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63" y="1114382"/>
            <a:ext cx="143192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1035">
            <a:extLst>
              <a:ext uri="{FF2B5EF4-FFF2-40B4-BE49-F238E27FC236}">
                <a16:creationId xmlns:a16="http://schemas.microsoft.com/office/drawing/2014/main" id="{0ECA71DE-679A-4C1E-9708-65652EB0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1257300"/>
            <a:ext cx="1060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n-US" sz="1400">
                <a:solidFill>
                  <a:schemeClr val="bg1"/>
                </a:solidFill>
              </a:rPr>
              <a:t>Wild collection</a:t>
            </a:r>
          </a:p>
        </p:txBody>
      </p:sp>
      <p:pic>
        <p:nvPicPr>
          <p:cNvPr id="75" name="19 Imagen" descr="gap2.jpg">
            <a:extLst>
              <a:ext uri="{FF2B5EF4-FFF2-40B4-BE49-F238E27FC236}">
                <a16:creationId xmlns:a16="http://schemas.microsoft.com/office/drawing/2014/main" id="{50231C91-1980-42A5-A774-5E2FBEF46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32" y="4887511"/>
            <a:ext cx="1101592" cy="149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8809CB-BE51-483B-8730-DFFD6B608465}"/>
              </a:ext>
            </a:extLst>
          </p:cNvPr>
          <p:cNvSpPr/>
          <p:nvPr/>
        </p:nvSpPr>
        <p:spPr>
          <a:xfrm>
            <a:off x="217137" y="3031249"/>
            <a:ext cx="3799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Supply chain management</a:t>
            </a:r>
            <a:r>
              <a:rPr lang="en-US" dirty="0"/>
              <a:t>: processing and quality improvements, GAPs, management plans, resource assessments, ABS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0F356E-293E-4B63-9AF0-2102623636E1}"/>
              </a:ext>
            </a:extLst>
          </p:cNvPr>
          <p:cNvSpPr/>
          <p:nvPr/>
        </p:nvSpPr>
        <p:spPr>
          <a:xfrm>
            <a:off x="4958590" y="3276945"/>
            <a:ext cx="3708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Enhance business capacity of SMEs: </a:t>
            </a:r>
            <a:r>
              <a:rPr lang="en-US" dirty="0"/>
              <a:t>organization, business plans, coaching &amp; training on business skills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1DB087-07AF-489D-90E3-8D2CC4200386}"/>
              </a:ext>
            </a:extLst>
          </p:cNvPr>
          <p:cNvSpPr/>
          <p:nvPr/>
        </p:nvSpPr>
        <p:spPr>
          <a:xfrm>
            <a:off x="5018207" y="4399654"/>
            <a:ext cx="3883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Funding:</a:t>
            </a:r>
            <a:r>
              <a:rPr lang="en-US" dirty="0"/>
              <a:t> PPPs, grants, credits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747C3-338A-4BC5-86F4-E0C741D2A3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6626" b="11233"/>
          <a:stretch/>
        </p:blipFill>
        <p:spPr>
          <a:xfrm>
            <a:off x="208671" y="1038076"/>
            <a:ext cx="2059073" cy="14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D470091-A539-492B-B398-5C39A5CD41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4" y="-39957"/>
            <a:ext cx="1130609" cy="723072"/>
          </a:xfrm>
          <a:prstGeom prst="rect">
            <a:avLst/>
          </a:prstGeom>
        </p:spPr>
      </p:pic>
      <p:sp>
        <p:nvSpPr>
          <p:cNvPr id="24" name="Title 3">
            <a:extLst>
              <a:ext uri="{FF2B5EF4-FFF2-40B4-BE49-F238E27FC236}">
                <a16:creationId xmlns:a16="http://schemas.microsoft.com/office/drawing/2014/main" id="{9A9A90A5-CED4-4ED8-ADC9-A147A3618A7E}"/>
              </a:ext>
            </a:extLst>
          </p:cNvPr>
          <p:cNvSpPr txBox="1">
            <a:spLocks/>
          </p:cNvSpPr>
          <p:nvPr/>
        </p:nvSpPr>
        <p:spPr>
          <a:xfrm>
            <a:off x="1547664" y="-22740"/>
            <a:ext cx="6609822" cy="85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F497D"/>
                </a:solidFill>
              </a:rPr>
              <a:t>Where do we work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198D1703-CEA1-4B5A-88A7-0903DEC3B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74" y="994167"/>
            <a:ext cx="727594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b="1" dirty="0">
                <a:latin typeface="Calibri" charset="0"/>
              </a:rPr>
              <a:t>Activities are implemented by national, regional and international partners:</a:t>
            </a:r>
            <a:endParaRPr lang="en-US" sz="2000" b="1" dirty="0">
              <a:latin typeface="Calibri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79CBE7B5-0EB9-418D-A63A-A8C283A92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7371" y="1913186"/>
            <a:ext cx="5249143" cy="3568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D8914A5-55C5-49F2-A1D7-E180C278350B}"/>
              </a:ext>
            </a:extLst>
          </p:cNvPr>
          <p:cNvSpPr/>
          <p:nvPr/>
        </p:nvSpPr>
        <p:spPr>
          <a:xfrm>
            <a:off x="283973" y="2829203"/>
            <a:ext cx="1944215" cy="18950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Currently implemented in 46 countries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BF0465-DC2E-47F9-9DC8-D4150684FD65}"/>
              </a:ext>
            </a:extLst>
          </p:cNvPr>
          <p:cNvSpPr/>
          <p:nvPr/>
        </p:nvSpPr>
        <p:spPr>
          <a:xfrm>
            <a:off x="4370380" y="2775969"/>
            <a:ext cx="2187879" cy="18950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Sales from BT companies/associations US$ 4.6 billion (2017)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877E24-2C98-472A-98D7-D191586C8268}"/>
              </a:ext>
            </a:extLst>
          </p:cNvPr>
          <p:cNvSpPr/>
          <p:nvPr/>
        </p:nvSpPr>
        <p:spPr>
          <a:xfrm>
            <a:off x="2300197" y="2768684"/>
            <a:ext cx="1912420" cy="18950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3,500 value chains supported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835C7E-2669-407F-A9F6-9D6692BBAD50}"/>
              </a:ext>
            </a:extLst>
          </p:cNvPr>
          <p:cNvSpPr/>
          <p:nvPr/>
        </p:nvSpPr>
        <p:spPr>
          <a:xfrm>
            <a:off x="6669822" y="2714586"/>
            <a:ext cx="2113747" cy="18950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 million beneficiaries</a:t>
            </a:r>
          </a:p>
          <a:p>
            <a:pPr algn="ctr"/>
            <a:endParaRPr lang="en-US" sz="1600" dirty="0"/>
          </a:p>
          <a:p>
            <a:pPr lvl="0" algn="ctr"/>
            <a:r>
              <a:rPr lang="en-US" sz="1200" dirty="0">
                <a:ea typeface="Calibri"/>
                <a:cs typeface="Calibri"/>
                <a:sym typeface="Calibri"/>
              </a:rPr>
              <a:t>(producers/farmers, collectors/hunters, workers)</a:t>
            </a:r>
            <a:endParaRPr lang="en-US" sz="1400" dirty="0"/>
          </a:p>
          <a:p>
            <a:pPr algn="ctr"/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85D84-3355-4BEE-BCC7-62B260B133B7}"/>
              </a:ext>
            </a:extLst>
          </p:cNvPr>
          <p:cNvSpPr txBox="1"/>
          <p:nvPr/>
        </p:nvSpPr>
        <p:spPr>
          <a:xfrm>
            <a:off x="451496" y="5474603"/>
            <a:ext cx="8552898" cy="76270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/>
              <a:t>Africa:</a:t>
            </a:r>
            <a:r>
              <a:rPr lang="en-US" sz="800" dirty="0"/>
              <a:t> Botswana, Burkina Faso*, Egypt*, Ghana*, Kenya*, Madagascar, Malawi, Mozambique, Namibia, South Africa, Sudan*, Swaziland, United Republic of Tanzania*, Zambia, Zimbabwe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/>
              <a:t>Asia:</a:t>
            </a:r>
            <a:r>
              <a:rPr lang="en-US" sz="800" dirty="0"/>
              <a:t> Indonesia, China*, Kazakhstan*, Kyrgyzstan*, Lao People's Democratic Republic, Myanmar, Turkey*, Viet Nam.</a:t>
            </a:r>
          </a:p>
          <a:p>
            <a:pPr>
              <a:lnSpc>
                <a:spcPct val="110000"/>
              </a:lnSpc>
              <a:defRPr/>
            </a:pPr>
            <a:r>
              <a:rPr lang="en-US" sz="800" b="1" dirty="0"/>
              <a:t>Americas</a:t>
            </a:r>
            <a:r>
              <a:rPr lang="en-US" sz="800" dirty="0"/>
              <a:t>: </a:t>
            </a:r>
            <a:r>
              <a:rPr lang="en-US" sz="800" dirty="0" err="1"/>
              <a:t>Plurinational</a:t>
            </a:r>
            <a:r>
              <a:rPr lang="en-US" sz="800" dirty="0"/>
              <a:t> State of Bolivia, Argentina*, Brazil, Chile*, Colombia, Ecuador, Mexico, Paraguay*, Peru, USA*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/>
              <a:t>Europe: </a:t>
            </a:r>
            <a:r>
              <a:rPr lang="en-US" sz="800" dirty="0"/>
              <a:t>Albania*, Bosnia Herzegovina*, Bulgaria*, Croatia*, Finland, Georgia*, Germany*, Hungary*, Poland*, Romania*, Serbia*, Spain*, Ukraine*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*Countries working with UEBT supply chains</a:t>
            </a:r>
          </a:p>
        </p:txBody>
      </p:sp>
    </p:spTree>
    <p:extLst>
      <p:ext uri="{BB962C8B-B14F-4D97-AF65-F5344CB8AC3E}">
        <p14:creationId xmlns:p14="http://schemas.microsoft.com/office/powerpoint/2010/main" val="38851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27572" y="0"/>
            <a:ext cx="8360852" cy="647700"/>
          </a:xfrm>
          <a:solidFill>
            <a:srgbClr val="FFFFFF"/>
          </a:solidFill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&amp; challenges </a:t>
            </a: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>
            <a:off x="154356" y="2081197"/>
            <a:ext cx="8607425" cy="695325"/>
          </a:xfrm>
          <a:custGeom>
            <a:avLst/>
            <a:gdLst>
              <a:gd name="T0" fmla="*/ 0 w 8607543"/>
              <a:gd name="T1" fmla="*/ 69491 h 695734"/>
              <a:gd name="T2" fmla="*/ 69571 w 8607543"/>
              <a:gd name="T3" fmla="*/ 0 h 695734"/>
              <a:gd name="T4" fmla="*/ 8537741 w 8607543"/>
              <a:gd name="T5" fmla="*/ 0 h 695734"/>
              <a:gd name="T6" fmla="*/ 8607307 w 8607543"/>
              <a:gd name="T7" fmla="*/ 69491 h 695734"/>
              <a:gd name="T8" fmla="*/ 8607307 w 8607543"/>
              <a:gd name="T9" fmla="*/ 625425 h 695734"/>
              <a:gd name="T10" fmla="*/ 8537741 w 8607543"/>
              <a:gd name="T11" fmla="*/ 694916 h 695734"/>
              <a:gd name="T12" fmla="*/ 69571 w 8607543"/>
              <a:gd name="T13" fmla="*/ 694916 h 695734"/>
              <a:gd name="T14" fmla="*/ 0 w 8607543"/>
              <a:gd name="T15" fmla="*/ 625425 h 695734"/>
              <a:gd name="T16" fmla="*/ 0 w 8607543"/>
              <a:gd name="T17" fmla="*/ 69491 h 6957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07543"/>
              <a:gd name="T28" fmla="*/ 0 h 695734"/>
              <a:gd name="T29" fmla="*/ 8607543 w 8607543"/>
              <a:gd name="T30" fmla="*/ 695734 h 6957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07543" h="695734">
                <a:moveTo>
                  <a:pt x="0" y="69573"/>
                </a:moveTo>
                <a:cubicBezTo>
                  <a:pt x="0" y="31149"/>
                  <a:pt x="31149" y="0"/>
                  <a:pt x="69573" y="0"/>
                </a:cubicBezTo>
                <a:lnTo>
                  <a:pt x="8537970" y="0"/>
                </a:lnTo>
                <a:cubicBezTo>
                  <a:pt x="8576394" y="0"/>
                  <a:pt x="8607543" y="31149"/>
                  <a:pt x="8607543" y="69573"/>
                </a:cubicBezTo>
                <a:lnTo>
                  <a:pt x="8607543" y="626161"/>
                </a:lnTo>
                <a:cubicBezTo>
                  <a:pt x="8607543" y="664585"/>
                  <a:pt x="8576394" y="695734"/>
                  <a:pt x="8537970" y="695734"/>
                </a:cubicBezTo>
                <a:lnTo>
                  <a:pt x="69573" y="695734"/>
                </a:lnTo>
                <a:cubicBezTo>
                  <a:pt x="31149" y="695734"/>
                  <a:pt x="0" y="664585"/>
                  <a:pt x="0" y="626161"/>
                </a:cubicBezTo>
                <a:lnTo>
                  <a:pt x="0" y="69573"/>
                </a:lnTo>
                <a:close/>
              </a:path>
            </a:pathLst>
          </a:custGeom>
          <a:solidFill>
            <a:srgbClr val="7598DD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7" tIns="108007" rIns="108007" bIns="108007" anchor="ctr"/>
          <a:lstStyle/>
          <a:p>
            <a:pPr marL="342900" indent="-342900" algn="ctr" eaLnBrk="0" hangingPunct="0">
              <a:lnSpc>
                <a:spcPct val="160000"/>
              </a:lnSpc>
              <a:spcBef>
                <a:spcPct val="20000"/>
              </a:spcBef>
              <a:buClr>
                <a:srgbClr val="4F990B"/>
              </a:buCl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&amp; knowledge built: align efforts, KS</a:t>
            </a:r>
          </a:p>
        </p:txBody>
      </p:sp>
      <p:sp>
        <p:nvSpPr>
          <p:cNvPr id="7" name="Freeform 4"/>
          <p:cNvSpPr>
            <a:spLocks noChangeArrowheads="1"/>
          </p:cNvSpPr>
          <p:nvPr/>
        </p:nvSpPr>
        <p:spPr bwMode="auto">
          <a:xfrm>
            <a:off x="154357" y="1025906"/>
            <a:ext cx="8607424" cy="864047"/>
          </a:xfrm>
          <a:custGeom>
            <a:avLst/>
            <a:gdLst>
              <a:gd name="T0" fmla="*/ 0 w 8607543"/>
              <a:gd name="T1" fmla="*/ 69809 h 695734"/>
              <a:gd name="T2" fmla="*/ 69571 w 8607543"/>
              <a:gd name="T3" fmla="*/ 0 h 695734"/>
              <a:gd name="T4" fmla="*/ 8537741 w 8607543"/>
              <a:gd name="T5" fmla="*/ 0 h 695734"/>
              <a:gd name="T6" fmla="*/ 8607307 w 8607543"/>
              <a:gd name="T7" fmla="*/ 69809 h 695734"/>
              <a:gd name="T8" fmla="*/ 8607307 w 8607543"/>
              <a:gd name="T9" fmla="*/ 628285 h 695734"/>
              <a:gd name="T10" fmla="*/ 8537741 w 8607543"/>
              <a:gd name="T11" fmla="*/ 698094 h 695734"/>
              <a:gd name="T12" fmla="*/ 69571 w 8607543"/>
              <a:gd name="T13" fmla="*/ 698094 h 695734"/>
              <a:gd name="T14" fmla="*/ 0 w 8607543"/>
              <a:gd name="T15" fmla="*/ 628285 h 695734"/>
              <a:gd name="T16" fmla="*/ 0 w 8607543"/>
              <a:gd name="T17" fmla="*/ 69809 h 6957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07543"/>
              <a:gd name="T28" fmla="*/ 0 h 695734"/>
              <a:gd name="T29" fmla="*/ 8607543 w 8607543"/>
              <a:gd name="T30" fmla="*/ 695734 h 6957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07543" h="695734">
                <a:moveTo>
                  <a:pt x="0" y="69573"/>
                </a:moveTo>
                <a:cubicBezTo>
                  <a:pt x="0" y="31149"/>
                  <a:pt x="31149" y="0"/>
                  <a:pt x="69573" y="0"/>
                </a:cubicBezTo>
                <a:lnTo>
                  <a:pt x="8537970" y="0"/>
                </a:lnTo>
                <a:cubicBezTo>
                  <a:pt x="8576394" y="0"/>
                  <a:pt x="8607543" y="31149"/>
                  <a:pt x="8607543" y="69573"/>
                </a:cubicBezTo>
                <a:lnTo>
                  <a:pt x="8607543" y="626161"/>
                </a:lnTo>
                <a:cubicBezTo>
                  <a:pt x="8607543" y="664585"/>
                  <a:pt x="8576394" y="695734"/>
                  <a:pt x="8537970" y="695734"/>
                </a:cubicBezTo>
                <a:lnTo>
                  <a:pt x="69573" y="695734"/>
                </a:lnTo>
                <a:cubicBezTo>
                  <a:pt x="31149" y="695734"/>
                  <a:pt x="0" y="664585"/>
                  <a:pt x="0" y="626161"/>
                </a:cubicBezTo>
                <a:lnTo>
                  <a:pt x="0" y="69573"/>
                </a:lnTo>
                <a:close/>
              </a:path>
            </a:pathLst>
          </a:custGeom>
          <a:solidFill>
            <a:srgbClr val="7598DD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7" tIns="108007" rIns="108007" bIns="108007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4F990B"/>
              </a:buCl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preferences: +demand, but access?</a:t>
            </a:r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154354" y="4022018"/>
            <a:ext cx="8607425" cy="695325"/>
          </a:xfrm>
          <a:custGeom>
            <a:avLst/>
            <a:gdLst>
              <a:gd name="T0" fmla="*/ 0 w 8607543"/>
              <a:gd name="T1" fmla="*/ 69491 h 695734"/>
              <a:gd name="T2" fmla="*/ 69571 w 8607543"/>
              <a:gd name="T3" fmla="*/ 0 h 695734"/>
              <a:gd name="T4" fmla="*/ 8537741 w 8607543"/>
              <a:gd name="T5" fmla="*/ 0 h 695734"/>
              <a:gd name="T6" fmla="*/ 8607307 w 8607543"/>
              <a:gd name="T7" fmla="*/ 69491 h 695734"/>
              <a:gd name="T8" fmla="*/ 8607307 w 8607543"/>
              <a:gd name="T9" fmla="*/ 625425 h 695734"/>
              <a:gd name="T10" fmla="*/ 8537741 w 8607543"/>
              <a:gd name="T11" fmla="*/ 694916 h 695734"/>
              <a:gd name="T12" fmla="*/ 69571 w 8607543"/>
              <a:gd name="T13" fmla="*/ 694916 h 695734"/>
              <a:gd name="T14" fmla="*/ 0 w 8607543"/>
              <a:gd name="T15" fmla="*/ 625425 h 695734"/>
              <a:gd name="T16" fmla="*/ 0 w 8607543"/>
              <a:gd name="T17" fmla="*/ 69491 h 6957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07543"/>
              <a:gd name="T28" fmla="*/ 0 h 695734"/>
              <a:gd name="T29" fmla="*/ 8607543 w 8607543"/>
              <a:gd name="T30" fmla="*/ 695734 h 6957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07543" h="695734">
                <a:moveTo>
                  <a:pt x="0" y="69573"/>
                </a:moveTo>
                <a:cubicBezTo>
                  <a:pt x="0" y="31149"/>
                  <a:pt x="31149" y="0"/>
                  <a:pt x="69573" y="0"/>
                </a:cubicBezTo>
                <a:lnTo>
                  <a:pt x="8537970" y="0"/>
                </a:lnTo>
                <a:cubicBezTo>
                  <a:pt x="8576394" y="0"/>
                  <a:pt x="8607543" y="31149"/>
                  <a:pt x="8607543" y="69573"/>
                </a:cubicBezTo>
                <a:lnTo>
                  <a:pt x="8607543" y="626161"/>
                </a:lnTo>
                <a:cubicBezTo>
                  <a:pt x="8607543" y="664585"/>
                  <a:pt x="8576394" y="695734"/>
                  <a:pt x="8537970" y="695734"/>
                </a:cubicBezTo>
                <a:lnTo>
                  <a:pt x="69573" y="695734"/>
                </a:lnTo>
                <a:cubicBezTo>
                  <a:pt x="31149" y="695734"/>
                  <a:pt x="0" y="664585"/>
                  <a:pt x="0" y="626161"/>
                </a:cubicBezTo>
                <a:lnTo>
                  <a:pt x="0" y="69573"/>
                </a:lnTo>
                <a:close/>
              </a:path>
            </a:pathLst>
          </a:custGeom>
          <a:solidFill>
            <a:srgbClr val="7598DD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7" tIns="108007" rIns="108007" bIns="108007" anchor="ctr"/>
          <a:lstStyle/>
          <a:p>
            <a:pPr marL="342900" indent="-342900" algn="ctr" eaLnBrk="0" hangingPunct="0">
              <a:lnSpc>
                <a:spcPct val="160000"/>
              </a:lnSpc>
              <a:spcBef>
                <a:spcPct val="20000"/>
              </a:spcBef>
              <a:buClr>
                <a:srgbClr val="4F990B"/>
              </a:buCl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policy environment: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incentives, capacity and awareness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154355" y="2938736"/>
            <a:ext cx="8607425" cy="948857"/>
          </a:xfrm>
          <a:custGeom>
            <a:avLst/>
            <a:gdLst>
              <a:gd name="T0" fmla="*/ 0 w 8607543"/>
              <a:gd name="T1" fmla="*/ 69491 h 695734"/>
              <a:gd name="T2" fmla="*/ 69571 w 8607543"/>
              <a:gd name="T3" fmla="*/ 0 h 695734"/>
              <a:gd name="T4" fmla="*/ 8537741 w 8607543"/>
              <a:gd name="T5" fmla="*/ 0 h 695734"/>
              <a:gd name="T6" fmla="*/ 8607307 w 8607543"/>
              <a:gd name="T7" fmla="*/ 69491 h 695734"/>
              <a:gd name="T8" fmla="*/ 8607307 w 8607543"/>
              <a:gd name="T9" fmla="*/ 625425 h 695734"/>
              <a:gd name="T10" fmla="*/ 8537741 w 8607543"/>
              <a:gd name="T11" fmla="*/ 694916 h 695734"/>
              <a:gd name="T12" fmla="*/ 69571 w 8607543"/>
              <a:gd name="T13" fmla="*/ 694916 h 695734"/>
              <a:gd name="T14" fmla="*/ 0 w 8607543"/>
              <a:gd name="T15" fmla="*/ 625425 h 695734"/>
              <a:gd name="T16" fmla="*/ 0 w 8607543"/>
              <a:gd name="T17" fmla="*/ 69491 h 6957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07543"/>
              <a:gd name="T28" fmla="*/ 0 h 695734"/>
              <a:gd name="T29" fmla="*/ 8607543 w 8607543"/>
              <a:gd name="T30" fmla="*/ 695734 h 6957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07543" h="695734">
                <a:moveTo>
                  <a:pt x="0" y="69573"/>
                </a:moveTo>
                <a:cubicBezTo>
                  <a:pt x="0" y="31149"/>
                  <a:pt x="31149" y="0"/>
                  <a:pt x="69573" y="0"/>
                </a:cubicBezTo>
                <a:lnTo>
                  <a:pt x="8537970" y="0"/>
                </a:lnTo>
                <a:cubicBezTo>
                  <a:pt x="8576394" y="0"/>
                  <a:pt x="8607543" y="31149"/>
                  <a:pt x="8607543" y="69573"/>
                </a:cubicBezTo>
                <a:lnTo>
                  <a:pt x="8607543" y="626161"/>
                </a:lnTo>
                <a:cubicBezTo>
                  <a:pt x="8607543" y="664585"/>
                  <a:pt x="8576394" y="695734"/>
                  <a:pt x="8537970" y="695734"/>
                </a:cubicBezTo>
                <a:lnTo>
                  <a:pt x="69573" y="695734"/>
                </a:lnTo>
                <a:cubicBezTo>
                  <a:pt x="31149" y="695734"/>
                  <a:pt x="0" y="664585"/>
                  <a:pt x="0" y="626161"/>
                </a:cubicBezTo>
                <a:lnTo>
                  <a:pt x="0" y="69573"/>
                </a:lnTo>
                <a:close/>
              </a:path>
            </a:pathLst>
          </a:custGeom>
          <a:solidFill>
            <a:srgbClr val="7598DD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7" tIns="108007" rIns="108007" bIns="108007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4F990B"/>
              </a:buClr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 structure  and  beneficiaries’ capacity &amp; interest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skills, knowledge, financing)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6F34B8-1485-4CDB-B39E-7C8497E8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73" y="5185893"/>
            <a:ext cx="1849548" cy="833765"/>
          </a:xfrm>
          <a:prstGeom prst="rect">
            <a:avLst/>
          </a:prstGeom>
        </p:spPr>
      </p:pic>
      <p:pic>
        <p:nvPicPr>
          <p:cNvPr id="12" name="Picture 11" descr="sdg.jpeg">
            <a:extLst>
              <a:ext uri="{FF2B5EF4-FFF2-40B4-BE49-F238E27FC236}">
                <a16:creationId xmlns:a16="http://schemas.microsoft.com/office/drawing/2014/main" id="{D75D4E00-B717-4AA2-BD09-FCCC3EB92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5176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0208" y="119529"/>
            <a:ext cx="8750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/>
            <a:r>
              <a:rPr lang="en-US" b="1" dirty="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BioTrade and the SDGs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634670" y="4964937"/>
            <a:ext cx="1379250" cy="1176153"/>
            <a:chOff x="1187624" y="1880408"/>
            <a:chExt cx="955569" cy="955569"/>
          </a:xfrm>
        </p:grpSpPr>
        <p:pic>
          <p:nvPicPr>
            <p:cNvPr id="29" name="Picture 28" descr="sdg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624" y="1880408"/>
              <a:ext cx="955569" cy="95556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475656" y="2227674"/>
              <a:ext cx="432048" cy="2750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F497D"/>
                  </a:solidFill>
                </a:rPr>
                <a:t>94%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2476527"/>
            <a:ext cx="4162778" cy="934363"/>
            <a:chOff x="178916" y="1772816"/>
            <a:chExt cx="3395051" cy="934363"/>
          </a:xfrm>
        </p:grpSpPr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200805" y="2060848"/>
              <a:ext cx="337316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Promoting livelihoods to grassroots communities (</a:t>
              </a:r>
              <a:r>
                <a:rPr lang="en-US" sz="1200" i="1" dirty="0"/>
                <a:t>income, jobs &amp; gender equality, food security, ABS and diversification</a:t>
              </a:r>
              <a:r>
                <a:rPr lang="en-US" sz="1200" dirty="0"/>
                <a:t>)</a:t>
              </a: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178916" y="1772816"/>
              <a:ext cx="1728788" cy="338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People (1 to 5)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3706449"/>
            <a:ext cx="4413258" cy="1082985"/>
            <a:chOff x="68167" y="3284984"/>
            <a:chExt cx="3666603" cy="1082985"/>
          </a:xfrm>
        </p:grpSpPr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68168" y="3629305"/>
              <a:ext cx="3666602" cy="738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FFFFF"/>
              </a:solidFill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Value addition &amp; innovation, start-ups in and technology transfer to rural communities and SMEs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Sustainable tourism activities</a:t>
              </a: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68167" y="3284984"/>
              <a:ext cx="1836104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Prosperity (8-11, 7*)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83666" y="2582334"/>
            <a:ext cx="4360334" cy="1013660"/>
            <a:chOff x="5721939" y="1851315"/>
            <a:chExt cx="3441397" cy="1013660"/>
          </a:xfrm>
        </p:grpSpPr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5721939" y="2126311"/>
              <a:ext cx="3441397" cy="7386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mpd="sng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Sustainable practices in land and coastal ecosystems (</a:t>
              </a:r>
              <a:r>
                <a:rPr lang="en-US" sz="1200" i="1" dirty="0"/>
                <a:t>sustainable sourcing, CITES II &amp; III, Blue BioTrade</a:t>
              </a:r>
              <a:r>
                <a:rPr lang="en-US" sz="1200" dirty="0"/>
                <a:t>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Access and benefit sharing of the benefits generated</a:t>
              </a: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7503892" y="1851315"/>
              <a:ext cx="1659444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Planet (6, 12-15)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41332" y="3803434"/>
            <a:ext cx="4402667" cy="1044426"/>
            <a:chOff x="5771049" y="3871061"/>
            <a:chExt cx="3265447" cy="993293"/>
          </a:xfrm>
        </p:grpSpPr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5771049" y="4161854"/>
              <a:ext cx="3265447" cy="7025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 cmpd="sng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Income generating activities for conflict affected groups particularly in rural areas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Enhance social cohesion, dialogue and transparency - &gt; trust</a:t>
              </a: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7597278" y="3871061"/>
              <a:ext cx="1420834" cy="33855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Peace (16)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41333" y="5094111"/>
            <a:ext cx="4402668" cy="1107310"/>
            <a:chOff x="1763689" y="5004570"/>
            <a:chExt cx="5544021" cy="1107310"/>
          </a:xfrm>
        </p:grpSpPr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4944394" y="5004570"/>
              <a:ext cx="2363316" cy="3404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6699FF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Partnerships (17)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763689" y="5373216"/>
              <a:ext cx="5544018" cy="738664"/>
            </a:xfrm>
            <a:prstGeom prst="rect">
              <a:avLst/>
            </a:prstGeom>
            <a:solidFill>
              <a:srgbClr val="EEECE1"/>
            </a:solidFill>
            <a:ln w="19050" cmpd="sng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Promote S-S and N-S cooperation, and mobilization of resources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 dirty="0"/>
                <a:t>Increase/diversify exports of developing countries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7001" y="796907"/>
            <a:ext cx="8890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Tx/>
              <a:buFont typeface="Courier New"/>
              <a:buChar char="o"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BioTrade national and regional programmes</a:t>
            </a:r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 (Asia, Africa, Latin America) </a:t>
            </a: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and global </a:t>
            </a:r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(UNCTAD)</a:t>
            </a:r>
          </a:p>
          <a:p>
            <a:pPr marL="285750" indent="-285750">
              <a:buClrTx/>
              <a:buFont typeface="Courier New"/>
              <a:buChar char="o"/>
            </a:pPr>
            <a:endParaRPr 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285750" indent="-285750">
              <a:buClrTx/>
              <a:buFont typeface="Courier New"/>
              <a:buChar char="o"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NGOs, business associations:</a:t>
            </a:r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PhytoTrade</a:t>
            </a:r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 Africa, </a:t>
            </a: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Union for Ethical BioTrade (UEBT)</a:t>
            </a:r>
            <a:endParaRPr lang="en-US" sz="1600" dirty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285750" indent="-285750">
              <a:buClrTx/>
              <a:buFont typeface="Courier New"/>
              <a:buChar char="o"/>
            </a:pPr>
            <a:endParaRPr lang="en-US" sz="1600" b="1" dirty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285750" indent="-285750">
              <a:buClrTx/>
              <a:buFont typeface="Courier New"/>
              <a:buChar char="o"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Development banks, UN agencies, import promotion actors..: </a:t>
            </a:r>
            <a:r>
              <a:rPr lang="en-US" sz="1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CAF, ITC, UNDP, UNEP, SIPPO..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6513019"/>
            <a:ext cx="1750654" cy="344981"/>
            <a:chOff x="7393346" y="-67982"/>
            <a:chExt cx="1750654" cy="3449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B13C7E-F217-405F-A291-B8059EA42AEC}"/>
                </a:ext>
              </a:extLst>
            </p:cNvPr>
            <p:cNvSpPr txBox="1"/>
            <p:nvPr/>
          </p:nvSpPr>
          <p:spPr>
            <a:xfrm>
              <a:off x="7683632" y="0"/>
              <a:ext cx="1460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1F497D"/>
                  </a:solidFill>
                </a:rPr>
                <a:t>@</a:t>
              </a:r>
              <a:r>
                <a:rPr lang="en-US" sz="1200" dirty="0" err="1">
                  <a:solidFill>
                    <a:srgbClr val="1F497D"/>
                  </a:solidFill>
                </a:rPr>
                <a:t>BioTradeGroup</a:t>
              </a:r>
              <a:endParaRPr lang="en-US" sz="1200" dirty="0">
                <a:solidFill>
                  <a:srgbClr val="1F497D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DC1FAB7-D09B-4B95-8A0B-405E5589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3346" y="-67982"/>
              <a:ext cx="324688" cy="34498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B40B975-302E-43A1-AA4F-BCABC9C7CCA2}"/>
              </a:ext>
            </a:extLst>
          </p:cNvPr>
          <p:cNvSpPr txBox="1"/>
          <p:nvPr/>
        </p:nvSpPr>
        <p:spPr>
          <a:xfrm>
            <a:off x="654764" y="2948223"/>
            <a:ext cx="8023232" cy="584776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New Global BioTrade </a:t>
            </a:r>
            <a:r>
              <a:rPr lang="en-US" sz="1600" dirty="0" err="1">
                <a:solidFill>
                  <a:schemeClr val="bg1"/>
                </a:solidFill>
              </a:rPr>
              <a:t>Programme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i="1" dirty="0">
                <a:solidFill>
                  <a:schemeClr val="bg1"/>
                </a:solidFill>
              </a:rPr>
              <a:t>Linking trade, biodiversity and sustainable development</a:t>
            </a:r>
            <a:r>
              <a:rPr lang="en-US" sz="1600" dirty="0">
                <a:solidFill>
                  <a:schemeClr val="bg1"/>
                </a:solidFill>
              </a:rPr>
              <a:t> (2018-2022)</a:t>
            </a:r>
          </a:p>
        </p:txBody>
      </p:sp>
      <p:sp>
        <p:nvSpPr>
          <p:cNvPr id="27" name="Shape 245">
            <a:extLst>
              <a:ext uri="{FF2B5EF4-FFF2-40B4-BE49-F238E27FC236}">
                <a16:creationId xmlns:a16="http://schemas.microsoft.com/office/drawing/2014/main" id="{D302FA4E-EF4D-4A3E-A25B-C4F1F7BF30EB}"/>
              </a:ext>
            </a:extLst>
          </p:cNvPr>
          <p:cNvSpPr/>
          <p:nvPr/>
        </p:nvSpPr>
        <p:spPr>
          <a:xfrm>
            <a:off x="634662" y="3528416"/>
            <a:ext cx="8043333" cy="649110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“There is potential to upscale BioTrade, but all practitioners need to work together to seize the opportunities that are arising and address the challenges to develop BioTrade businesses”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848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E677161F-28B4-4B1C-9244-E4DD8F24B9EB}"/>
              </a:ext>
            </a:extLst>
          </p:cNvPr>
          <p:cNvSpPr txBox="1">
            <a:spLocks/>
          </p:cNvSpPr>
          <p:nvPr/>
        </p:nvSpPr>
        <p:spPr>
          <a:xfrm>
            <a:off x="528809" y="3877812"/>
            <a:ext cx="7772400" cy="1587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Thank you very much</a:t>
            </a:r>
          </a:p>
          <a:p>
            <a:endParaRPr lang="en-US" sz="3600" dirty="0"/>
          </a:p>
          <a:p>
            <a:r>
              <a:rPr lang="en-US" sz="2000" b="1" i="1" dirty="0">
                <a:solidFill>
                  <a:schemeClr val="tx2"/>
                </a:solidFill>
              </a:rPr>
              <a:t>Further information at </a:t>
            </a:r>
            <a:r>
              <a:rPr lang="en-US" sz="2000" b="1" i="1" u="sng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www.biotrade.org</a:t>
            </a:r>
            <a:r>
              <a:rPr lang="en-US" sz="2000" b="1" i="1" u="sng" dirty="0">
                <a:solidFill>
                  <a:schemeClr val="tx2"/>
                </a:solidFill>
              </a:rPr>
              <a:t> </a:t>
            </a:r>
            <a:r>
              <a:rPr lang="en-US" sz="2000" b="1" i="1" dirty="0">
                <a:solidFill>
                  <a:schemeClr val="tx2"/>
                </a:solidFill>
              </a:rPr>
              <a:t>and biotrade@un.org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pic>
        <p:nvPicPr>
          <p:cNvPr id="45" name="Picture 2" descr="E:\UNCTAD_Final-3HR (2).jpg">
            <a:extLst>
              <a:ext uri="{FF2B5EF4-FFF2-40B4-BE49-F238E27FC236}">
                <a16:creationId xmlns:a16="http://schemas.microsoft.com/office/drawing/2014/main" id="{E16D6EA4-6663-49A5-B61A-DE457F8C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6838"/>
            <a:ext cx="9144000" cy="247098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3">
            <a:extLst>
              <a:ext uri="{FF2B5EF4-FFF2-40B4-BE49-F238E27FC236}">
                <a16:creationId xmlns:a16="http://schemas.microsoft.com/office/drawing/2014/main" id="{3432CEFC-EA27-40BD-81FE-1EAD99CA441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13842" y="5194679"/>
            <a:ext cx="26353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i="1" dirty="0">
                <a:latin typeface="Calibri" panose="020F0502020204030204" pitchFamily="34" charset="0"/>
              </a:rPr>
              <a:t>Pictures from UNCTAD, BioTrade and </a:t>
            </a:r>
            <a:r>
              <a:rPr lang="en-US" sz="1000" i="1" dirty="0" err="1">
                <a:latin typeface="Calibri" panose="020F0502020204030204" pitchFamily="34" charset="0"/>
              </a:rPr>
              <a:t>programmes</a:t>
            </a:r>
            <a:r>
              <a:rPr lang="en-US" sz="1000" i="1" dirty="0">
                <a:latin typeface="Calibri" panose="020F0502020204030204" pitchFamily="34" charset="0"/>
              </a:rPr>
              <a:t>, practitioners and partners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id="{E3AD3067-0628-405E-B802-F20958A4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047"/>
            <a:ext cx="87484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i="1" dirty="0"/>
              <a:t>BioTrade is supported by the Swiss State Secretariat for Economic Affairs SECO, Governments of Norway, Spain, The Netherlands, as well as the UN Foundation and UN development account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784D69-F22F-4452-A3F6-F4A316D96074}"/>
              </a:ext>
            </a:extLst>
          </p:cNvPr>
          <p:cNvSpPr/>
          <p:nvPr/>
        </p:nvSpPr>
        <p:spPr>
          <a:xfrm>
            <a:off x="539552" y="278066"/>
            <a:ext cx="81369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600" b="1" i="1" dirty="0">
                <a:solidFill>
                  <a:schemeClr val="tx2"/>
                </a:solidFill>
                <a:latin typeface="Calibri" panose="020F050202020403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Nairobi </a:t>
            </a:r>
            <a:r>
              <a:rPr lang="en-US" sz="1600" b="1" i="1" dirty="0" err="1">
                <a:solidFill>
                  <a:schemeClr val="tx2"/>
                </a:solidFill>
                <a:latin typeface="Calibri" panose="020F050202020403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Maafikiano</a:t>
            </a:r>
            <a:r>
              <a:rPr lang="en-US" sz="1600" b="1" i="1" dirty="0">
                <a:solidFill>
                  <a:schemeClr val="tx2"/>
                </a:solidFill>
                <a:latin typeface="Calibri" panose="020F0502020204030204" pitchFamily="34" charset="0"/>
                <a:ea typeface="Yu Mincho" panose="02020400000000000000" pitchFamily="18" charset="-128"/>
                <a:cs typeface="Helvetica" panose="020B0604020202020204" pitchFamily="34" charset="0"/>
              </a:rPr>
              <a:t> –“Promote sustainable trade in biodiversity products and services to strengthen the sustainability of biodiversity and foster sustainable growth, in close cooperation with other relevant agencies where appropriate” (paragraph 76q).</a:t>
            </a:r>
            <a:endParaRPr lang="en-US" b="1" i="1" dirty="0">
              <a:solidFill>
                <a:schemeClr val="tx2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87D1-2FA6-4E9A-8C5E-B1BA20FF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pPr>
              <a:defRPr/>
            </a:pPr>
            <a:r>
              <a:rPr lang="es-EC" dirty="0">
                <a:latin typeface="Calibri" charset="0"/>
                <a:ea typeface="ＭＳ Ｐゴシック" charset="0"/>
                <a:cs typeface="Arial" charset="0"/>
              </a:rPr>
              <a:t>Content</a:t>
            </a:r>
            <a:endParaRPr lang="en-US" dirty="0">
              <a:latin typeface="Calibri" charset="0"/>
              <a:ea typeface="ＭＳ Ｐゴシック" charset="0"/>
              <a:cs typeface="Arial" charset="0"/>
            </a:endParaRP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01D4CA05-AA9A-446B-B80E-C3BD49A9586D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1484313"/>
            <a:ext cx="7921625" cy="1184275"/>
            <a:chOff x="447781" y="1700806"/>
            <a:chExt cx="7921574" cy="1183767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6A3D6C5D-5CE6-4B73-878E-84F1D1033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781" y="1700806"/>
              <a:ext cx="7921574" cy="1183767"/>
              <a:chOff x="572034" y="1988836"/>
              <a:chExt cx="7921574" cy="1183767"/>
            </a:xfrm>
          </p:grpSpPr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C13CC32B-C224-4964-BE32-923918B493DB}"/>
                  </a:ext>
                </a:extLst>
              </p:cNvPr>
              <p:cNvSpPr/>
              <p:nvPr/>
            </p:nvSpPr>
            <p:spPr>
              <a:xfrm>
                <a:off x="1611840" y="1988836"/>
                <a:ext cx="6881768" cy="1183767"/>
              </a:xfrm>
              <a:custGeom>
                <a:avLst/>
                <a:gdLst>
                  <a:gd name="connsiteX0" fmla="*/ 233302 w 1399786"/>
                  <a:gd name="connsiteY0" fmla="*/ 0 h 6743026"/>
                  <a:gd name="connsiteX1" fmla="*/ 1166484 w 1399786"/>
                  <a:gd name="connsiteY1" fmla="*/ 0 h 6743026"/>
                  <a:gd name="connsiteX2" fmla="*/ 1399786 w 1399786"/>
                  <a:gd name="connsiteY2" fmla="*/ 233302 h 6743026"/>
                  <a:gd name="connsiteX3" fmla="*/ 1399786 w 1399786"/>
                  <a:gd name="connsiteY3" fmla="*/ 6743026 h 6743026"/>
                  <a:gd name="connsiteX4" fmla="*/ 1399786 w 1399786"/>
                  <a:gd name="connsiteY4" fmla="*/ 6743026 h 6743026"/>
                  <a:gd name="connsiteX5" fmla="*/ 0 w 1399786"/>
                  <a:gd name="connsiteY5" fmla="*/ 6743026 h 6743026"/>
                  <a:gd name="connsiteX6" fmla="*/ 0 w 1399786"/>
                  <a:gd name="connsiteY6" fmla="*/ 6743026 h 6743026"/>
                  <a:gd name="connsiteX7" fmla="*/ 0 w 1399786"/>
                  <a:gd name="connsiteY7" fmla="*/ 233302 h 6743026"/>
                  <a:gd name="connsiteX8" fmla="*/ 233302 w 1399786"/>
                  <a:gd name="connsiteY8" fmla="*/ 0 h 674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9786" h="6743026">
                    <a:moveTo>
                      <a:pt x="1399786" y="1123860"/>
                    </a:moveTo>
                    <a:lnTo>
                      <a:pt x="1399786" y="5619166"/>
                    </a:lnTo>
                    <a:cubicBezTo>
                      <a:pt x="1399786" y="6239855"/>
                      <a:pt x="1378103" y="6743024"/>
                      <a:pt x="1351355" y="6743024"/>
                    </a:cubicBezTo>
                    <a:lnTo>
                      <a:pt x="0" y="6743024"/>
                    </a:lnTo>
                    <a:lnTo>
                      <a:pt x="0" y="674302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51355" y="2"/>
                    </a:lnTo>
                    <a:cubicBezTo>
                      <a:pt x="1378103" y="2"/>
                      <a:pt x="1399786" y="503171"/>
                      <a:pt x="1399786" y="1123860"/>
                    </a:cubicBezTo>
                    <a:close/>
                  </a:path>
                </a:pathLst>
              </a:custGeom>
              <a:solidFill>
                <a:srgbClr val="DAE3F6"/>
              </a:solidFill>
              <a:ln w="25400" cap="flat" cmpd="sng" algn="ctr">
                <a:solidFill>
                  <a:srgbClr val="DAE3F6"/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2024" tIns="85477" rIns="85477" bIns="85477" spcCol="1270" anchor="ctr"/>
              <a:lstStyle/>
              <a:p>
                <a:pPr marL="541338" lvl="1" defTabSz="12001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AU" sz="2700" dirty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AU" sz="2700" b="1" dirty="0">
                    <a:solidFill>
                      <a:srgbClr val="7598DD"/>
                    </a:solidFill>
                    <a:latin typeface="Calibri" panose="020F0502020204030204" pitchFamily="34" charset="0"/>
                  </a:rPr>
                  <a:t>Background</a:t>
                </a:r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3C69406D-8FFC-4F90-B542-0293461E9B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857237" y="1703633"/>
                <a:ext cx="1177420" cy="1747827"/>
              </a:xfrm>
              <a:custGeom>
                <a:avLst/>
                <a:gdLst>
                  <a:gd name="T0" fmla="*/ 0 w 1783909"/>
                  <a:gd name="T1" fmla="*/ 0 h 1392765"/>
                  <a:gd name="T2" fmla="*/ 136218 w 1783909"/>
                  <a:gd name="T3" fmla="*/ 0 h 1392765"/>
                  <a:gd name="T4" fmla="*/ 223443 w 1783909"/>
                  <a:gd name="T5" fmla="*/ 2167460 h 1392765"/>
                  <a:gd name="T6" fmla="*/ 136218 w 1783909"/>
                  <a:gd name="T7" fmla="*/ 4334917 h 1392765"/>
                  <a:gd name="T8" fmla="*/ 0 w 1783909"/>
                  <a:gd name="T9" fmla="*/ 4334917 h 1392765"/>
                  <a:gd name="T10" fmla="*/ 87225 w 1783909"/>
                  <a:gd name="T11" fmla="*/ 2167460 h 1392765"/>
                  <a:gd name="T12" fmla="*/ 0 w 1783909"/>
                  <a:gd name="T13" fmla="*/ 0 h 13927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3909" h="1392765">
                    <a:moveTo>
                      <a:pt x="1783909" y="0"/>
                    </a:moveTo>
                    <a:lnTo>
                      <a:pt x="1783909" y="849073"/>
                    </a:lnTo>
                    <a:lnTo>
                      <a:pt x="891954" y="1392765"/>
                    </a:lnTo>
                    <a:lnTo>
                      <a:pt x="0" y="849073"/>
                    </a:lnTo>
                    <a:lnTo>
                      <a:pt x="0" y="0"/>
                    </a:lnTo>
                    <a:lnTo>
                      <a:pt x="891954" y="543692"/>
                    </a:lnTo>
                    <a:lnTo>
                      <a:pt x="1783909" y="0"/>
                    </a:lnTo>
                    <a:close/>
                  </a:path>
                </a:pathLst>
              </a:custGeom>
              <a:solidFill>
                <a:srgbClr val="7598DD"/>
              </a:solidFill>
              <a:ln w="25400" cap="flat" cmpd="sng">
                <a:solidFill>
                  <a:srgbClr val="7598DD"/>
                </a:solidFill>
                <a:prstDash val="solid"/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lIns="15239" tIns="711623" rIns="15240" bIns="711621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DF0E1BA6-13CA-414E-AFAB-11518B4D6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71" y="1988840"/>
              <a:ext cx="5842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C" sz="3200" b="1" dirty="0">
                  <a:solidFill>
                    <a:schemeClr val="bg1"/>
                  </a:solidFill>
                  <a:latin typeface="Calibri" charset="0"/>
                </a:rPr>
                <a:t>1.</a:t>
              </a:r>
              <a:endParaRPr lang="en-US" sz="32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:a16="http://schemas.microsoft.com/office/drawing/2014/main" id="{7CD56FF0-E5BF-4120-A7C7-027F59A8068D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213100"/>
            <a:ext cx="7894638" cy="1255713"/>
            <a:chOff x="251520" y="3541380"/>
            <a:chExt cx="7895154" cy="1255772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B9AE9AB-A3DA-4323-B808-650BDB66D6BF}"/>
                </a:ext>
              </a:extLst>
            </p:cNvPr>
            <p:cNvSpPr/>
            <p:nvPr/>
          </p:nvSpPr>
          <p:spPr>
            <a:xfrm>
              <a:off x="1354905" y="3541380"/>
              <a:ext cx="6791769" cy="1255772"/>
            </a:xfrm>
            <a:custGeom>
              <a:avLst/>
              <a:gdLst>
                <a:gd name="connsiteX0" fmla="*/ 233302 w 1399786"/>
                <a:gd name="connsiteY0" fmla="*/ 0 h 6743026"/>
                <a:gd name="connsiteX1" fmla="*/ 1166484 w 1399786"/>
                <a:gd name="connsiteY1" fmla="*/ 0 h 6743026"/>
                <a:gd name="connsiteX2" fmla="*/ 1399786 w 1399786"/>
                <a:gd name="connsiteY2" fmla="*/ 233302 h 6743026"/>
                <a:gd name="connsiteX3" fmla="*/ 1399786 w 1399786"/>
                <a:gd name="connsiteY3" fmla="*/ 6743026 h 6743026"/>
                <a:gd name="connsiteX4" fmla="*/ 1399786 w 1399786"/>
                <a:gd name="connsiteY4" fmla="*/ 6743026 h 6743026"/>
                <a:gd name="connsiteX5" fmla="*/ 0 w 1399786"/>
                <a:gd name="connsiteY5" fmla="*/ 6743026 h 6743026"/>
                <a:gd name="connsiteX6" fmla="*/ 0 w 1399786"/>
                <a:gd name="connsiteY6" fmla="*/ 6743026 h 6743026"/>
                <a:gd name="connsiteX7" fmla="*/ 0 w 1399786"/>
                <a:gd name="connsiteY7" fmla="*/ 233302 h 6743026"/>
                <a:gd name="connsiteX8" fmla="*/ 233302 w 1399786"/>
                <a:gd name="connsiteY8" fmla="*/ 0 h 674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9786" h="6743026">
                  <a:moveTo>
                    <a:pt x="1399786" y="1123860"/>
                  </a:moveTo>
                  <a:lnTo>
                    <a:pt x="1399786" y="5619166"/>
                  </a:lnTo>
                  <a:cubicBezTo>
                    <a:pt x="1399786" y="6239855"/>
                    <a:pt x="1378103" y="6743024"/>
                    <a:pt x="1351355" y="6743024"/>
                  </a:cubicBezTo>
                  <a:lnTo>
                    <a:pt x="0" y="6743024"/>
                  </a:lnTo>
                  <a:lnTo>
                    <a:pt x="0" y="67430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51355" y="2"/>
                  </a:lnTo>
                  <a:cubicBezTo>
                    <a:pt x="1378103" y="2"/>
                    <a:pt x="1399786" y="503171"/>
                    <a:pt x="1399786" y="112386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2024" tIns="85477" rIns="85477" bIns="85477" spcCol="1270" anchor="ctr"/>
            <a:lstStyle/>
            <a:p>
              <a:pPr marL="541338" lvl="1" defTabSz="120015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AU" sz="27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BioTrade examples</a:t>
              </a: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B05ADB2-7223-45EE-B076-9D2B3F2C26F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97610" y="3295290"/>
              <a:ext cx="1255772" cy="1747952"/>
            </a:xfrm>
            <a:custGeom>
              <a:avLst/>
              <a:gdLst>
                <a:gd name="T0" fmla="*/ 0 w 1783909"/>
                <a:gd name="T1" fmla="*/ 0 h 1392765"/>
                <a:gd name="T2" fmla="*/ 187988 w 1783909"/>
                <a:gd name="T3" fmla="*/ 0 h 1392765"/>
                <a:gd name="T4" fmla="*/ 308364 w 1783909"/>
                <a:gd name="T5" fmla="*/ 2168237 h 1392765"/>
                <a:gd name="T6" fmla="*/ 187988 w 1783909"/>
                <a:gd name="T7" fmla="*/ 4336468 h 1392765"/>
                <a:gd name="T8" fmla="*/ 0 w 1783909"/>
                <a:gd name="T9" fmla="*/ 4336468 h 1392765"/>
                <a:gd name="T10" fmla="*/ 120376 w 1783909"/>
                <a:gd name="T11" fmla="*/ 2168237 h 1392765"/>
                <a:gd name="T12" fmla="*/ 0 w 1783909"/>
                <a:gd name="T13" fmla="*/ 0 h 13927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83909" h="1392765">
                  <a:moveTo>
                    <a:pt x="1783909" y="0"/>
                  </a:moveTo>
                  <a:lnTo>
                    <a:pt x="1783909" y="849073"/>
                  </a:lnTo>
                  <a:lnTo>
                    <a:pt x="891954" y="1392765"/>
                  </a:lnTo>
                  <a:lnTo>
                    <a:pt x="0" y="849073"/>
                  </a:lnTo>
                  <a:lnTo>
                    <a:pt x="0" y="0"/>
                  </a:lnTo>
                  <a:lnTo>
                    <a:pt x="891954" y="543692"/>
                  </a:lnTo>
                  <a:lnTo>
                    <a:pt x="17839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15239" tIns="711623" rIns="15240" bIns="711621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A88BBA2A-6854-49D5-BD5F-5A16BCCE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3924345"/>
              <a:ext cx="6480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C" sz="3200" b="1" dirty="0">
                  <a:solidFill>
                    <a:schemeClr val="bg1"/>
                  </a:solidFill>
                  <a:latin typeface="Calibri" charset="0"/>
                </a:rPr>
                <a:t>2.</a:t>
              </a:r>
              <a:endParaRPr lang="en-US" sz="32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1FC87E21-3964-4F81-AA57-93636B72C78D}"/>
              </a:ext>
            </a:extLst>
          </p:cNvPr>
          <p:cNvGrpSpPr>
            <a:grpSpLocks/>
          </p:cNvGrpSpPr>
          <p:nvPr/>
        </p:nvGrpSpPr>
        <p:grpSpPr bwMode="auto">
          <a:xfrm>
            <a:off x="677626" y="5013325"/>
            <a:ext cx="7823200" cy="1111250"/>
            <a:chOff x="251520" y="5229199"/>
            <a:chExt cx="7823146" cy="111175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170A1A73-9556-4E39-9C48-EEEC593D3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520" y="5229199"/>
              <a:ext cx="7823146" cy="1111758"/>
              <a:chOff x="356704" y="2060845"/>
              <a:chExt cx="7823146" cy="1111758"/>
            </a:xfrm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AD3BDA92-E12E-45B9-81BD-2C9FCEC504D8}"/>
                  </a:ext>
                </a:extLst>
              </p:cNvPr>
              <p:cNvSpPr/>
              <p:nvPr/>
            </p:nvSpPr>
            <p:spPr>
              <a:xfrm>
                <a:off x="1436197" y="2060845"/>
                <a:ext cx="6743653" cy="1111758"/>
              </a:xfrm>
              <a:custGeom>
                <a:avLst/>
                <a:gdLst>
                  <a:gd name="connsiteX0" fmla="*/ 233302 w 1399786"/>
                  <a:gd name="connsiteY0" fmla="*/ 0 h 6743026"/>
                  <a:gd name="connsiteX1" fmla="*/ 1166484 w 1399786"/>
                  <a:gd name="connsiteY1" fmla="*/ 0 h 6743026"/>
                  <a:gd name="connsiteX2" fmla="*/ 1399786 w 1399786"/>
                  <a:gd name="connsiteY2" fmla="*/ 233302 h 6743026"/>
                  <a:gd name="connsiteX3" fmla="*/ 1399786 w 1399786"/>
                  <a:gd name="connsiteY3" fmla="*/ 6743026 h 6743026"/>
                  <a:gd name="connsiteX4" fmla="*/ 1399786 w 1399786"/>
                  <a:gd name="connsiteY4" fmla="*/ 6743026 h 6743026"/>
                  <a:gd name="connsiteX5" fmla="*/ 0 w 1399786"/>
                  <a:gd name="connsiteY5" fmla="*/ 6743026 h 6743026"/>
                  <a:gd name="connsiteX6" fmla="*/ 0 w 1399786"/>
                  <a:gd name="connsiteY6" fmla="*/ 6743026 h 6743026"/>
                  <a:gd name="connsiteX7" fmla="*/ 0 w 1399786"/>
                  <a:gd name="connsiteY7" fmla="*/ 233302 h 6743026"/>
                  <a:gd name="connsiteX8" fmla="*/ 233302 w 1399786"/>
                  <a:gd name="connsiteY8" fmla="*/ 0 h 674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9786" h="6743026">
                    <a:moveTo>
                      <a:pt x="1399786" y="1123860"/>
                    </a:moveTo>
                    <a:lnTo>
                      <a:pt x="1399786" y="5619166"/>
                    </a:lnTo>
                    <a:cubicBezTo>
                      <a:pt x="1399786" y="6239855"/>
                      <a:pt x="1378103" y="6743024"/>
                      <a:pt x="1351355" y="6743024"/>
                    </a:cubicBezTo>
                    <a:lnTo>
                      <a:pt x="0" y="6743024"/>
                    </a:lnTo>
                    <a:lnTo>
                      <a:pt x="0" y="674302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51355" y="2"/>
                    </a:lnTo>
                    <a:cubicBezTo>
                      <a:pt x="1378103" y="2"/>
                      <a:pt x="1399786" y="503171"/>
                      <a:pt x="1399786" y="112386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92024" tIns="85477" rIns="85477" bIns="85477" spcCol="1270" anchor="ctr"/>
              <a:lstStyle/>
              <a:p>
                <a:pPr marL="541338" lvl="1" defTabSz="120015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n-AU" sz="2700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AU" sz="2700" b="1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Opportunities and challenges</a:t>
                </a:r>
              </a:p>
            </p:txBody>
          </p:sp>
          <p:sp>
            <p:nvSpPr>
              <p:cNvPr id="16" name="Freeform 22">
                <a:extLst>
                  <a:ext uri="{FF2B5EF4-FFF2-40B4-BE49-F238E27FC236}">
                    <a16:creationId xmlns:a16="http://schemas.microsoft.com/office/drawing/2014/main" id="{C69B24A1-C72B-44FC-804D-36D4BC7D14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677914" y="1739636"/>
                <a:ext cx="1105405" cy="1747825"/>
              </a:xfrm>
              <a:custGeom>
                <a:avLst/>
                <a:gdLst>
                  <a:gd name="T0" fmla="*/ 0 w 1783909"/>
                  <a:gd name="T1" fmla="*/ 0 h 1392765"/>
                  <a:gd name="T2" fmla="*/ 99354 w 1783909"/>
                  <a:gd name="T3" fmla="*/ 0 h 1392765"/>
                  <a:gd name="T4" fmla="*/ 162973 w 1783909"/>
                  <a:gd name="T5" fmla="*/ 2167448 h 1392765"/>
                  <a:gd name="T6" fmla="*/ 99354 w 1783909"/>
                  <a:gd name="T7" fmla="*/ 4334893 h 1392765"/>
                  <a:gd name="T8" fmla="*/ 0 w 1783909"/>
                  <a:gd name="T9" fmla="*/ 4334893 h 1392765"/>
                  <a:gd name="T10" fmla="*/ 63620 w 1783909"/>
                  <a:gd name="T11" fmla="*/ 2167448 h 1392765"/>
                  <a:gd name="T12" fmla="*/ 0 w 1783909"/>
                  <a:gd name="T13" fmla="*/ 0 h 13927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3909" h="1392765">
                    <a:moveTo>
                      <a:pt x="1783909" y="0"/>
                    </a:moveTo>
                    <a:lnTo>
                      <a:pt x="1783909" y="849073"/>
                    </a:lnTo>
                    <a:lnTo>
                      <a:pt x="891954" y="1392765"/>
                    </a:lnTo>
                    <a:lnTo>
                      <a:pt x="0" y="849073"/>
                    </a:lnTo>
                    <a:lnTo>
                      <a:pt x="0" y="0"/>
                    </a:lnTo>
                    <a:lnTo>
                      <a:pt x="891954" y="543692"/>
                    </a:lnTo>
                    <a:lnTo>
                      <a:pt x="17839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15239" tIns="711623" rIns="15240" bIns="711621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EF0324A1-D0BF-4D80-90B1-9D78D8F41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273" y="5489176"/>
              <a:ext cx="5740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C" sz="3200" b="1" dirty="0">
                  <a:solidFill>
                    <a:schemeClr val="bg1"/>
                  </a:solidFill>
                  <a:latin typeface="Calibri" charset="0"/>
                </a:rPr>
                <a:t>3.</a:t>
              </a:r>
              <a:endParaRPr lang="en-US" sz="3200" b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48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A64D2DD-F6BD-4C0F-92E5-DAE73C1CCA1B}"/>
              </a:ext>
            </a:extLst>
          </p:cNvPr>
          <p:cNvSpPr/>
          <p:nvPr/>
        </p:nvSpPr>
        <p:spPr>
          <a:xfrm>
            <a:off x="5174591" y="1015205"/>
            <a:ext cx="3992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CH" sz="1400" dirty="0">
                <a:latin typeface="Calibri" panose="020F0502020204030204" pitchFamily="34" charset="0"/>
                <a:cs typeface="Arial" panose="020B0604020202020204" pitchFamily="34" charset="0"/>
              </a:rPr>
              <a:t>Asia</a:t>
            </a:r>
            <a:r>
              <a:rPr lang="es-EC" altLang="en-CH" sz="14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altLang="en-CH" sz="1400" dirty="0">
                <a:latin typeface="Calibri" panose="020F0502020204030204" pitchFamily="34" charset="0"/>
                <a:cs typeface="Arial" panose="020B0604020202020204" pitchFamily="34" charset="0"/>
              </a:rPr>
              <a:t> 50-80% of annual household income from biodiversity (NTFPs) </a:t>
            </a:r>
          </a:p>
          <a:p>
            <a:r>
              <a:rPr lang="en-US" altLang="en-CH" sz="1400" dirty="0">
                <a:latin typeface="Calibri" panose="020F0502020204030204" pitchFamily="34" charset="0"/>
                <a:cs typeface="Arial" panose="020B0604020202020204" pitchFamily="34" charset="0"/>
              </a:rPr>
              <a:t>Latin American: 75% households depend biodiversity (basic needs, culture)</a:t>
            </a:r>
            <a:endParaRPr lang="en-CH" sz="14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6635D6F-FA2D-443D-80FE-83AD0E88B0BE}"/>
              </a:ext>
            </a:extLst>
          </p:cNvPr>
          <p:cNvSpPr txBox="1">
            <a:spLocks/>
          </p:cNvSpPr>
          <p:nvPr/>
        </p:nvSpPr>
        <p:spPr>
          <a:xfrm>
            <a:off x="231133" y="260648"/>
            <a:ext cx="8552481" cy="4225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408000"/>
                </a:solidFill>
              </a:rPr>
              <a:t>Relationship between biodiversity, livelihoods and markets</a:t>
            </a:r>
            <a:endParaRPr lang="en-US" sz="3200" b="1" dirty="0">
              <a:solidFill>
                <a:srgbClr val="408000"/>
              </a:solidFill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F03C1D9-D1F2-43BD-82E3-1029D0B46BDC}"/>
              </a:ext>
            </a:extLst>
          </p:cNvPr>
          <p:cNvSpPr/>
          <p:nvPr/>
        </p:nvSpPr>
        <p:spPr>
          <a:xfrm>
            <a:off x="231133" y="2198769"/>
            <a:ext cx="2555748" cy="2075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0BBA2-CEFE-4C59-AE3C-AD5DAB4709A2}"/>
              </a:ext>
            </a:extLst>
          </p:cNvPr>
          <p:cNvGrpSpPr/>
          <p:nvPr/>
        </p:nvGrpSpPr>
        <p:grpSpPr>
          <a:xfrm>
            <a:off x="3885687" y="2811336"/>
            <a:ext cx="2181247" cy="1921505"/>
            <a:chOff x="3745498" y="1454244"/>
            <a:chExt cx="2181247" cy="1921505"/>
          </a:xfrm>
        </p:grpSpPr>
        <p:sp>
          <p:nvSpPr>
            <p:cNvPr id="5" name="Shape 133">
              <a:extLst>
                <a:ext uri="{FF2B5EF4-FFF2-40B4-BE49-F238E27FC236}">
                  <a16:creationId xmlns:a16="http://schemas.microsoft.com/office/drawing/2014/main" id="{82BEB551-8B34-46F1-A710-698F681CCB6B}"/>
                </a:ext>
              </a:extLst>
            </p:cNvPr>
            <p:cNvSpPr/>
            <p:nvPr/>
          </p:nvSpPr>
          <p:spPr>
            <a:xfrm>
              <a:off x="3745498" y="1454244"/>
              <a:ext cx="2181247" cy="192150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BDEB0ACF-5608-463D-A74A-2B80269CA26B}"/>
                </a:ext>
              </a:extLst>
            </p:cNvPr>
            <p:cNvSpPr txBox="1"/>
            <p:nvPr/>
          </p:nvSpPr>
          <p:spPr>
            <a:xfrm>
              <a:off x="4015730" y="1899916"/>
              <a:ext cx="1711774" cy="12259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635" algn="ctr"/>
              <a:r>
                <a:rPr sz="1600" b="1" spc="-5" dirty="0">
                  <a:latin typeface="Arial"/>
                  <a:cs typeface="Arial"/>
                </a:rPr>
                <a:t>Contribute </a:t>
              </a:r>
              <a:r>
                <a:rPr sz="1600" b="1" dirty="0">
                  <a:latin typeface="Arial"/>
                  <a:cs typeface="Arial"/>
                </a:rPr>
                <a:t>to  many </a:t>
              </a:r>
              <a:r>
                <a:rPr lang="es-EC" sz="1600" b="1" dirty="0">
                  <a:latin typeface="Arial"/>
                  <a:cs typeface="Arial"/>
                </a:rPr>
                <a:t>i</a:t>
              </a:r>
              <a:r>
                <a:rPr lang="es-EC" sz="1600" b="1" spc="-5" dirty="0">
                  <a:latin typeface="Arial"/>
                  <a:cs typeface="Arial"/>
                </a:rPr>
                <a:t>ndustries/</a:t>
              </a:r>
              <a:endParaRPr sz="1600" dirty="0">
                <a:latin typeface="Arial"/>
                <a:cs typeface="Arial"/>
              </a:endParaRPr>
            </a:p>
            <a:p>
              <a:pPr algn="ctr"/>
              <a:r>
                <a:rPr sz="1600" b="1" spc="-5" dirty="0">
                  <a:latin typeface="Arial"/>
                  <a:cs typeface="Arial"/>
                </a:rPr>
                <a:t>sectors</a:t>
              </a:r>
              <a:endParaRPr sz="1600" dirty="0">
                <a:latin typeface="Arial"/>
                <a:cs typeface="Arial"/>
              </a:endParaRPr>
            </a:p>
            <a:p>
              <a:pPr algn="ctr"/>
              <a:r>
                <a:rPr sz="1000" b="1" i="1" spc="-5" dirty="0">
                  <a:latin typeface="Arial"/>
                  <a:cs typeface="Arial"/>
                </a:rPr>
                <a:t>(agriculture,</a:t>
              </a:r>
              <a:r>
                <a:rPr sz="1000" b="1" i="1" spc="-10" dirty="0">
                  <a:latin typeface="Arial"/>
                  <a:cs typeface="Arial"/>
                </a:rPr>
                <a:t> </a:t>
              </a:r>
              <a:r>
                <a:rPr sz="1000" b="1" i="1" spc="-5" dirty="0">
                  <a:latin typeface="Arial"/>
                  <a:cs typeface="Arial"/>
                </a:rPr>
                <a:t>forestry,</a:t>
              </a:r>
              <a:endParaRPr sz="1000" dirty="0">
                <a:latin typeface="Arial"/>
                <a:cs typeface="Arial"/>
              </a:endParaRPr>
            </a:p>
            <a:p>
              <a:pPr algn="ctr"/>
              <a:r>
                <a:rPr sz="1000" b="1" i="1" dirty="0">
                  <a:latin typeface="Arial"/>
                  <a:cs typeface="Arial"/>
                </a:rPr>
                <a:t>fisheries,</a:t>
              </a:r>
              <a:r>
                <a:rPr sz="1000" b="1" i="1" spc="-70" dirty="0">
                  <a:latin typeface="Arial"/>
                  <a:cs typeface="Arial"/>
                </a:rPr>
                <a:t> </a:t>
              </a:r>
              <a:r>
                <a:rPr sz="1000" b="1" i="1" dirty="0">
                  <a:latin typeface="Arial"/>
                  <a:cs typeface="Arial"/>
                </a:rPr>
                <a:t>pharma,</a:t>
              </a:r>
              <a:endParaRPr sz="1000" dirty="0">
                <a:latin typeface="Arial"/>
                <a:cs typeface="Arial"/>
              </a:endParaRPr>
            </a:p>
            <a:p>
              <a:pPr algn="ctr">
                <a:spcBef>
                  <a:spcPts val="240"/>
                </a:spcBef>
              </a:pPr>
              <a:r>
                <a:rPr sz="1000" b="1" i="1" dirty="0">
                  <a:latin typeface="Arial"/>
                  <a:cs typeface="Arial"/>
                </a:rPr>
                <a:t>tourism…)</a:t>
              </a:r>
              <a:endParaRPr sz="1000" dirty="0"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C6460B-F9A9-4236-AAD7-462E874CE251}"/>
              </a:ext>
            </a:extLst>
          </p:cNvPr>
          <p:cNvGrpSpPr/>
          <p:nvPr/>
        </p:nvGrpSpPr>
        <p:grpSpPr>
          <a:xfrm>
            <a:off x="1396152" y="4581520"/>
            <a:ext cx="2335409" cy="2125536"/>
            <a:chOff x="3970910" y="4230814"/>
            <a:chExt cx="2335409" cy="2125536"/>
          </a:xfrm>
        </p:grpSpPr>
        <p:sp>
          <p:nvSpPr>
            <p:cNvPr id="8" name="Shape 129">
              <a:extLst>
                <a:ext uri="{FF2B5EF4-FFF2-40B4-BE49-F238E27FC236}">
                  <a16:creationId xmlns:a16="http://schemas.microsoft.com/office/drawing/2014/main" id="{547D126A-100E-4ECA-9773-B6A6D1D9465A}"/>
                </a:ext>
              </a:extLst>
            </p:cNvPr>
            <p:cNvSpPr/>
            <p:nvPr/>
          </p:nvSpPr>
          <p:spPr>
            <a:xfrm>
              <a:off x="3970910" y="4230814"/>
              <a:ext cx="2335409" cy="212553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1C321617-7D15-4847-AD23-51F5A630B1BE}"/>
                </a:ext>
              </a:extLst>
            </p:cNvPr>
            <p:cNvSpPr txBox="1"/>
            <p:nvPr/>
          </p:nvSpPr>
          <p:spPr>
            <a:xfrm>
              <a:off x="4382329" y="4469393"/>
              <a:ext cx="1512570" cy="16811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2540" algn="ctr">
                <a:lnSpc>
                  <a:spcPct val="90100"/>
                </a:lnSpc>
              </a:pPr>
              <a:r>
                <a:rPr sz="1600" b="1" dirty="0">
                  <a:latin typeface="Arial"/>
                  <a:cs typeface="Arial"/>
                </a:rPr>
                <a:t>Sustainability  </a:t>
              </a:r>
              <a:r>
                <a:rPr sz="1600" b="1" spc="-5" dirty="0">
                  <a:latin typeface="Arial"/>
                  <a:cs typeface="Arial"/>
                </a:rPr>
                <a:t>markets: </a:t>
              </a:r>
              <a:r>
                <a:rPr sz="1600" b="1" dirty="0">
                  <a:latin typeface="Arial"/>
                  <a:cs typeface="Arial"/>
                </a:rPr>
                <a:t>$2-6</a:t>
              </a:r>
              <a:r>
                <a:rPr sz="1600" b="1" spc="-114" dirty="0">
                  <a:latin typeface="Arial"/>
                  <a:cs typeface="Arial"/>
                </a:rPr>
                <a:t> </a:t>
              </a:r>
              <a:r>
                <a:rPr sz="1600" b="1" dirty="0">
                  <a:latin typeface="Arial"/>
                  <a:cs typeface="Arial"/>
                </a:rPr>
                <a:t>trillion  </a:t>
              </a:r>
              <a:r>
                <a:rPr sz="1600" b="1" spc="-5" dirty="0">
                  <a:latin typeface="Arial"/>
                  <a:cs typeface="Arial"/>
                </a:rPr>
                <a:t>(2050)</a:t>
              </a:r>
              <a:endParaRPr sz="1600" dirty="0">
                <a:latin typeface="Arial"/>
                <a:cs typeface="Arial"/>
              </a:endParaRPr>
            </a:p>
            <a:p>
              <a:pPr marL="36830" marR="32384" algn="ctr">
                <a:lnSpc>
                  <a:spcPct val="90800"/>
                </a:lnSpc>
                <a:spcBef>
                  <a:spcPts val="490"/>
                </a:spcBef>
              </a:pPr>
              <a:r>
                <a:rPr sz="1600" b="1" dirty="0">
                  <a:latin typeface="Arial"/>
                  <a:cs typeface="Arial"/>
                </a:rPr>
                <a:t>Global</a:t>
              </a:r>
              <a:r>
                <a:rPr lang="es-EC" sz="1600" b="1" dirty="0">
                  <a:latin typeface="Arial"/>
                  <a:cs typeface="Arial"/>
                </a:rPr>
                <a:t> </a:t>
              </a:r>
              <a:r>
                <a:rPr sz="1600" b="1" spc="-85" dirty="0">
                  <a:latin typeface="Arial"/>
                  <a:cs typeface="Arial"/>
                </a:rPr>
                <a:t> </a:t>
              </a:r>
              <a:r>
                <a:rPr sz="1600" b="1" dirty="0">
                  <a:latin typeface="Arial"/>
                  <a:cs typeface="Arial"/>
                </a:rPr>
                <a:t>mega</a:t>
              </a:r>
              <a:r>
                <a:rPr lang="es-EC" sz="1600" b="1" dirty="0">
                  <a:latin typeface="Arial"/>
                  <a:cs typeface="Arial"/>
                </a:rPr>
                <a:t>- </a:t>
              </a:r>
              <a:r>
                <a:rPr sz="1600" b="1" dirty="0">
                  <a:latin typeface="Arial"/>
                  <a:cs typeface="Arial"/>
                </a:rPr>
                <a:t>trends:  </a:t>
              </a:r>
              <a:r>
                <a:rPr sz="1200" b="1" dirty="0">
                  <a:latin typeface="Arial"/>
                  <a:cs typeface="Arial"/>
                </a:rPr>
                <a:t>health, environment,  social, economic,  </a:t>
              </a:r>
              <a:r>
                <a:rPr sz="1200" b="1" spc="-5" dirty="0">
                  <a:latin typeface="Arial"/>
                  <a:cs typeface="Arial"/>
                </a:rPr>
                <a:t>political…</a:t>
              </a:r>
              <a:endParaRPr sz="1200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18E1C-6D85-4ED6-ABD4-E135FCDF99E7}"/>
              </a:ext>
            </a:extLst>
          </p:cNvPr>
          <p:cNvGrpSpPr/>
          <p:nvPr/>
        </p:nvGrpSpPr>
        <p:grpSpPr>
          <a:xfrm>
            <a:off x="2829411" y="858205"/>
            <a:ext cx="2181247" cy="1921505"/>
            <a:chOff x="970549" y="2673245"/>
            <a:chExt cx="2181247" cy="1921505"/>
          </a:xfrm>
        </p:grpSpPr>
        <p:sp>
          <p:nvSpPr>
            <p:cNvPr id="11" name="Shape 131">
              <a:extLst>
                <a:ext uri="{FF2B5EF4-FFF2-40B4-BE49-F238E27FC236}">
                  <a16:creationId xmlns:a16="http://schemas.microsoft.com/office/drawing/2014/main" id="{8CBD265C-8608-49A0-9BF5-5E3E62A1F1DF}"/>
                </a:ext>
              </a:extLst>
            </p:cNvPr>
            <p:cNvSpPr/>
            <p:nvPr/>
          </p:nvSpPr>
          <p:spPr>
            <a:xfrm>
              <a:off x="970549" y="2673245"/>
              <a:ext cx="2181247" cy="192150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37F88EB-6097-4A3C-84F4-7C54AA56DF19}"/>
                </a:ext>
              </a:extLst>
            </p:cNvPr>
            <p:cNvSpPr txBox="1"/>
            <p:nvPr/>
          </p:nvSpPr>
          <p:spPr>
            <a:xfrm>
              <a:off x="1337072" y="3044280"/>
              <a:ext cx="1407648" cy="11336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b="1" dirty="0">
                  <a:latin typeface="Arial"/>
                  <a:cs typeface="Arial"/>
                </a:rPr>
                <a:t>L</a:t>
              </a:r>
              <a:r>
                <a:rPr lang="en-US" sz="2000" b="1" dirty="0">
                  <a:latin typeface="Arial"/>
                  <a:cs typeface="Arial"/>
                </a:rPr>
                <a:t>ivelihoods</a:t>
              </a:r>
              <a:endParaRPr dirty="0">
                <a:latin typeface="Arial"/>
                <a:cs typeface="Arial"/>
              </a:endParaRPr>
            </a:p>
            <a:p>
              <a:pPr marL="12065" marR="5080" indent="-1270" algn="ctr">
                <a:lnSpc>
                  <a:spcPct val="90000"/>
                </a:lnSpc>
                <a:spcBef>
                  <a:spcPts val="515"/>
                </a:spcBef>
              </a:pPr>
              <a:r>
                <a:rPr sz="1100" b="1" dirty="0">
                  <a:latin typeface="Arial"/>
                  <a:cs typeface="Arial"/>
                </a:rPr>
                <a:t>(rural and margnialized  communities: </a:t>
              </a:r>
              <a:r>
                <a:rPr lang="en-US" sz="1100" b="1" dirty="0">
                  <a:latin typeface="Arial"/>
                  <a:cs typeface="Arial"/>
                </a:rPr>
                <a:t>4</a:t>
              </a:r>
              <a:r>
                <a:rPr sz="1100" b="1" dirty="0">
                  <a:latin typeface="Arial"/>
                  <a:cs typeface="Arial"/>
                </a:rPr>
                <a:t>.</a:t>
              </a:r>
              <a:r>
                <a:rPr lang="en-US" sz="1100" b="1" dirty="0">
                  <a:latin typeface="Arial"/>
                  <a:cs typeface="Arial"/>
                </a:rPr>
                <a:t>2</a:t>
              </a:r>
              <a:r>
                <a:rPr sz="1100" b="1" dirty="0">
                  <a:latin typeface="Arial"/>
                  <a:cs typeface="Arial"/>
                </a:rPr>
                <a:t> bn  people depend </a:t>
              </a:r>
              <a:r>
                <a:rPr lang="en-US" sz="1100" b="1" dirty="0">
                  <a:latin typeface="Arial"/>
                  <a:cs typeface="Arial"/>
                </a:rPr>
                <a:t>biodiversity)</a:t>
              </a: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0DE6AD28-7F42-43AE-9474-714D4FEF1CE0}"/>
              </a:ext>
            </a:extLst>
          </p:cNvPr>
          <p:cNvSpPr txBox="1"/>
          <p:nvPr/>
        </p:nvSpPr>
        <p:spPr>
          <a:xfrm>
            <a:off x="3771624" y="5201173"/>
            <a:ext cx="296164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Natural </a:t>
            </a:r>
            <a:r>
              <a:rPr sz="1200" b="1" spc="-5" dirty="0">
                <a:latin typeface="Arial"/>
                <a:cs typeface="Arial"/>
              </a:rPr>
              <a:t>product </a:t>
            </a:r>
            <a:r>
              <a:rPr sz="1200" b="1" dirty="0">
                <a:latin typeface="Arial"/>
                <a:cs typeface="Arial"/>
              </a:rPr>
              <a:t>sales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-5" dirty="0">
                <a:latin typeface="Arial"/>
                <a:cs typeface="Arial"/>
              </a:rPr>
              <a:t>US$</a:t>
            </a:r>
            <a:r>
              <a:rPr lang="en-US" sz="1200" spc="-5" dirty="0">
                <a:latin typeface="Arial"/>
                <a:cs typeface="Arial"/>
              </a:rPr>
              <a:t>206</a:t>
            </a:r>
            <a:r>
              <a:rPr sz="1200" spc="-5" dirty="0">
                <a:latin typeface="Arial"/>
                <a:cs typeface="Arial"/>
              </a:rPr>
              <a:t> bn (New </a:t>
            </a:r>
            <a:r>
              <a:rPr sz="1200" dirty="0">
                <a:latin typeface="Arial"/>
                <a:cs typeface="Arial"/>
              </a:rPr>
              <a:t>Hope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Network)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E8AD3A5-4F35-4108-939B-22E0ABB66343}"/>
              </a:ext>
            </a:extLst>
          </p:cNvPr>
          <p:cNvSpPr txBox="1"/>
          <p:nvPr/>
        </p:nvSpPr>
        <p:spPr>
          <a:xfrm>
            <a:off x="3805905" y="5830385"/>
            <a:ext cx="30429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US </a:t>
            </a:r>
            <a:r>
              <a:rPr sz="1200" spc="-5" dirty="0">
                <a:latin typeface="Arial"/>
                <a:cs typeface="Arial"/>
              </a:rPr>
              <a:t>Organic </a:t>
            </a:r>
            <a:r>
              <a:rPr sz="1200" dirty="0">
                <a:latin typeface="Arial"/>
                <a:cs typeface="Arial"/>
              </a:rPr>
              <a:t>food </a:t>
            </a:r>
            <a:r>
              <a:rPr sz="1200" spc="-5" dirty="0">
                <a:latin typeface="Arial"/>
                <a:cs typeface="Arial"/>
              </a:rPr>
              <a:t>sales growth </a:t>
            </a:r>
            <a:r>
              <a:rPr sz="1200" dirty="0">
                <a:latin typeface="Arial"/>
                <a:cs typeface="Arial"/>
              </a:rPr>
              <a:t>8,4%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(2015/6)  vs. </a:t>
            </a:r>
            <a:r>
              <a:rPr sz="1200" dirty="0">
                <a:latin typeface="Arial"/>
                <a:cs typeface="Arial"/>
              </a:rPr>
              <a:t>0.6% </a:t>
            </a:r>
            <a:r>
              <a:rPr sz="1200" spc="-5" dirty="0">
                <a:latin typeface="Arial"/>
                <a:cs typeface="Arial"/>
              </a:rPr>
              <a:t>conventional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(OTA)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479939-665E-416C-9592-9025DDD7B22D}"/>
              </a:ext>
            </a:extLst>
          </p:cNvPr>
          <p:cNvGrpSpPr/>
          <p:nvPr/>
        </p:nvGrpSpPr>
        <p:grpSpPr>
          <a:xfrm rot="477535">
            <a:off x="4542204" y="836959"/>
            <a:ext cx="2339767" cy="1461757"/>
            <a:chOff x="7242969" y="1928920"/>
            <a:chExt cx="2194664" cy="1703911"/>
          </a:xfrm>
        </p:grpSpPr>
        <p:sp>
          <p:nvSpPr>
            <p:cNvPr id="17" name="Cloud Callout 15">
              <a:extLst>
                <a:ext uri="{FF2B5EF4-FFF2-40B4-BE49-F238E27FC236}">
                  <a16:creationId xmlns:a16="http://schemas.microsoft.com/office/drawing/2014/main" id="{11522436-6587-4A0E-9522-E785CEB6D7FE}"/>
                </a:ext>
              </a:extLst>
            </p:cNvPr>
            <p:cNvSpPr/>
            <p:nvPr/>
          </p:nvSpPr>
          <p:spPr>
            <a:xfrm>
              <a:off x="7242969" y="1928920"/>
              <a:ext cx="2194664" cy="1703911"/>
            </a:xfrm>
            <a:prstGeom prst="cloudCallout">
              <a:avLst>
                <a:gd name="adj1" fmla="val -72725"/>
                <a:gd name="adj2" fmla="val 26996"/>
              </a:avLst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D6921C-98BC-47FB-A988-7C01E84FB841}"/>
                </a:ext>
              </a:extLst>
            </p:cNvPr>
            <p:cNvSpPr txBox="1"/>
            <p:nvPr/>
          </p:nvSpPr>
          <p:spPr>
            <a:xfrm>
              <a:off x="7454175" y="2231885"/>
              <a:ext cx="1728192" cy="136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BD is threatened </a:t>
              </a:r>
              <a:r>
                <a:rPr lang="en-US" sz="900" dirty="0">
                  <a:solidFill>
                    <a:schemeClr val="bg1"/>
                  </a:solidFill>
                </a:rPr>
                <a:t>(Biodiversity declined by 60% since 1970 - WWF)</a:t>
              </a:r>
            </a:p>
            <a:p>
              <a:pPr algn="ctr"/>
              <a:endParaRPr lang="en-US" sz="9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AFFECTING LIVELIHOODS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241B43-1C12-41E2-A0CB-D2EBD594C603}"/>
              </a:ext>
            </a:extLst>
          </p:cNvPr>
          <p:cNvGrpSpPr/>
          <p:nvPr/>
        </p:nvGrpSpPr>
        <p:grpSpPr>
          <a:xfrm rot="322403">
            <a:off x="3516567" y="4848874"/>
            <a:ext cx="2919486" cy="1550758"/>
            <a:chOff x="5092213" y="5004769"/>
            <a:chExt cx="3241808" cy="1368152"/>
          </a:xfrm>
        </p:grpSpPr>
        <p:sp>
          <p:nvSpPr>
            <p:cNvPr id="23" name="Cloud Callout 22">
              <a:extLst>
                <a:ext uri="{FF2B5EF4-FFF2-40B4-BE49-F238E27FC236}">
                  <a16:creationId xmlns:a16="http://schemas.microsoft.com/office/drawing/2014/main" id="{9169D2BC-1076-46EC-BAD4-EC34F26368D6}"/>
                </a:ext>
              </a:extLst>
            </p:cNvPr>
            <p:cNvSpPr/>
            <p:nvPr/>
          </p:nvSpPr>
          <p:spPr>
            <a:xfrm rot="21165017">
              <a:off x="5092213" y="5004769"/>
              <a:ext cx="3241808" cy="1368152"/>
            </a:xfrm>
            <a:prstGeom prst="cloudCallout">
              <a:avLst>
                <a:gd name="adj1" fmla="val -62430"/>
                <a:gd name="adj2" fmla="val -17531"/>
              </a:avLst>
            </a:prstGeom>
            <a:solidFill>
              <a:srgbClr val="C0504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B6E699-9E9F-4BA9-AD6B-F280FA85AE5F}"/>
                </a:ext>
              </a:extLst>
            </p:cNvPr>
            <p:cNvSpPr txBox="1"/>
            <p:nvPr/>
          </p:nvSpPr>
          <p:spPr>
            <a:xfrm rot="21165017">
              <a:off x="5539608" y="5146159"/>
              <a:ext cx="2466099" cy="120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Consumer concerns / demand – </a:t>
              </a:r>
              <a:r>
                <a:rPr lang="en-US" sz="1200" dirty="0">
                  <a:solidFill>
                    <a:schemeClr val="bg1"/>
                  </a:solidFill>
                </a:rPr>
                <a:t>79% consumers believe companies’ obligation to assure positive impact on people and biodiversity </a:t>
              </a:r>
              <a:r>
                <a:rPr lang="en-US" sz="1100" dirty="0">
                  <a:solidFill>
                    <a:schemeClr val="bg1"/>
                  </a:solidFill>
                </a:rPr>
                <a:t>(2018 UEBT Barometer)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C38ABD3-85F0-49E7-B3E8-7D7A78F2C5B1}"/>
              </a:ext>
            </a:extLst>
          </p:cNvPr>
          <p:cNvSpPr/>
          <p:nvPr/>
        </p:nvSpPr>
        <p:spPr>
          <a:xfrm>
            <a:off x="6114465" y="3111637"/>
            <a:ext cx="2654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/>
              <a:t>Pollination of global crops</a:t>
            </a:r>
            <a:r>
              <a:rPr lang="en-US" sz="1400" dirty="0"/>
              <a:t> is worth up to </a:t>
            </a:r>
            <a:r>
              <a:rPr lang="en-US" sz="1400" b="1" dirty="0"/>
              <a:t>US$577 bn</a:t>
            </a:r>
            <a:r>
              <a:rPr lang="en-US" sz="1400" dirty="0"/>
              <a:t>.</a:t>
            </a:r>
          </a:p>
          <a:p>
            <a:pPr lvl="0"/>
            <a:r>
              <a:rPr lang="en-US" sz="1400" b="1" dirty="0"/>
              <a:t>57% most prescribed USA drugs </a:t>
            </a:r>
            <a:r>
              <a:rPr lang="en-US" sz="1400" dirty="0"/>
              <a:t>are come from biodiversity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83E483-E518-4B57-B05D-10288DA8B90C}"/>
              </a:ext>
            </a:extLst>
          </p:cNvPr>
          <p:cNvGrpSpPr/>
          <p:nvPr/>
        </p:nvGrpSpPr>
        <p:grpSpPr>
          <a:xfrm>
            <a:off x="5729515" y="2930820"/>
            <a:ext cx="2835554" cy="1643510"/>
            <a:chOff x="5676022" y="3574053"/>
            <a:chExt cx="2518594" cy="1368152"/>
          </a:xfrm>
        </p:grpSpPr>
        <p:sp>
          <p:nvSpPr>
            <p:cNvPr id="20" name="Cloud Callout 18">
              <a:extLst>
                <a:ext uri="{FF2B5EF4-FFF2-40B4-BE49-F238E27FC236}">
                  <a16:creationId xmlns:a16="http://schemas.microsoft.com/office/drawing/2014/main" id="{08E38CD6-297A-450A-B219-CA2600BF8A2F}"/>
                </a:ext>
              </a:extLst>
            </p:cNvPr>
            <p:cNvSpPr/>
            <p:nvPr/>
          </p:nvSpPr>
          <p:spPr>
            <a:xfrm>
              <a:off x="5676022" y="3574053"/>
              <a:ext cx="2513500" cy="1368152"/>
            </a:xfrm>
            <a:prstGeom prst="cloudCallout">
              <a:avLst>
                <a:gd name="adj1" fmla="val -64593"/>
                <a:gd name="adj2" fmla="val -249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0CEBF6-25CC-439F-9BA9-1AA73DA60DC4}"/>
                </a:ext>
              </a:extLst>
            </p:cNvPr>
            <p:cNvSpPr txBox="1"/>
            <p:nvPr/>
          </p:nvSpPr>
          <p:spPr>
            <a:xfrm>
              <a:off x="5966274" y="3739415"/>
              <a:ext cx="2228342" cy="112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FFFF"/>
                  </a:solidFill>
                </a:rPr>
                <a:t>Affect supply chains &amp; BD services they use </a:t>
              </a:r>
              <a:endParaRPr lang="en-GB" dirty="0"/>
            </a:p>
            <a:p>
              <a:endParaRPr lang="en-GB" sz="1100" dirty="0">
                <a:solidFill>
                  <a:schemeClr val="bg1"/>
                </a:solidFill>
              </a:endParaRPr>
            </a:p>
            <a:p>
              <a:r>
                <a:rPr lang="en-GB" sz="1200" dirty="0">
                  <a:solidFill>
                    <a:schemeClr val="bg1"/>
                  </a:solidFill>
                </a:rPr>
                <a:t>WBCSD:  deforestation equals US $2-5 trillion in lost value</a:t>
              </a:r>
            </a:p>
            <a:p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3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9">
            <a:extLst>
              <a:ext uri="{FF2B5EF4-FFF2-40B4-BE49-F238E27FC236}">
                <a16:creationId xmlns:a16="http://schemas.microsoft.com/office/drawing/2014/main" id="{FF540569-8444-41E6-9A7A-65A7ED7AD5E7}"/>
              </a:ext>
            </a:extLst>
          </p:cNvPr>
          <p:cNvSpPr/>
          <p:nvPr/>
        </p:nvSpPr>
        <p:spPr>
          <a:xfrm>
            <a:off x="3252743" y="2404861"/>
            <a:ext cx="2335409" cy="2125536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" name="Shape 130">
            <a:extLst>
              <a:ext uri="{FF2B5EF4-FFF2-40B4-BE49-F238E27FC236}">
                <a16:creationId xmlns:a16="http://schemas.microsoft.com/office/drawing/2014/main" id="{AA6F22D8-2205-4E15-98AD-D9BD9F71ACD3}"/>
              </a:ext>
            </a:extLst>
          </p:cNvPr>
          <p:cNvSpPr txBox="1"/>
          <p:nvPr/>
        </p:nvSpPr>
        <p:spPr>
          <a:xfrm>
            <a:off x="3599604" y="3069581"/>
            <a:ext cx="1493793" cy="139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75" tIns="17775" rIns="17775" bIns="17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2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Consumers demands &amp; concerns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4" name="Shape 131">
            <a:extLst>
              <a:ext uri="{FF2B5EF4-FFF2-40B4-BE49-F238E27FC236}">
                <a16:creationId xmlns:a16="http://schemas.microsoft.com/office/drawing/2014/main" id="{F412ADC5-893A-4F72-BB5B-BB781EEE1CC7}"/>
              </a:ext>
            </a:extLst>
          </p:cNvPr>
          <p:cNvSpPr/>
          <p:nvPr/>
        </p:nvSpPr>
        <p:spPr>
          <a:xfrm>
            <a:off x="2325825" y="1362591"/>
            <a:ext cx="2181247" cy="192150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hape 132">
            <a:extLst>
              <a:ext uri="{FF2B5EF4-FFF2-40B4-BE49-F238E27FC236}">
                <a16:creationId xmlns:a16="http://schemas.microsoft.com/office/drawing/2014/main" id="{5184F677-E665-49A8-B17A-57D27FA03F2B}"/>
              </a:ext>
            </a:extLst>
          </p:cNvPr>
          <p:cNvSpPr txBox="1"/>
          <p:nvPr/>
        </p:nvSpPr>
        <p:spPr>
          <a:xfrm>
            <a:off x="2701984" y="1846119"/>
            <a:ext cx="1247273" cy="86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75" tIns="17775" rIns="17775" bIns="17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Livelihoods</a:t>
            </a:r>
            <a:endParaRPr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hape 133">
            <a:extLst>
              <a:ext uri="{FF2B5EF4-FFF2-40B4-BE49-F238E27FC236}">
                <a16:creationId xmlns:a16="http://schemas.microsoft.com/office/drawing/2014/main" id="{B7F44DE3-807E-4B86-86B1-740AAFAAA00D}"/>
              </a:ext>
            </a:extLst>
          </p:cNvPr>
          <p:cNvSpPr/>
          <p:nvPr/>
        </p:nvSpPr>
        <p:spPr>
          <a:xfrm>
            <a:off x="4046790" y="1357287"/>
            <a:ext cx="2181247" cy="192150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Shape 134">
            <a:extLst>
              <a:ext uri="{FF2B5EF4-FFF2-40B4-BE49-F238E27FC236}">
                <a16:creationId xmlns:a16="http://schemas.microsoft.com/office/drawing/2014/main" id="{7EFDA821-A435-4D24-A442-309E2F98093C}"/>
              </a:ext>
            </a:extLst>
          </p:cNvPr>
          <p:cNvSpPr txBox="1"/>
          <p:nvPr/>
        </p:nvSpPr>
        <p:spPr>
          <a:xfrm>
            <a:off x="4572000" y="1629287"/>
            <a:ext cx="1362648" cy="119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775" tIns="17775" rIns="17775" bIns="17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Biodiversity</a:t>
            </a:r>
            <a:endParaRPr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Shape 137" descr="BTLogo_trans">
            <a:extLst>
              <a:ext uri="{FF2B5EF4-FFF2-40B4-BE49-F238E27FC236}">
                <a16:creationId xmlns:a16="http://schemas.microsoft.com/office/drawing/2014/main" id="{168A72A0-2C99-4352-9167-9D0AA9221C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2912" y="3424768"/>
            <a:ext cx="1971412" cy="10368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eft Arrow 1">
            <a:extLst>
              <a:ext uri="{FF2B5EF4-FFF2-40B4-BE49-F238E27FC236}">
                <a16:creationId xmlns:a16="http://schemas.microsoft.com/office/drawing/2014/main" id="{4464554A-D580-4CDA-B25D-C038A9194E97}"/>
              </a:ext>
            </a:extLst>
          </p:cNvPr>
          <p:cNvSpPr/>
          <p:nvPr/>
        </p:nvSpPr>
        <p:spPr>
          <a:xfrm rot="1467183">
            <a:off x="4191667" y="2727948"/>
            <a:ext cx="1998525" cy="484479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9722F3F1-27C6-411E-AB9D-1C968894A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35" y="5026894"/>
            <a:ext cx="7227476" cy="1440160"/>
          </a:xfrm>
          <a:custGeom>
            <a:avLst/>
            <a:gdLst>
              <a:gd name="T0" fmla="*/ 0 w 8607543"/>
              <a:gd name="T1" fmla="*/ 182879 h 695734"/>
              <a:gd name="T2" fmla="*/ 46796 w 8607543"/>
              <a:gd name="T3" fmla="*/ 0 h 695734"/>
              <a:gd name="T4" fmla="*/ 5742820 w 8607543"/>
              <a:gd name="T5" fmla="*/ 0 h 695734"/>
              <a:gd name="T6" fmla="*/ 5789613 w 8607543"/>
              <a:gd name="T7" fmla="*/ 182879 h 695734"/>
              <a:gd name="T8" fmla="*/ 5789613 w 8607543"/>
              <a:gd name="T9" fmla="*/ 1645921 h 695734"/>
              <a:gd name="T10" fmla="*/ 5742820 w 8607543"/>
              <a:gd name="T11" fmla="*/ 1828800 h 695734"/>
              <a:gd name="T12" fmla="*/ 46796 w 8607543"/>
              <a:gd name="T13" fmla="*/ 1828800 h 695734"/>
              <a:gd name="T14" fmla="*/ 0 w 8607543"/>
              <a:gd name="T15" fmla="*/ 1645921 h 695734"/>
              <a:gd name="T16" fmla="*/ 0 w 8607543"/>
              <a:gd name="T17" fmla="*/ 182879 h 6957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607543"/>
              <a:gd name="T28" fmla="*/ 0 h 695734"/>
              <a:gd name="T29" fmla="*/ 8607543 w 8607543"/>
              <a:gd name="T30" fmla="*/ 695734 h 6957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607543" h="695734">
                <a:moveTo>
                  <a:pt x="0" y="69573"/>
                </a:moveTo>
                <a:cubicBezTo>
                  <a:pt x="0" y="31149"/>
                  <a:pt x="31149" y="0"/>
                  <a:pt x="69573" y="0"/>
                </a:cubicBezTo>
                <a:lnTo>
                  <a:pt x="8537970" y="0"/>
                </a:lnTo>
                <a:cubicBezTo>
                  <a:pt x="8576394" y="0"/>
                  <a:pt x="8607543" y="31149"/>
                  <a:pt x="8607543" y="69573"/>
                </a:cubicBezTo>
                <a:lnTo>
                  <a:pt x="8607543" y="626161"/>
                </a:lnTo>
                <a:cubicBezTo>
                  <a:pt x="8607543" y="664585"/>
                  <a:pt x="8576394" y="695734"/>
                  <a:pt x="8537970" y="695734"/>
                </a:cubicBezTo>
                <a:lnTo>
                  <a:pt x="69573" y="695734"/>
                </a:lnTo>
                <a:cubicBezTo>
                  <a:pt x="31149" y="695734"/>
                  <a:pt x="0" y="664585"/>
                  <a:pt x="0" y="626161"/>
                </a:cubicBezTo>
                <a:lnTo>
                  <a:pt x="0" y="6957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108007" tIns="108007" rIns="108007" bIns="108007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0" dirty="0">
                <a:solidFill>
                  <a:srgbClr val="FFFFFF"/>
                </a:solidFill>
                <a:cs typeface="Arial" charset="0"/>
              </a:rPr>
              <a:t>The BioTrade Initiative of UNCTAD – launched in 1996 - aims to promote trade and investment in biodiversity derived products and services to further sustainable development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FA7040-C78B-4A4B-BC1E-B9E9AC37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17" y="115452"/>
            <a:ext cx="8229600" cy="55282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UNCTAD BioTrade Initiative</a:t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sz="2400" i="1" dirty="0">
                <a:solidFill>
                  <a:srgbClr val="00B050"/>
                </a:solidFill>
              </a:rPr>
              <a:t>Connecting biodiversity, livelihoods and markets</a:t>
            </a:r>
            <a:endParaRPr lang="en-US" sz="3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2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1 Rectángulo redondeado">
            <a:extLst>
              <a:ext uri="{FF2B5EF4-FFF2-40B4-BE49-F238E27FC236}">
                <a16:creationId xmlns:a16="http://schemas.microsoft.com/office/drawing/2014/main" id="{C6E647E3-C38F-417E-8C7A-CC7401D04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467" y="4724400"/>
            <a:ext cx="7588461" cy="1378181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CO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11 Rectángulo redondeado">
            <a:extLst>
              <a:ext uri="{FF2B5EF4-FFF2-40B4-BE49-F238E27FC236}">
                <a16:creationId xmlns:a16="http://schemas.microsoft.com/office/drawing/2014/main" id="{649A40CF-BC6C-403B-9DE6-4D9E71DD6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57" y="2983803"/>
            <a:ext cx="7611586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s-CO" sz="16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1 Título">
            <a:extLst>
              <a:ext uri="{FF2B5EF4-FFF2-40B4-BE49-F238E27FC236}">
                <a16:creationId xmlns:a16="http://schemas.microsoft.com/office/drawing/2014/main" id="{6D09FF5D-6B1D-4D16-8D85-396E9943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35" y="248451"/>
            <a:ext cx="8229600" cy="64320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s-MX" sz="2800" dirty="0">
                <a:solidFill>
                  <a:srgbClr val="000090"/>
                </a:solidFill>
                <a:latin typeface="Arial" charset="0"/>
              </a:rPr>
              <a:t>Value chain – current and ideal</a:t>
            </a:r>
            <a:endParaRPr lang="es-CO" sz="28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33" name="9 Triángulo rectángulo">
            <a:extLst>
              <a:ext uri="{FF2B5EF4-FFF2-40B4-BE49-F238E27FC236}">
                <a16:creationId xmlns:a16="http://schemas.microsoft.com/office/drawing/2014/main" id="{3572BE0A-884A-4822-89E2-BE6FF744533B}"/>
              </a:ext>
            </a:extLst>
          </p:cNvPr>
          <p:cNvSpPr/>
          <p:nvPr/>
        </p:nvSpPr>
        <p:spPr>
          <a:xfrm>
            <a:off x="1252429" y="3515616"/>
            <a:ext cx="6813550" cy="434975"/>
          </a:xfrm>
          <a:prstGeom prst="rtTriangl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200" dirty="0">
                <a:solidFill>
                  <a:schemeClr val="bg1"/>
                </a:solidFill>
                <a:ea typeface="MS PGothic" pitchFamily="34" charset="-128"/>
              </a:rPr>
              <a:t>Knowledge, environmental responsibilty</a:t>
            </a:r>
            <a:endParaRPr lang="es-CO" sz="12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4" name="10 Triángulo rectángulo">
            <a:extLst>
              <a:ext uri="{FF2B5EF4-FFF2-40B4-BE49-F238E27FC236}">
                <a16:creationId xmlns:a16="http://schemas.microsoft.com/office/drawing/2014/main" id="{ED05788F-0381-4A5F-9C8A-3F6955D62DB6}"/>
              </a:ext>
            </a:extLst>
          </p:cNvPr>
          <p:cNvSpPr/>
          <p:nvPr/>
        </p:nvSpPr>
        <p:spPr>
          <a:xfrm flipH="1">
            <a:off x="958742" y="3021903"/>
            <a:ext cx="6113462" cy="465138"/>
          </a:xfrm>
          <a:prstGeom prst="rtTriangle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>
                <a:solidFill>
                  <a:schemeClr val="bg1"/>
                </a:solidFill>
                <a:ea typeface="MS PGothic" pitchFamily="34" charset="-128"/>
              </a:rPr>
              <a:t>Information, benefits and value added</a:t>
            </a:r>
            <a:endParaRPr lang="es-CO" sz="12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5" name="16 Rectángulo redondeado">
            <a:extLst>
              <a:ext uri="{FF2B5EF4-FFF2-40B4-BE49-F238E27FC236}">
                <a16:creationId xmlns:a16="http://schemas.microsoft.com/office/drawing/2014/main" id="{B4524B25-5899-43FE-AD89-AE66E6A5E0E4}"/>
              </a:ext>
            </a:extLst>
          </p:cNvPr>
          <p:cNvSpPr/>
          <p:nvPr/>
        </p:nvSpPr>
        <p:spPr>
          <a:xfrm>
            <a:off x="7270642" y="3174303"/>
            <a:ext cx="1081087" cy="49053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bg1"/>
                </a:solidFill>
              </a:rPr>
              <a:t>Benefits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B7DB7EC3-F0F3-4300-AEB6-7B4BA688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36" y="4840024"/>
            <a:ext cx="7107121" cy="3072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Inclusive &amp; participatory approach (planning and decision)</a:t>
            </a:r>
            <a:endParaRPr lang="es-CO" sz="1200" dirty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7" name="Text Box 17">
            <a:extLst>
              <a:ext uri="{FF2B5EF4-FFF2-40B4-BE49-F238E27FC236}">
                <a16:creationId xmlns:a16="http://schemas.microsoft.com/office/drawing/2014/main" id="{85FF5C7A-7D5B-4099-A875-1AA781B7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536" y="5228361"/>
            <a:ext cx="7107121" cy="3070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rgbClr val="FFFFFF"/>
                </a:solidFill>
                <a:latin typeface="Tahoma" pitchFamily="34" charset="0"/>
                <a:ea typeface="ＭＳ Ｐゴシック" pitchFamily="34" charset="-128"/>
              </a:rPr>
              <a:t>Information, costs, benefits and environmental responsibility</a:t>
            </a:r>
            <a:endParaRPr lang="es-CO" sz="1200" dirty="0">
              <a:solidFill>
                <a:srgbClr val="FFFFFF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C7F484D1-7DA6-4421-87FA-483CC8E2D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27" y="5595707"/>
            <a:ext cx="1029957" cy="318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r>
              <a:rPr lang="es-MX" sz="1200" dirty="0">
                <a:latin typeface="Tahoma" pitchFamily="34" charset="0"/>
              </a:rPr>
              <a:t>Benefits</a:t>
            </a:r>
            <a:endParaRPr lang="es-CO" sz="1200" dirty="0">
              <a:latin typeface="Tahoma" pitchFamily="34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930520F6-2BEE-443C-B9A7-8844D2C5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836" y="5598002"/>
            <a:ext cx="5971155" cy="304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Tahoma" pitchFamily="34" charset="0"/>
                <a:ea typeface="ＭＳ Ｐゴシック" pitchFamily="34" charset="-128"/>
              </a:rPr>
              <a:t>Value added</a:t>
            </a:r>
          </a:p>
        </p:txBody>
      </p:sp>
      <p:sp>
        <p:nvSpPr>
          <p:cNvPr id="40" name="Text Box 30">
            <a:extLst>
              <a:ext uri="{FF2B5EF4-FFF2-40B4-BE49-F238E27FC236}">
                <a16:creationId xmlns:a16="http://schemas.microsoft.com/office/drawing/2014/main" id="{4150CA95-5C2D-485B-BDD6-550CFC3B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" y="4785318"/>
            <a:ext cx="971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Ideal</a:t>
            </a: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992D9010-AE4C-4120-A3A6-49DC50F1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6" y="2958593"/>
            <a:ext cx="881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Current</a:t>
            </a:r>
          </a:p>
        </p:txBody>
      </p:sp>
      <p:grpSp>
        <p:nvGrpSpPr>
          <p:cNvPr id="42" name="Group 59">
            <a:extLst>
              <a:ext uri="{FF2B5EF4-FFF2-40B4-BE49-F238E27FC236}">
                <a16:creationId xmlns:a16="http://schemas.microsoft.com/office/drawing/2014/main" id="{DB82B18D-1410-47F7-A60B-D5A8D9EBE31B}"/>
              </a:ext>
            </a:extLst>
          </p:cNvPr>
          <p:cNvGrpSpPr>
            <a:grpSpLocks/>
          </p:cNvGrpSpPr>
          <p:nvPr/>
        </p:nvGrpSpPr>
        <p:grpSpPr bwMode="auto">
          <a:xfrm>
            <a:off x="934363" y="1928567"/>
            <a:ext cx="7488237" cy="508000"/>
            <a:chOff x="68" y="1204"/>
            <a:chExt cx="5661" cy="366"/>
          </a:xfrm>
        </p:grpSpPr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C8C7D56C-9D27-4E9A-9CD4-8418F80D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204"/>
              <a:ext cx="1377" cy="347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7666" tIns="33833" rIns="67666" bIns="33833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Producers, collectors (associations)</a:t>
              </a: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9608EA99-2E10-46BD-8BB1-709B8518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204"/>
              <a:ext cx="1223" cy="353"/>
            </a:xfrm>
            <a:prstGeom prst="rect">
              <a:avLst/>
            </a:prstGeom>
            <a:solidFill>
              <a:srgbClr val="CC0000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7666" tIns="33833" rIns="67666" bIns="33833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Processors</a:t>
              </a:r>
              <a:endParaRPr lang="en-US" sz="2400" b="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493F5C5B-FB1F-4A12-8D00-8C19AB8C2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1217"/>
              <a:ext cx="1350" cy="353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7666" tIns="33833" rIns="67666" bIns="33833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Distributors / Traders</a:t>
              </a:r>
            </a:p>
            <a:p>
              <a:pPr algn="ctr"/>
              <a:r>
                <a:rPr lang="es-CO" sz="1000" dirty="0">
                  <a:solidFill>
                    <a:schemeClr val="bg1"/>
                  </a:solidFill>
                </a:rPr>
                <a:t>(National - international)</a:t>
              </a:r>
              <a:endParaRPr lang="en-US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10">
              <a:extLst>
                <a:ext uri="{FF2B5EF4-FFF2-40B4-BE49-F238E27FC236}">
                  <a16:creationId xmlns:a16="http://schemas.microsoft.com/office/drawing/2014/main" id="{1488C2D4-0CAC-4E45-BDE7-74CDF13AA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204"/>
              <a:ext cx="1223" cy="353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7666" tIns="33833" rIns="67666" bIns="33833" anchor="ctr"/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</a:rPr>
                <a:t>Consumers</a:t>
              </a:r>
              <a:endParaRPr lang="en-US" sz="2400" b="0" dirty="0">
                <a:solidFill>
                  <a:schemeClr val="bg1"/>
                </a:solidFill>
              </a:endParaRPr>
            </a:p>
          </p:txBody>
        </p:sp>
        <p:sp>
          <p:nvSpPr>
            <p:cNvPr id="47" name="Line 13">
              <a:extLst>
                <a:ext uri="{FF2B5EF4-FFF2-40B4-BE49-F238E27FC236}">
                  <a16:creationId xmlns:a16="http://schemas.microsoft.com/office/drawing/2014/main" id="{0D82807D-837B-4AC1-8077-D6A9B8671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1374"/>
              <a:ext cx="22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822F1421-226B-4475-9D83-933E92BBC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374"/>
              <a:ext cx="22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61014680-B056-43C3-B03A-FBF848A05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1374"/>
              <a:ext cx="22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65">
            <a:extLst>
              <a:ext uri="{FF2B5EF4-FFF2-40B4-BE49-F238E27FC236}">
                <a16:creationId xmlns:a16="http://schemas.microsoft.com/office/drawing/2014/main" id="{80BDE973-7165-46AB-835D-77A62A5771A5}"/>
              </a:ext>
            </a:extLst>
          </p:cNvPr>
          <p:cNvGrpSpPr>
            <a:grpSpLocks/>
          </p:cNvGrpSpPr>
          <p:nvPr/>
        </p:nvGrpSpPr>
        <p:grpSpPr bwMode="auto">
          <a:xfrm>
            <a:off x="1726525" y="1642817"/>
            <a:ext cx="5903913" cy="285750"/>
            <a:chOff x="930" y="1436"/>
            <a:chExt cx="3719" cy="180"/>
          </a:xfrm>
        </p:grpSpPr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24616057-58E9-42F8-A1A9-F4EEC5A74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437"/>
              <a:ext cx="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2">
              <a:extLst>
                <a:ext uri="{FF2B5EF4-FFF2-40B4-BE49-F238E27FC236}">
                  <a16:creationId xmlns:a16="http://schemas.microsoft.com/office/drawing/2014/main" id="{E9015C30-9057-4365-BC1A-C1CFC7066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2" y="1436"/>
              <a:ext cx="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3">
              <a:extLst>
                <a:ext uri="{FF2B5EF4-FFF2-40B4-BE49-F238E27FC236}">
                  <a16:creationId xmlns:a16="http://schemas.microsoft.com/office/drawing/2014/main" id="{2F2ED163-E485-41A0-8744-52FB2015A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1439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4">
              <a:extLst>
                <a:ext uri="{FF2B5EF4-FFF2-40B4-BE49-F238E27FC236}">
                  <a16:creationId xmlns:a16="http://schemas.microsoft.com/office/drawing/2014/main" id="{CD4D0F64-47E4-4C68-A4C1-74A4F06F6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9" y="1436"/>
              <a:ext cx="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C00B16F0-23DD-4B36-BD65-72507551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00" y="1136405"/>
            <a:ext cx="7704138" cy="431800"/>
          </a:xfrm>
          <a:prstGeom prst="rect">
            <a:avLst/>
          </a:prstGeom>
          <a:solidFill>
            <a:srgbClr val="FFDC1C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67666" tIns="33833" rIns="67666" bIns="33833" anchor="ctr"/>
          <a:lstStyle/>
          <a:p>
            <a:pPr algn="ctr"/>
            <a:r>
              <a:rPr lang="es-CO" sz="1200" dirty="0"/>
              <a:t>Supporting institutions and enbling policy environment</a:t>
            </a:r>
            <a:endParaRPr lang="en-US" sz="2400" dirty="0"/>
          </a:p>
        </p:txBody>
      </p:sp>
      <p:sp>
        <p:nvSpPr>
          <p:cNvPr id="56" name="Down Arrow 2">
            <a:extLst>
              <a:ext uri="{FF2B5EF4-FFF2-40B4-BE49-F238E27FC236}">
                <a16:creationId xmlns:a16="http://schemas.microsoft.com/office/drawing/2014/main" id="{AC488C9F-3E25-415F-A0A4-6827905939E2}"/>
              </a:ext>
            </a:extLst>
          </p:cNvPr>
          <p:cNvSpPr/>
          <p:nvPr/>
        </p:nvSpPr>
        <p:spPr>
          <a:xfrm>
            <a:off x="4477892" y="4268655"/>
            <a:ext cx="680849" cy="327351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8D5419-7171-4C44-B2C4-2A7780AB8CAB}"/>
              </a:ext>
            </a:extLst>
          </p:cNvPr>
          <p:cNvCxnSpPr/>
          <p:nvPr/>
        </p:nvCxnSpPr>
        <p:spPr>
          <a:xfrm flipV="1">
            <a:off x="283743" y="2661465"/>
            <a:ext cx="8525844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0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TLogo_trans">
            <a:extLst>
              <a:ext uri="{FF2B5EF4-FFF2-40B4-BE49-F238E27FC236}">
                <a16:creationId xmlns:a16="http://schemas.microsoft.com/office/drawing/2014/main" id="{22401CF9-9355-4EBE-8C92-5B9167A2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84350"/>
            <a:ext cx="1971412" cy="10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1">
            <a:extLst>
              <a:ext uri="{FF2B5EF4-FFF2-40B4-BE49-F238E27FC236}">
                <a16:creationId xmlns:a16="http://schemas.microsoft.com/office/drawing/2014/main" id="{2CBFF21E-A19A-4DBA-8BB7-66854AF44981}"/>
              </a:ext>
            </a:extLst>
          </p:cNvPr>
          <p:cNvSpPr/>
          <p:nvPr/>
        </p:nvSpPr>
        <p:spPr>
          <a:xfrm>
            <a:off x="2824835" y="274001"/>
            <a:ext cx="6006160" cy="1648024"/>
          </a:xfrm>
          <a:custGeom>
            <a:avLst/>
            <a:gdLst>
              <a:gd name="connsiteX0" fmla="*/ 0 w 8607543"/>
              <a:gd name="connsiteY0" fmla="*/ 69573 h 695734"/>
              <a:gd name="connsiteX1" fmla="*/ 69573 w 8607543"/>
              <a:gd name="connsiteY1" fmla="*/ 0 h 695734"/>
              <a:gd name="connsiteX2" fmla="*/ 8537970 w 8607543"/>
              <a:gd name="connsiteY2" fmla="*/ 0 h 695734"/>
              <a:gd name="connsiteX3" fmla="*/ 8607543 w 8607543"/>
              <a:gd name="connsiteY3" fmla="*/ 69573 h 695734"/>
              <a:gd name="connsiteX4" fmla="*/ 8607543 w 8607543"/>
              <a:gd name="connsiteY4" fmla="*/ 626161 h 695734"/>
              <a:gd name="connsiteX5" fmla="*/ 8537970 w 8607543"/>
              <a:gd name="connsiteY5" fmla="*/ 695734 h 695734"/>
              <a:gd name="connsiteX6" fmla="*/ 69573 w 8607543"/>
              <a:gd name="connsiteY6" fmla="*/ 695734 h 695734"/>
              <a:gd name="connsiteX7" fmla="*/ 0 w 8607543"/>
              <a:gd name="connsiteY7" fmla="*/ 626161 h 695734"/>
              <a:gd name="connsiteX8" fmla="*/ 0 w 8607543"/>
              <a:gd name="connsiteY8" fmla="*/ 69573 h 69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7543" h="695734">
                <a:moveTo>
                  <a:pt x="0" y="69573"/>
                </a:moveTo>
                <a:cubicBezTo>
                  <a:pt x="0" y="31149"/>
                  <a:pt x="31149" y="0"/>
                  <a:pt x="69573" y="0"/>
                </a:cubicBezTo>
                <a:lnTo>
                  <a:pt x="8537970" y="0"/>
                </a:lnTo>
                <a:cubicBezTo>
                  <a:pt x="8576394" y="0"/>
                  <a:pt x="8607543" y="31149"/>
                  <a:pt x="8607543" y="69573"/>
                </a:cubicBezTo>
                <a:lnTo>
                  <a:pt x="8607543" y="626161"/>
                </a:lnTo>
                <a:cubicBezTo>
                  <a:pt x="8607543" y="664585"/>
                  <a:pt x="8576394" y="695734"/>
                  <a:pt x="8537970" y="695734"/>
                </a:cubicBezTo>
                <a:lnTo>
                  <a:pt x="69573" y="695734"/>
                </a:lnTo>
                <a:cubicBezTo>
                  <a:pt x="31149" y="695734"/>
                  <a:pt x="0" y="664585"/>
                  <a:pt x="0" y="626161"/>
                </a:cubicBezTo>
                <a:lnTo>
                  <a:pt x="0" y="695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7" tIns="108007" rIns="108007" bIns="108007" anchor="ctr"/>
          <a:lstStyle>
            <a:lvl1pPr defTabSz="1022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BioTrade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 activities of collection, production, transformation, and commercialization of products &amp; services derived from </a:t>
            </a: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</a:rPr>
              <a:t>native biodiversity (BD)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under the </a:t>
            </a: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</a:rPr>
              <a:t>criteria of environmental, social and economic sustainability (BioTrade P&amp;C)</a:t>
            </a:r>
          </a:p>
        </p:txBody>
      </p:sp>
      <p:sp>
        <p:nvSpPr>
          <p:cNvPr id="4" name="8 CuadroTexto">
            <a:extLst>
              <a:ext uri="{FF2B5EF4-FFF2-40B4-BE49-F238E27FC236}">
                <a16:creationId xmlns:a16="http://schemas.microsoft.com/office/drawing/2014/main" id="{7C951FC0-164E-4399-A687-2F49758C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18" y="2420888"/>
            <a:ext cx="2714625" cy="338554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600" b="1" dirty="0">
                <a:solidFill>
                  <a:schemeClr val="bg1"/>
                </a:solidFill>
                <a:latin typeface="Calibri" charset="0"/>
              </a:rPr>
              <a:t>BioTrade </a:t>
            </a:r>
            <a:r>
              <a:rPr lang="es-MX" sz="1600" b="1" dirty="0" err="1">
                <a:solidFill>
                  <a:schemeClr val="bg1"/>
                </a:solidFill>
                <a:latin typeface="Calibri" charset="0"/>
              </a:rPr>
              <a:t>Principles</a:t>
            </a:r>
            <a:endParaRPr lang="es-CO" sz="16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" name="13 Rectángulo redondeado">
            <a:extLst>
              <a:ext uri="{FF2B5EF4-FFF2-40B4-BE49-F238E27FC236}">
                <a16:creationId xmlns:a16="http://schemas.microsoft.com/office/drawing/2014/main" id="{ABF0FC52-BA1A-4F9C-BEEB-7ACD3B0A3151}"/>
              </a:ext>
            </a:extLst>
          </p:cNvPr>
          <p:cNvSpPr/>
          <p:nvPr/>
        </p:nvSpPr>
        <p:spPr>
          <a:xfrm>
            <a:off x="488206" y="2924944"/>
            <a:ext cx="2787650" cy="44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 Conservation</a:t>
            </a:r>
          </a:p>
        </p:txBody>
      </p:sp>
      <p:sp>
        <p:nvSpPr>
          <p:cNvPr id="6" name="14 Rectángulo redondeado">
            <a:extLst>
              <a:ext uri="{FF2B5EF4-FFF2-40B4-BE49-F238E27FC236}">
                <a16:creationId xmlns:a16="http://schemas.microsoft.com/office/drawing/2014/main" id="{E24A3073-BB9B-46A0-818D-BC900D710BC9}"/>
              </a:ext>
            </a:extLst>
          </p:cNvPr>
          <p:cNvSpPr/>
          <p:nvPr/>
        </p:nvSpPr>
        <p:spPr>
          <a:xfrm>
            <a:off x="488206" y="3329756"/>
            <a:ext cx="2787650" cy="44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 Sustainable use</a:t>
            </a:r>
          </a:p>
        </p:txBody>
      </p:sp>
      <p:sp>
        <p:nvSpPr>
          <p:cNvPr id="7" name="15 Rectángulo redondeado">
            <a:extLst>
              <a:ext uri="{FF2B5EF4-FFF2-40B4-BE49-F238E27FC236}">
                <a16:creationId xmlns:a16="http://schemas.microsoft.com/office/drawing/2014/main" id="{A6CEE64F-64C2-4235-9228-1090289DC791}"/>
              </a:ext>
            </a:extLst>
          </p:cNvPr>
          <p:cNvSpPr/>
          <p:nvPr/>
        </p:nvSpPr>
        <p:spPr>
          <a:xfrm>
            <a:off x="488206" y="3734569"/>
            <a:ext cx="2787650" cy="44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 Equitable benefit-sharing</a:t>
            </a:r>
          </a:p>
        </p:txBody>
      </p:sp>
      <p:sp>
        <p:nvSpPr>
          <p:cNvPr id="8" name="16 Rectángulo redondeado">
            <a:extLst>
              <a:ext uri="{FF2B5EF4-FFF2-40B4-BE49-F238E27FC236}">
                <a16:creationId xmlns:a16="http://schemas.microsoft.com/office/drawing/2014/main" id="{394C5D51-25B7-4D8A-9717-482A4901B296}"/>
              </a:ext>
            </a:extLst>
          </p:cNvPr>
          <p:cNvSpPr/>
          <p:nvPr/>
        </p:nvSpPr>
        <p:spPr>
          <a:xfrm>
            <a:off x="488206" y="4139381"/>
            <a:ext cx="2787650" cy="44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 Socio-economic sustainability</a:t>
            </a:r>
          </a:p>
        </p:txBody>
      </p:sp>
      <p:sp>
        <p:nvSpPr>
          <p:cNvPr id="9" name="17 Rectángulo redondeado">
            <a:extLst>
              <a:ext uri="{FF2B5EF4-FFF2-40B4-BE49-F238E27FC236}">
                <a16:creationId xmlns:a16="http://schemas.microsoft.com/office/drawing/2014/main" id="{FBEBBC4B-27EB-4C64-A9B1-D8EC8BA31A74}"/>
              </a:ext>
            </a:extLst>
          </p:cNvPr>
          <p:cNvSpPr/>
          <p:nvPr/>
        </p:nvSpPr>
        <p:spPr>
          <a:xfrm>
            <a:off x="488206" y="4544194"/>
            <a:ext cx="2787650" cy="44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 Legal compliance</a:t>
            </a:r>
          </a:p>
        </p:txBody>
      </p:sp>
      <p:sp>
        <p:nvSpPr>
          <p:cNvPr id="10" name="18 Rectángulo redondeado">
            <a:extLst>
              <a:ext uri="{FF2B5EF4-FFF2-40B4-BE49-F238E27FC236}">
                <a16:creationId xmlns:a16="http://schemas.microsoft.com/office/drawing/2014/main" id="{58321FCD-5938-4B98-9C31-166E0268F581}"/>
              </a:ext>
            </a:extLst>
          </p:cNvPr>
          <p:cNvSpPr/>
          <p:nvPr/>
        </p:nvSpPr>
        <p:spPr>
          <a:xfrm>
            <a:off x="488206" y="4999881"/>
            <a:ext cx="2787650" cy="4453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P6. Respect for actors</a:t>
            </a:r>
            <a:r>
              <a:rPr lang="ja-JP" altLang="en-US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rights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9 Rectángulo redondeado">
            <a:extLst>
              <a:ext uri="{FF2B5EF4-FFF2-40B4-BE49-F238E27FC236}">
                <a16:creationId xmlns:a16="http://schemas.microsoft.com/office/drawing/2014/main" id="{72599B0A-DFF8-4473-910A-418D331A7B8F}"/>
              </a:ext>
            </a:extLst>
          </p:cNvPr>
          <p:cNvSpPr/>
          <p:nvPr/>
        </p:nvSpPr>
        <p:spPr>
          <a:xfrm>
            <a:off x="488206" y="5445224"/>
            <a:ext cx="2787650" cy="4968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P7. Clear tenure &amp; resources access</a:t>
            </a:r>
          </a:p>
        </p:txBody>
      </p:sp>
      <p:sp>
        <p:nvSpPr>
          <p:cNvPr id="12" name="object 35">
            <a:extLst>
              <a:ext uri="{FF2B5EF4-FFF2-40B4-BE49-F238E27FC236}">
                <a16:creationId xmlns:a16="http://schemas.microsoft.com/office/drawing/2014/main" id="{7C51A4DD-6C47-4391-8D3E-AD718D39659F}"/>
              </a:ext>
            </a:extLst>
          </p:cNvPr>
          <p:cNvSpPr/>
          <p:nvPr/>
        </p:nvSpPr>
        <p:spPr>
          <a:xfrm>
            <a:off x="4007853" y="3990119"/>
            <a:ext cx="1036320" cy="940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6">
            <a:extLst>
              <a:ext uri="{FF2B5EF4-FFF2-40B4-BE49-F238E27FC236}">
                <a16:creationId xmlns:a16="http://schemas.microsoft.com/office/drawing/2014/main" id="{97BCD8EF-C1DC-491B-AD42-D4C6CC657C27}"/>
              </a:ext>
            </a:extLst>
          </p:cNvPr>
          <p:cNvSpPr/>
          <p:nvPr/>
        </p:nvSpPr>
        <p:spPr>
          <a:xfrm>
            <a:off x="5279135" y="3960876"/>
            <a:ext cx="1213103" cy="925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0">
            <a:extLst>
              <a:ext uri="{FF2B5EF4-FFF2-40B4-BE49-F238E27FC236}">
                <a16:creationId xmlns:a16="http://schemas.microsoft.com/office/drawing/2014/main" id="{7829D634-2DA3-42EC-8F93-8FFB611E2AA4}"/>
              </a:ext>
            </a:extLst>
          </p:cNvPr>
          <p:cNvSpPr/>
          <p:nvPr/>
        </p:nvSpPr>
        <p:spPr>
          <a:xfrm>
            <a:off x="6310594" y="5085196"/>
            <a:ext cx="1210055" cy="1153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1">
            <a:extLst>
              <a:ext uri="{FF2B5EF4-FFF2-40B4-BE49-F238E27FC236}">
                <a16:creationId xmlns:a16="http://schemas.microsoft.com/office/drawing/2014/main" id="{370EFF8F-7B3C-4512-8177-B6563359129D}"/>
              </a:ext>
            </a:extLst>
          </p:cNvPr>
          <p:cNvSpPr/>
          <p:nvPr/>
        </p:nvSpPr>
        <p:spPr>
          <a:xfrm>
            <a:off x="3951732" y="2776727"/>
            <a:ext cx="2623521" cy="1056132"/>
          </a:xfrm>
          <a:prstGeom prst="rect">
            <a:avLst/>
          </a:prstGeom>
          <a:blipFill>
            <a:blip r:embed="rId7" cstate="print"/>
            <a:stretch>
              <a:fillRect l="-1" r="-5184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2">
            <a:extLst>
              <a:ext uri="{FF2B5EF4-FFF2-40B4-BE49-F238E27FC236}">
                <a16:creationId xmlns:a16="http://schemas.microsoft.com/office/drawing/2014/main" id="{EC875F91-F756-4682-BB52-E186DB91873D}"/>
              </a:ext>
            </a:extLst>
          </p:cNvPr>
          <p:cNvSpPr/>
          <p:nvPr/>
        </p:nvSpPr>
        <p:spPr>
          <a:xfrm>
            <a:off x="4600739" y="5159160"/>
            <a:ext cx="1461515" cy="1098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3">
            <a:extLst>
              <a:ext uri="{FF2B5EF4-FFF2-40B4-BE49-F238E27FC236}">
                <a16:creationId xmlns:a16="http://schemas.microsoft.com/office/drawing/2014/main" id="{5AC8C079-1B5B-47CB-AE4D-6965EB8FC506}"/>
              </a:ext>
            </a:extLst>
          </p:cNvPr>
          <p:cNvSpPr/>
          <p:nvPr/>
        </p:nvSpPr>
        <p:spPr>
          <a:xfrm>
            <a:off x="6575253" y="3948247"/>
            <a:ext cx="1344167" cy="10363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 descr="Screen Shot 2018-12-01 at 20.14.38.png">
            <a:extLst>
              <a:ext uri="{FF2B5EF4-FFF2-40B4-BE49-F238E27FC236}">
                <a16:creationId xmlns:a16="http://schemas.microsoft.com/office/drawing/2014/main" id="{C38821AC-A280-4B4C-92F9-C07A905FE02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105" y="2853650"/>
            <a:ext cx="1283019" cy="9807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CDAA813-978F-40D3-94C1-E2A0ACAB7435}"/>
              </a:ext>
            </a:extLst>
          </p:cNvPr>
          <p:cNvGrpSpPr/>
          <p:nvPr/>
        </p:nvGrpSpPr>
        <p:grpSpPr>
          <a:xfrm>
            <a:off x="4066768" y="2122902"/>
            <a:ext cx="3687356" cy="3856792"/>
            <a:chOff x="360040" y="980728"/>
            <a:chExt cx="3880358" cy="392270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6F5390-3BEA-4362-829B-D3FC79608471}"/>
                </a:ext>
              </a:extLst>
            </p:cNvPr>
            <p:cNvGrpSpPr/>
            <p:nvPr/>
          </p:nvGrpSpPr>
          <p:grpSpPr>
            <a:xfrm>
              <a:off x="360040" y="980728"/>
              <a:ext cx="3880358" cy="3922705"/>
              <a:chOff x="360040" y="1268760"/>
              <a:chExt cx="3880358" cy="392270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AA0DAB5-520C-46E6-A065-AA7890736B14}"/>
                  </a:ext>
                </a:extLst>
              </p:cNvPr>
              <p:cNvGrpSpPr/>
              <p:nvPr/>
            </p:nvGrpSpPr>
            <p:grpSpPr>
              <a:xfrm>
                <a:off x="533742" y="1412777"/>
                <a:ext cx="3706656" cy="3597487"/>
                <a:chOff x="5853070" y="2724317"/>
                <a:chExt cx="3066672" cy="2870787"/>
              </a:xfrm>
              <a:solidFill>
                <a:schemeClr val="bg1"/>
              </a:solidFill>
            </p:grpSpPr>
            <p:pic>
              <p:nvPicPr>
                <p:cNvPr id="26" name="Picture 25" descr="Screen Shot 2016-06-20 at 19.15.35.png">
                  <a:extLst>
                    <a:ext uri="{FF2B5EF4-FFF2-40B4-BE49-F238E27FC236}">
                      <a16:creationId xmlns:a16="http://schemas.microsoft.com/office/drawing/2014/main" id="{9831B1E0-DA28-49C3-ADB1-24B479D4AF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57875" y="4850420"/>
                  <a:ext cx="2879497" cy="7446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</p:pic>
            <p:pic>
              <p:nvPicPr>
                <p:cNvPr id="27" name="Picture 26" descr="Screen Shot 2016-06-19 at 01.46.32.png">
                  <a:extLst>
                    <a:ext uri="{FF2B5EF4-FFF2-40B4-BE49-F238E27FC236}">
                      <a16:creationId xmlns:a16="http://schemas.microsoft.com/office/drawing/2014/main" id="{ABEC49B2-B44D-4097-92F8-E75936E7F8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email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colorTemperature colorTemp="88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57875" y="2724317"/>
                  <a:ext cx="2874465" cy="2142067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</p:pic>
            <p:pic>
              <p:nvPicPr>
                <p:cNvPr id="28" name="Picture 27" descr="Screen Shot 2016-06-20 at 19.09.19.png">
                  <a:extLst>
                    <a:ext uri="{FF2B5EF4-FFF2-40B4-BE49-F238E27FC236}">
                      <a16:creationId xmlns:a16="http://schemas.microsoft.com/office/drawing/2014/main" id="{8ECA709C-D27A-4FB5-BFE3-C63C9FAC4F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email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artisticMosiaicBubbl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0268" y="5004054"/>
                  <a:ext cx="605932" cy="524233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B68B5DB-A05C-47A1-B554-B90ABE83900D}"/>
                    </a:ext>
                  </a:extLst>
                </p:cNvPr>
                <p:cNvSpPr txBox="1"/>
                <p:nvPr/>
              </p:nvSpPr>
              <p:spPr>
                <a:xfrm>
                  <a:off x="6537166" y="5183783"/>
                  <a:ext cx="791224" cy="210081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b="1" dirty="0">
                      <a:solidFill>
                        <a:srgbClr val="7A96B5"/>
                      </a:solidFill>
                    </a:rPr>
                    <a:t>Fashion</a:t>
                  </a:r>
                </a:p>
              </p:txBody>
            </p:sp>
            <p:pic>
              <p:nvPicPr>
                <p:cNvPr id="30" name="Picture 29" descr="Screen Shot 2016-06-20 at 19.11.14.png">
                  <a:extLst>
                    <a:ext uri="{FF2B5EF4-FFF2-40B4-BE49-F238E27FC236}">
                      <a16:creationId xmlns:a16="http://schemas.microsoft.com/office/drawing/2014/main" id="{D771D8B1-E3A2-44E6-A1A0-8AE7352553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email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artisticMosiaicBubbl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390" y="5065773"/>
                  <a:ext cx="582768" cy="462514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B142D9C-4E83-4AB2-903D-62FACCDABCB1}"/>
                    </a:ext>
                  </a:extLst>
                </p:cNvPr>
                <p:cNvSpPr txBox="1"/>
                <p:nvPr/>
              </p:nvSpPr>
              <p:spPr>
                <a:xfrm>
                  <a:off x="7926246" y="5003575"/>
                  <a:ext cx="820608" cy="53475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900" b="1" dirty="0">
                      <a:solidFill>
                        <a:srgbClr val="7A96B5"/>
                      </a:solidFill>
                    </a:rPr>
                    <a:t>Forest carbon credit projects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0203D48-6571-421B-A4D4-A9606349A5C0}"/>
                    </a:ext>
                  </a:extLst>
                </p:cNvPr>
                <p:cNvSpPr txBox="1"/>
                <p:nvPr/>
              </p:nvSpPr>
              <p:spPr>
                <a:xfrm>
                  <a:off x="7911158" y="4229752"/>
                  <a:ext cx="791224" cy="458358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b="1" dirty="0">
                      <a:solidFill>
                        <a:srgbClr val="7A96B5"/>
                      </a:solidFill>
                    </a:rPr>
                    <a:t>Sustainable tourism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A1BFECC-3DB8-4D63-8D7D-331D720C3FC7}"/>
                    </a:ext>
                  </a:extLst>
                </p:cNvPr>
                <p:cNvSpPr txBox="1"/>
                <p:nvPr/>
              </p:nvSpPr>
              <p:spPr>
                <a:xfrm>
                  <a:off x="7444433" y="3764828"/>
                  <a:ext cx="791224" cy="458358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s-EC" sz="1000" b="1" dirty="0">
                      <a:solidFill>
                        <a:srgbClr val="7A96B5"/>
                      </a:solidFill>
                    </a:rPr>
                    <a:t>Handicrafts</a:t>
                  </a:r>
                </a:p>
                <a:p>
                  <a:endParaRPr lang="es-EC" sz="1000" b="1" dirty="0">
                    <a:solidFill>
                      <a:srgbClr val="7A96B5"/>
                    </a:solidFill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06D2514-1E8E-49A4-81A5-691C74F21F98}"/>
                    </a:ext>
                  </a:extLst>
                </p:cNvPr>
                <p:cNvSpPr txBox="1"/>
                <p:nvPr/>
              </p:nvSpPr>
              <p:spPr>
                <a:xfrm>
                  <a:off x="7682558" y="3201900"/>
                  <a:ext cx="1055832" cy="331036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b="1" dirty="0">
                      <a:solidFill>
                        <a:srgbClr val="7A96B5"/>
                      </a:solidFill>
                    </a:rPr>
                    <a:t>(Phyto) pharma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AA1F8BC-6374-4D7A-84E2-5E668043B4EA}"/>
                    </a:ext>
                  </a:extLst>
                </p:cNvPr>
                <p:cNvSpPr txBox="1"/>
                <p:nvPr/>
              </p:nvSpPr>
              <p:spPr>
                <a:xfrm>
                  <a:off x="5915398" y="3842609"/>
                  <a:ext cx="791224" cy="203714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s-EC" sz="1000" b="1" dirty="0">
                      <a:solidFill>
                        <a:srgbClr val="7A96B5"/>
                      </a:solidFill>
                    </a:rPr>
                    <a:t>Food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B4AC1A-B9E6-4172-B7DB-0E16FCA7C11C}"/>
                    </a:ext>
                  </a:extLst>
                </p:cNvPr>
                <p:cNvSpPr txBox="1"/>
                <p:nvPr/>
              </p:nvSpPr>
              <p:spPr>
                <a:xfrm>
                  <a:off x="6476869" y="4291175"/>
                  <a:ext cx="997109" cy="585679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b="1" dirty="0">
                      <a:solidFill>
                        <a:srgbClr val="7A96B5"/>
                      </a:solidFill>
                    </a:rPr>
                    <a:t>Ornamental flora &amp; fauna</a:t>
                  </a:r>
                </a:p>
                <a:p>
                  <a:endParaRPr lang="es-EC" sz="1000" b="1" dirty="0">
                    <a:solidFill>
                      <a:srgbClr val="7A96B5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17FF9F-9DB7-4B5D-AC9B-D170B934F888}"/>
                    </a:ext>
                  </a:extLst>
                </p:cNvPr>
                <p:cNvSpPr txBox="1"/>
                <p:nvPr/>
              </p:nvSpPr>
              <p:spPr>
                <a:xfrm>
                  <a:off x="6241595" y="3183901"/>
                  <a:ext cx="891466" cy="331036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C" sz="1000" b="1" dirty="0">
                      <a:solidFill>
                        <a:srgbClr val="7A96B5"/>
                      </a:solidFill>
                    </a:rPr>
                    <a:t>Personal care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CA49B55-B8D8-4063-B8A8-A4A79CE85542}"/>
                    </a:ext>
                  </a:extLst>
                </p:cNvPr>
                <p:cNvSpPr txBox="1"/>
                <p:nvPr/>
              </p:nvSpPr>
              <p:spPr>
                <a:xfrm>
                  <a:off x="5853070" y="2730881"/>
                  <a:ext cx="3066672" cy="27934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C" sz="1600" b="1" dirty="0">
                      <a:solidFill>
                        <a:schemeClr val="bg1"/>
                      </a:solidFill>
                    </a:rPr>
                    <a:t>Sectors involved in BioTrade activities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AC0208-E2E2-41DC-9DCD-DA8AE0D5D5F6}"/>
                  </a:ext>
                </a:extLst>
              </p:cNvPr>
              <p:cNvSpPr/>
              <p:nvPr/>
            </p:nvSpPr>
            <p:spPr>
              <a:xfrm>
                <a:off x="576064" y="4015302"/>
                <a:ext cx="3491880" cy="21602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3B2187-4F61-4510-BF9B-E8C948E490B4}"/>
                  </a:ext>
                </a:extLst>
              </p:cNvPr>
              <p:cNvSpPr/>
              <p:nvPr/>
            </p:nvSpPr>
            <p:spPr>
              <a:xfrm>
                <a:off x="360040" y="1268760"/>
                <a:ext cx="3706657" cy="14401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C54419-22BE-4749-B4D7-7553951C1802}"/>
                  </a:ext>
                </a:extLst>
              </p:cNvPr>
              <p:cNvSpPr/>
              <p:nvPr/>
            </p:nvSpPr>
            <p:spPr>
              <a:xfrm>
                <a:off x="419414" y="1786448"/>
                <a:ext cx="228658" cy="340501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54D84D-0733-4A13-9B8D-96E646432A60}"/>
                  </a:ext>
                </a:extLst>
              </p:cNvPr>
              <p:cNvSpPr/>
              <p:nvPr/>
            </p:nvSpPr>
            <p:spPr>
              <a:xfrm>
                <a:off x="4013887" y="1860548"/>
                <a:ext cx="103430" cy="31526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B30791-99BD-47BD-9782-75833220D695}"/>
                </a:ext>
              </a:extLst>
            </p:cNvPr>
            <p:cNvSpPr/>
            <p:nvPr/>
          </p:nvSpPr>
          <p:spPr>
            <a:xfrm>
              <a:off x="467544" y="4653136"/>
              <a:ext cx="363589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12557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65" b="3209"/>
          <a:stretch>
            <a:fillRect/>
          </a:stretch>
        </p:blipFill>
        <p:spPr bwMode="auto">
          <a:xfrm>
            <a:off x="1073504" y="3804137"/>
            <a:ext cx="6756387" cy="24322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229600" cy="5760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ＭＳ Ｐゴシック" charset="0"/>
                <a:cs typeface="Arial" charset="0"/>
              </a:rPr>
              <a:t>How to translate this into practice</a:t>
            </a:r>
            <a:endParaRPr lang="es-ES" sz="3600" b="1" dirty="0">
              <a:solidFill>
                <a:schemeClr val="tx2">
                  <a:lumMod val="75000"/>
                </a:schemeClr>
              </a:solidFill>
              <a:latin typeface="Eurostile LT Std Bold" charset="0"/>
              <a:ea typeface="ＭＳ Ｐゴシック" charset="0"/>
              <a:cs typeface="Arial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83768" y="961565"/>
            <a:ext cx="3960440" cy="584775"/>
          </a:xfrm>
          <a:prstGeom prst="rect">
            <a:avLst/>
          </a:prstGeom>
          <a:solidFill>
            <a:schemeClr val="bg2"/>
          </a:solidFill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195263" indent="-195263">
              <a:defRPr sz="24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1pPr>
            <a:lvl2pPr>
              <a:defRPr sz="22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2pPr>
            <a:lvl3pPr>
              <a:defRPr sz="22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Sustainable development – SDGs, MEAs, UNCTAD mandates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74880" y="1877924"/>
            <a:ext cx="4176464" cy="338554"/>
          </a:xfrm>
          <a:prstGeom prst="rect">
            <a:avLst/>
          </a:prstGeom>
          <a:solidFill>
            <a:schemeClr val="bg2"/>
          </a:solidFill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195263" indent="-195263">
              <a:defRPr sz="24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1pPr>
            <a:lvl2pPr>
              <a:defRPr sz="22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2pPr>
            <a:lvl3pPr>
              <a:defRPr sz="22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BioTrade Principles and Criteria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85635" y="2599164"/>
            <a:ext cx="4178248" cy="830997"/>
          </a:xfrm>
          <a:prstGeom prst="rect">
            <a:avLst/>
          </a:prstGeom>
          <a:solidFill>
            <a:schemeClr val="bg2"/>
          </a:solidFill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195263" indent="-195263">
              <a:defRPr sz="24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1pPr>
            <a:lvl2pPr>
              <a:defRPr sz="22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2pPr>
            <a:lvl3pPr>
              <a:defRPr sz="22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5pPr>
            <a:lvl6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6pPr>
            <a:lvl7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7pPr>
            <a:lvl8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8pPr>
            <a:lvl9pPr>
              <a:defRPr sz="2000">
                <a:solidFill>
                  <a:schemeClr val="tx1"/>
                </a:solidFill>
                <a:latin typeface="HelveticaNeueLT Std Med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Select/assess companies, VC &amp; sectors, and identify/address needs to be supported &amp; opportunities captured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4319096" y="2257708"/>
            <a:ext cx="309306" cy="28803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cs typeface="Arial" charset="0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4391104" y="3409836"/>
            <a:ext cx="309306" cy="28803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4319096" y="1537629"/>
            <a:ext cx="309306" cy="28803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9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C5DE5E4-9B70-4D16-8889-C2677B459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43017"/>
            <a:ext cx="8229600" cy="46407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charset="0"/>
                <a:ea typeface="ＭＳ Ｐゴシック" charset="0"/>
                <a:cs typeface="Arial" charset="0"/>
              </a:rPr>
              <a:t>Build on partnerships with different actors</a:t>
            </a:r>
            <a:endParaRPr lang="es-ES" b="1" dirty="0">
              <a:solidFill>
                <a:schemeClr val="tx2"/>
              </a:solidFill>
              <a:latin typeface="Eurostile LT Std Bold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6F852E9-3052-44B2-A33B-45799DE475BA}"/>
              </a:ext>
            </a:extLst>
          </p:cNvPr>
          <p:cNvSpPr txBox="1">
            <a:spLocks noChangeArrowheads="1"/>
          </p:cNvSpPr>
          <p:nvPr/>
        </p:nvSpPr>
        <p:spPr>
          <a:xfrm>
            <a:off x="401318" y="914335"/>
            <a:ext cx="3650337" cy="263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Std Me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HelveticaNeueLT Std Me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HelveticaNeueLT Std Me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NeueLT Std Me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NeueLT Std M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Arial" charset="0"/>
              </a:rPr>
              <a:t>National and regional levels: </a:t>
            </a: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e.g. BioTrade national and regional </a:t>
            </a:r>
            <a:r>
              <a:rPr lang="en-US" sz="2000" dirty="0" err="1">
                <a:latin typeface="Calibri" charset="0"/>
                <a:ea typeface="ＭＳ Ｐゴシック" charset="0"/>
                <a:cs typeface="Arial" charset="0"/>
              </a:rPr>
              <a:t>programmes</a:t>
            </a: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: </a:t>
            </a:r>
          </a:p>
          <a:p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selection of value chains</a:t>
            </a:r>
          </a:p>
          <a:p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prioritization of activities </a:t>
            </a:r>
          </a:p>
          <a:p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evaluation  and selection of companies, and </a:t>
            </a:r>
          </a:p>
          <a:p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develop tools to support them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B3B3B3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CE4DE-A6E3-43D6-8270-F66C8CF3B15D}"/>
              </a:ext>
            </a:extLst>
          </p:cNvPr>
          <p:cNvSpPr txBox="1">
            <a:spLocks noChangeArrowheads="1"/>
          </p:cNvSpPr>
          <p:nvPr/>
        </p:nvSpPr>
        <p:spPr>
          <a:xfrm>
            <a:off x="4890185" y="887783"/>
            <a:ext cx="4268100" cy="252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ＭＳ Ｐゴシック" charset="0"/>
                <a:cs typeface="Arial" charset="0"/>
              </a:rPr>
              <a:t>Private sector level</a:t>
            </a:r>
            <a:r>
              <a:rPr lang="en-US" sz="2000" b="1" dirty="0">
                <a:solidFill>
                  <a:srgbClr val="376092"/>
                </a:solidFill>
                <a:latin typeface="Calibri" charset="0"/>
                <a:ea typeface="ＭＳ Ｐゴシック" charset="0"/>
                <a:cs typeface="Arial" charset="0"/>
              </a:rPr>
              <a:t>: </a:t>
            </a: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e.g. business association and company level (VC)</a:t>
            </a:r>
          </a:p>
          <a:p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Companies’ assessments and develop </a:t>
            </a:r>
            <a:r>
              <a:rPr lang="en-US" sz="1600" dirty="0" err="1">
                <a:latin typeface="Calibri" charset="0"/>
                <a:ea typeface="ＭＳ Ｐゴシック" charset="0"/>
                <a:cs typeface="Arial" charset="0"/>
              </a:rPr>
              <a:t>workplans</a:t>
            </a:r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 to fulfill P&amp;C</a:t>
            </a:r>
          </a:p>
          <a:p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Elaboration of tools to support private sector in the implementation of </a:t>
            </a:r>
            <a:r>
              <a:rPr lang="en-US" sz="1600" dirty="0" err="1">
                <a:latin typeface="Calibri" charset="0"/>
                <a:ea typeface="ＭＳ Ｐゴシック" charset="0"/>
                <a:cs typeface="Arial" charset="0"/>
              </a:rPr>
              <a:t>workplans</a:t>
            </a:r>
            <a:r>
              <a:rPr lang="en-US" sz="1600" dirty="0">
                <a:latin typeface="Calibri" charset="0"/>
                <a:ea typeface="ＭＳ Ｐゴシック" charset="0"/>
                <a:cs typeface="Arial" charset="0"/>
              </a:rPr>
              <a:t>: </a:t>
            </a:r>
          </a:p>
          <a:p>
            <a:pPr marL="508000" lvl="1" indent="0">
              <a:buNone/>
            </a:pPr>
            <a:r>
              <a:rPr lang="en-US" sz="1400" dirty="0">
                <a:latin typeface="Calibri" charset="0"/>
                <a:ea typeface="ＭＳ Ｐゴシック" charset="0"/>
                <a:cs typeface="Arial" charset="0"/>
              </a:rPr>
              <a:t>to improve resource management, supply chain management, market strategies for specific niches, capacity building </a:t>
            </a:r>
            <a:r>
              <a:rPr lang="en-US" sz="1400" dirty="0" err="1">
                <a:latin typeface="Calibri" charset="0"/>
                <a:ea typeface="ＭＳ Ｐゴシック" charset="0"/>
                <a:cs typeface="Arial" charset="0"/>
              </a:rPr>
              <a:t>programmes</a:t>
            </a:r>
            <a:endParaRPr lang="en-US" sz="1400" dirty="0">
              <a:latin typeface="Calibri" charset="0"/>
              <a:ea typeface="ＭＳ Ｐゴシック" charset="0"/>
              <a:cs typeface="Arial" charset="0"/>
            </a:endParaRPr>
          </a:p>
          <a:p>
            <a:pPr marL="50800" indent="0">
              <a:buNone/>
            </a:pPr>
            <a:endParaRPr lang="en-US" dirty="0">
              <a:solidFill>
                <a:srgbClr val="B3B3B3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E6AB3BB-E42E-462C-9432-0F077F3D1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85" y="4550979"/>
            <a:ext cx="5674519" cy="164132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+mn-lt"/>
              </a:rPr>
              <a:t>National and international policy frameworks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+mn-lt"/>
              </a:rPr>
              <a:t>Market access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+mn-lt"/>
              </a:rPr>
              <a:t>Supply chain management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+mn-lt"/>
              </a:rPr>
              <a:t>Enhance business capacity of SMEs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+mn-lt"/>
              </a:rPr>
              <a:t>Funding</a:t>
            </a:r>
          </a:p>
        </p:txBody>
      </p:sp>
      <p:cxnSp>
        <p:nvCxnSpPr>
          <p:cNvPr id="51" name="1 Conector recto">
            <a:extLst>
              <a:ext uri="{FF2B5EF4-FFF2-40B4-BE49-F238E27FC236}">
                <a16:creationId xmlns:a16="http://schemas.microsoft.com/office/drawing/2014/main" id="{84280897-7E65-4C3A-B1A2-9177212E2185}"/>
              </a:ext>
            </a:extLst>
          </p:cNvPr>
          <p:cNvCxnSpPr>
            <a:cxnSpLocks noChangeShapeType="1"/>
            <a:endCxn id="60" idx="6"/>
          </p:cNvCxnSpPr>
          <p:nvPr/>
        </p:nvCxnSpPr>
        <p:spPr bwMode="auto">
          <a:xfrm>
            <a:off x="757270" y="4296185"/>
            <a:ext cx="7984245" cy="1984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1051">
            <a:extLst>
              <a:ext uri="{FF2B5EF4-FFF2-40B4-BE49-F238E27FC236}">
                <a16:creationId xmlns:a16="http://schemas.microsoft.com/office/drawing/2014/main" id="{AB90BE75-91CF-422A-AA2F-3BF0C962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82" y="3989798"/>
            <a:ext cx="1430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53" name="Text Box 1036">
            <a:extLst>
              <a:ext uri="{FF2B5EF4-FFF2-40B4-BE49-F238E27FC236}">
                <a16:creationId xmlns:a16="http://schemas.microsoft.com/office/drawing/2014/main" id="{5A8D52FD-D4A9-44DE-B376-33956DF3A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018" y="3823776"/>
            <a:ext cx="1547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Post-harvesting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1037">
            <a:extLst>
              <a:ext uri="{FF2B5EF4-FFF2-40B4-BE49-F238E27FC236}">
                <a16:creationId xmlns:a16="http://schemas.microsoft.com/office/drawing/2014/main" id="{789C8240-C430-4BAF-96F8-F7733461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884" y="3809309"/>
            <a:ext cx="1179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043">
            <a:extLst>
              <a:ext uri="{FF2B5EF4-FFF2-40B4-BE49-F238E27FC236}">
                <a16:creationId xmlns:a16="http://schemas.microsoft.com/office/drawing/2014/main" id="{67D49255-FC67-44E7-96B2-0A45DBF7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904" y="3823776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Commercializ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9 Elipse">
            <a:extLst>
              <a:ext uri="{FF2B5EF4-FFF2-40B4-BE49-F238E27FC236}">
                <a16:creationId xmlns:a16="http://schemas.microsoft.com/office/drawing/2014/main" id="{B90B653B-A033-4F95-9C04-079637F8C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95" y="4162258"/>
            <a:ext cx="285750" cy="214312"/>
          </a:xfrm>
          <a:prstGeom prst="ellipse">
            <a:avLst/>
          </a:prstGeom>
          <a:solidFill>
            <a:srgbClr val="CC3300"/>
          </a:solidFill>
          <a:ln w="25400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57" name="10 Elipse">
            <a:extLst>
              <a:ext uri="{FF2B5EF4-FFF2-40B4-BE49-F238E27FC236}">
                <a16:creationId xmlns:a16="http://schemas.microsoft.com/office/drawing/2014/main" id="{8796D938-D1FE-43F4-8E6E-E44A47AF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897" y="4249354"/>
            <a:ext cx="285750" cy="214312"/>
          </a:xfrm>
          <a:prstGeom prst="ellipse">
            <a:avLst/>
          </a:prstGeom>
          <a:solidFill>
            <a:srgbClr val="CC3300"/>
          </a:solidFill>
          <a:ln w="25400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58" name="14 Elipse">
            <a:extLst>
              <a:ext uri="{FF2B5EF4-FFF2-40B4-BE49-F238E27FC236}">
                <a16:creationId xmlns:a16="http://schemas.microsoft.com/office/drawing/2014/main" id="{5988BACF-206E-4337-B4BC-36A68F293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5" y="4192998"/>
            <a:ext cx="285750" cy="214312"/>
          </a:xfrm>
          <a:prstGeom prst="ellipse">
            <a:avLst/>
          </a:prstGeom>
          <a:solidFill>
            <a:srgbClr val="CC3300"/>
          </a:solidFill>
          <a:ln w="25400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59" name="9 Elipse">
            <a:extLst>
              <a:ext uri="{FF2B5EF4-FFF2-40B4-BE49-F238E27FC236}">
                <a16:creationId xmlns:a16="http://schemas.microsoft.com/office/drawing/2014/main" id="{5C2FC035-CD80-4B03-8A29-6D37E9BED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95" y="4227923"/>
            <a:ext cx="285750" cy="214312"/>
          </a:xfrm>
          <a:prstGeom prst="ellipse">
            <a:avLst/>
          </a:prstGeom>
          <a:solidFill>
            <a:srgbClr val="CC3300"/>
          </a:solidFill>
          <a:ln w="25400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60" name="9 Elipse">
            <a:extLst>
              <a:ext uri="{FF2B5EF4-FFF2-40B4-BE49-F238E27FC236}">
                <a16:creationId xmlns:a16="http://schemas.microsoft.com/office/drawing/2014/main" id="{2E61AC6B-1836-4F9D-809C-480A7AD7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765" y="4208871"/>
            <a:ext cx="285750" cy="214313"/>
          </a:xfrm>
          <a:prstGeom prst="ellipse">
            <a:avLst/>
          </a:prstGeom>
          <a:solidFill>
            <a:srgbClr val="CC3300"/>
          </a:solidFill>
          <a:ln w="25400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61" name="Text Box 1035">
            <a:extLst>
              <a:ext uri="{FF2B5EF4-FFF2-40B4-BE49-F238E27FC236}">
                <a16:creationId xmlns:a16="http://schemas.microsoft.com/office/drawing/2014/main" id="{F2CAD24F-FC75-4620-81A4-667995862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81" y="3833628"/>
            <a:ext cx="1987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CH" sz="1400" dirty="0" err="1"/>
              <a:t>Production</a:t>
            </a:r>
            <a:r>
              <a:rPr lang="es-MX" altLang="en-CH" sz="1400" dirty="0"/>
              <a:t> / </a:t>
            </a:r>
            <a:r>
              <a:rPr lang="es-MX" altLang="en-CH" sz="1400" dirty="0" err="1"/>
              <a:t>collection</a:t>
            </a:r>
            <a:endParaRPr lang="es-MX" altLang="en-CH" sz="1400" dirty="0"/>
          </a:p>
        </p:txBody>
      </p:sp>
      <p:sp>
        <p:nvSpPr>
          <p:cNvPr id="62" name="Text Box 1038">
            <a:extLst>
              <a:ext uri="{FF2B5EF4-FFF2-40B4-BE49-F238E27FC236}">
                <a16:creationId xmlns:a16="http://schemas.microsoft.com/office/drawing/2014/main" id="{3AE4F460-2C69-42FC-A63C-AD515C88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702" y="3795057"/>
            <a:ext cx="12890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290435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 Shot 2015-06-22 at 18.47.33.png">
            <a:extLst>
              <a:ext uri="{FF2B5EF4-FFF2-40B4-BE49-F238E27FC236}">
                <a16:creationId xmlns:a16="http://schemas.microsoft.com/office/drawing/2014/main" id="{B0ED9016-5BA8-4FA0-9DDB-2259AE7FF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646" y="4437270"/>
            <a:ext cx="1257785" cy="175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1C2414-2268-467A-9BD7-42FA9F7C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73" y="31422"/>
            <a:ext cx="8229600" cy="60278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Access to markets and information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790BA58-5B08-45AE-9C59-1539E281202B}"/>
              </a:ext>
            </a:extLst>
          </p:cNvPr>
          <p:cNvSpPr txBox="1">
            <a:spLocks/>
          </p:cNvSpPr>
          <p:nvPr/>
        </p:nvSpPr>
        <p:spPr>
          <a:xfrm>
            <a:off x="457790" y="1619733"/>
            <a:ext cx="4088951" cy="65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Calibri" pitchFamily="34" charset="0"/>
              </a:rPr>
              <a:t>Identify and address barriers to the trade of BioTrade products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178174-0157-4E71-8750-8A7362C9D612}"/>
              </a:ext>
            </a:extLst>
          </p:cNvPr>
          <p:cNvGrpSpPr/>
          <p:nvPr/>
        </p:nvGrpSpPr>
        <p:grpSpPr>
          <a:xfrm>
            <a:off x="5668012" y="1772012"/>
            <a:ext cx="1257785" cy="1666794"/>
            <a:chOff x="5298301" y="3963627"/>
            <a:chExt cx="1533853" cy="2162175"/>
          </a:xfrm>
        </p:grpSpPr>
        <p:pic>
          <p:nvPicPr>
            <p:cNvPr id="6" name="Picture 2" descr="990056">
              <a:extLst>
                <a:ext uri="{FF2B5EF4-FFF2-40B4-BE49-F238E27FC236}">
                  <a16:creationId xmlns:a16="http://schemas.microsoft.com/office/drawing/2014/main" id="{6FB75435-63C6-459E-BF45-1EB8D094A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301" y="3963627"/>
              <a:ext cx="1533853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1B29C3FD-82D9-44C5-A245-C956ED1FCC13}"/>
                </a:ext>
              </a:extLst>
            </p:cNvPr>
            <p:cNvSpPr txBox="1">
              <a:spLocks/>
            </p:cNvSpPr>
            <p:nvPr/>
          </p:nvSpPr>
          <p:spPr>
            <a:xfrm>
              <a:off x="5298301" y="5805045"/>
              <a:ext cx="907625" cy="2617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C" sz="700" b="1" dirty="0">
                  <a:solidFill>
                    <a:schemeClr val="bg1"/>
                  </a:solidFill>
                </a:rPr>
                <a:t>© PROMPERU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40EE20A-47D4-4E5B-91CD-41C59E3C7015}"/>
              </a:ext>
            </a:extLst>
          </p:cNvPr>
          <p:cNvGrpSpPr/>
          <p:nvPr/>
        </p:nvGrpSpPr>
        <p:grpSpPr>
          <a:xfrm>
            <a:off x="7601330" y="1781785"/>
            <a:ext cx="1278436" cy="1666794"/>
            <a:chOff x="5292080" y="2388224"/>
            <a:chExt cx="1722004" cy="1934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936DCB-D6BB-47C4-B9AA-FB4619165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2388224"/>
              <a:ext cx="1722004" cy="1934823"/>
            </a:xfrm>
            <a:prstGeom prst="rect">
              <a:avLst/>
            </a:prstGeom>
          </p:spPr>
        </p:pic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11830371-6C55-4607-93F7-D66936702CD4}"/>
                </a:ext>
              </a:extLst>
            </p:cNvPr>
            <p:cNvSpPr txBox="1">
              <a:spLocks/>
            </p:cNvSpPr>
            <p:nvPr/>
          </p:nvSpPr>
          <p:spPr>
            <a:xfrm>
              <a:off x="5781538" y="4055612"/>
              <a:ext cx="987852" cy="2674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2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HelveticaNeueLT Std Med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s-EC" sz="700" dirty="0"/>
                <a:t>© PhytoTrade Africa</a:t>
              </a:r>
            </a:p>
          </p:txBody>
        </p:sp>
      </p:grpSp>
      <p:pic>
        <p:nvPicPr>
          <p:cNvPr id="12" name="Content Placeholder 3" descr="Screen Shot 2017-12-04 at 02.49.16.png">
            <a:extLst>
              <a:ext uri="{FF2B5EF4-FFF2-40B4-BE49-F238E27FC236}">
                <a16:creationId xmlns:a16="http://schemas.microsoft.com/office/drawing/2014/main" id="{CFB49FF5-DC7D-473D-B9D2-00154E09C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8144"/>
          <a:stretch>
            <a:fillRect/>
          </a:stretch>
        </p:blipFill>
        <p:spPr>
          <a:xfrm>
            <a:off x="5548535" y="5008374"/>
            <a:ext cx="2985310" cy="1641806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7D3A44-549F-4C6F-8B0C-7E94C58994E3}"/>
              </a:ext>
            </a:extLst>
          </p:cNvPr>
          <p:cNvSpPr/>
          <p:nvPr/>
        </p:nvSpPr>
        <p:spPr>
          <a:xfrm>
            <a:off x="341146" y="2559047"/>
            <a:ext cx="408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B2B </a:t>
            </a:r>
            <a:r>
              <a:rPr lang="en-US" dirty="0" err="1"/>
              <a:t>programmes</a:t>
            </a:r>
            <a:r>
              <a:rPr lang="en-US" dirty="0"/>
              <a:t>, market intelligence,  participate in trade fairs &amp; commercial missions, market differentiation, documentation / traceability</a:t>
            </a:r>
          </a:p>
        </p:txBody>
      </p:sp>
      <p:pic>
        <p:nvPicPr>
          <p:cNvPr id="14" name="Picture 39" descr="Exposustentat24">
            <a:extLst>
              <a:ext uri="{FF2B5EF4-FFF2-40B4-BE49-F238E27FC236}">
                <a16:creationId xmlns:a16="http://schemas.microsoft.com/office/drawing/2014/main" id="{3F1FD8AD-B34B-4D45-999F-B0F4F02A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59" y="3578901"/>
            <a:ext cx="1793466" cy="119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hape 213">
            <a:extLst>
              <a:ext uri="{FF2B5EF4-FFF2-40B4-BE49-F238E27FC236}">
                <a16:creationId xmlns:a16="http://schemas.microsoft.com/office/drawing/2014/main" id="{50D98A74-0629-4600-BFAF-B9BE2A3C1FD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3620" y="4332806"/>
            <a:ext cx="1127421" cy="18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4" descr="B2B logo">
            <a:extLst>
              <a:ext uri="{FF2B5EF4-FFF2-40B4-BE49-F238E27FC236}">
                <a16:creationId xmlns:a16="http://schemas.microsoft.com/office/drawing/2014/main" id="{A78979E9-875F-4F8F-BB85-11FD0058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15" y="3920210"/>
            <a:ext cx="983866" cy="4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 Conector recto">
            <a:extLst>
              <a:ext uri="{FF2B5EF4-FFF2-40B4-BE49-F238E27FC236}">
                <a16:creationId xmlns:a16="http://schemas.microsoft.com/office/drawing/2014/main" id="{97644143-3E6C-4997-A106-960B3153963E}"/>
              </a:ext>
            </a:extLst>
          </p:cNvPr>
          <p:cNvCxnSpPr/>
          <p:nvPr/>
        </p:nvCxnSpPr>
        <p:spPr>
          <a:xfrm rot="16200000" flipH="1">
            <a:off x="4641030" y="-2729457"/>
            <a:ext cx="39687" cy="8031162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Oval 1042">
            <a:extLst>
              <a:ext uri="{FF2B5EF4-FFF2-40B4-BE49-F238E27FC236}">
                <a16:creationId xmlns:a16="http://schemas.microsoft.com/office/drawing/2014/main" id="{7ADAE860-EC25-4237-B7D4-8E8C5B63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043" y="909092"/>
            <a:ext cx="1071562" cy="647700"/>
          </a:xfrm>
          <a:prstGeom prst="ellipse">
            <a:avLst/>
          </a:prstGeom>
          <a:solidFill>
            <a:srgbClr val="4F91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n-CH" sz="1600">
              <a:solidFill>
                <a:schemeClr val="bg1"/>
              </a:solidFill>
            </a:endParaRPr>
          </a:p>
        </p:txBody>
      </p:sp>
      <p:sp>
        <p:nvSpPr>
          <p:cNvPr id="19" name="Oval 1042">
            <a:extLst>
              <a:ext uri="{FF2B5EF4-FFF2-40B4-BE49-F238E27FC236}">
                <a16:creationId xmlns:a16="http://schemas.microsoft.com/office/drawing/2014/main" id="{7FE8001F-F40C-4CC5-B19A-EBFEFFDBC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393" y="872580"/>
            <a:ext cx="1071562" cy="647700"/>
          </a:xfrm>
          <a:prstGeom prst="ellipse">
            <a:avLst/>
          </a:prstGeom>
          <a:solidFill>
            <a:srgbClr val="4F91C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n-CH" sz="1600">
              <a:solidFill>
                <a:schemeClr val="bg1"/>
              </a:solidFill>
            </a:endParaRPr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6AAFE48D-0C20-4DF1-9581-F2295FA5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833" y="814229"/>
            <a:ext cx="1547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CH" sz="1400" dirty="0" err="1"/>
              <a:t>Post-harvesting</a:t>
            </a:r>
            <a:endParaRPr lang="es-MX" altLang="en-CH" sz="1400" dirty="0"/>
          </a:p>
        </p:txBody>
      </p:sp>
      <p:sp>
        <p:nvSpPr>
          <p:cNvPr id="22" name="Text Box 1037">
            <a:extLst>
              <a:ext uri="{FF2B5EF4-FFF2-40B4-BE49-F238E27FC236}">
                <a16:creationId xmlns:a16="http://schemas.microsoft.com/office/drawing/2014/main" id="{708FB178-EC43-43DE-90C4-550EBCDA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799" y="797706"/>
            <a:ext cx="12176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CH" sz="1400" dirty="0"/>
              <a:t>Processing</a:t>
            </a:r>
            <a:endParaRPr lang="en-US" altLang="en-CH" sz="1400" dirty="0"/>
          </a:p>
        </p:txBody>
      </p:sp>
      <p:sp>
        <p:nvSpPr>
          <p:cNvPr id="23" name="Text Box 1043">
            <a:extLst>
              <a:ext uri="{FF2B5EF4-FFF2-40B4-BE49-F238E27FC236}">
                <a16:creationId xmlns:a16="http://schemas.microsoft.com/office/drawing/2014/main" id="{4D3932E5-EE15-4B84-82A5-72DAEDD5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455" y="1036092"/>
            <a:ext cx="1319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n-CH" sz="1400">
                <a:solidFill>
                  <a:schemeClr val="bg1"/>
                </a:solidFill>
              </a:rPr>
              <a:t>Commercial</a:t>
            </a:r>
          </a:p>
        </p:txBody>
      </p:sp>
      <p:sp>
        <p:nvSpPr>
          <p:cNvPr id="24" name="9 Elipse">
            <a:extLst>
              <a:ext uri="{FF2B5EF4-FFF2-40B4-BE49-F238E27FC236}">
                <a16:creationId xmlns:a16="http://schemas.microsoft.com/office/drawing/2014/main" id="{664C80DF-3AB4-44BD-AC15-D348EBF78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741" y="1178153"/>
            <a:ext cx="285750" cy="214313"/>
          </a:xfrm>
          <a:prstGeom prst="ellipse">
            <a:avLst/>
          </a:prstGeom>
          <a:solidFill>
            <a:srgbClr val="4F91CD"/>
          </a:solidFill>
          <a:ln w="25400" algn="ctr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" name="10 Elipse">
            <a:extLst>
              <a:ext uri="{FF2B5EF4-FFF2-40B4-BE49-F238E27FC236}">
                <a16:creationId xmlns:a16="http://schemas.microsoft.com/office/drawing/2014/main" id="{F87DAB12-4C4F-4C19-9A94-D50A8C2EF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739" y="1150662"/>
            <a:ext cx="285750" cy="214313"/>
          </a:xfrm>
          <a:prstGeom prst="ellipse">
            <a:avLst/>
          </a:prstGeom>
          <a:solidFill>
            <a:srgbClr val="4F91CD"/>
          </a:solidFill>
          <a:ln w="25400" algn="ctr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ext Box 1035">
            <a:extLst>
              <a:ext uri="{FF2B5EF4-FFF2-40B4-BE49-F238E27FC236}">
                <a16:creationId xmlns:a16="http://schemas.microsoft.com/office/drawing/2014/main" id="{F57E5E66-8C5C-428F-BD4D-624BF803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3" y="708888"/>
            <a:ext cx="1628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CH" sz="1400" dirty="0" err="1"/>
              <a:t>Collection</a:t>
            </a:r>
            <a:r>
              <a:rPr lang="es-MX" altLang="en-CH" sz="1400" dirty="0"/>
              <a:t> -</a:t>
            </a:r>
            <a:r>
              <a:rPr lang="es-MX" altLang="en-CH" sz="1400" dirty="0" err="1"/>
              <a:t>Production</a:t>
            </a:r>
            <a:endParaRPr lang="es-MX" altLang="en-CH" sz="1400" dirty="0"/>
          </a:p>
        </p:txBody>
      </p:sp>
      <p:sp>
        <p:nvSpPr>
          <p:cNvPr id="27" name="14 Elipse">
            <a:extLst>
              <a:ext uri="{FF2B5EF4-FFF2-40B4-BE49-F238E27FC236}">
                <a16:creationId xmlns:a16="http://schemas.microsoft.com/office/drawing/2014/main" id="{F8685F72-392A-4B2F-8A13-A12FB9F11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18" y="1163092"/>
            <a:ext cx="285750" cy="214313"/>
          </a:xfrm>
          <a:prstGeom prst="ellipse">
            <a:avLst/>
          </a:prstGeom>
          <a:solidFill>
            <a:srgbClr val="4F91CD"/>
          </a:solidFill>
          <a:ln w="25400" algn="ctr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8" name="Text Box 1038">
            <a:extLst>
              <a:ext uri="{FF2B5EF4-FFF2-40B4-BE49-F238E27FC236}">
                <a16:creationId xmlns:a16="http://schemas.microsoft.com/office/drawing/2014/main" id="{EC79B929-7AEA-427B-A9F9-55E0256F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327" y="1044030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n-US" sz="1400" dirty="0" err="1">
                <a:solidFill>
                  <a:schemeClr val="bg1"/>
                </a:solidFill>
              </a:rPr>
              <a:t>Consumption</a:t>
            </a:r>
            <a:endParaRPr lang="es-MX" altLang="en-US" sz="1400" dirty="0">
              <a:solidFill>
                <a:schemeClr val="bg1"/>
              </a:solidFill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CB48D1B-472D-490D-96CA-3AB74A29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03" y="3774540"/>
            <a:ext cx="2351585" cy="51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Shape 211" descr="Screen Shot 2017-12-04 at 00.54.35.png">
            <a:extLst>
              <a:ext uri="{FF2B5EF4-FFF2-40B4-BE49-F238E27FC236}">
                <a16:creationId xmlns:a16="http://schemas.microsoft.com/office/drawing/2014/main" id="{A515BE89-EB66-4781-A159-EACCE818517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4462" y="4360806"/>
            <a:ext cx="1207767" cy="182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40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B6F59FB38224B9B06D2F05C138ED0" ma:contentTypeVersion="8" ma:contentTypeDescription="Create a new document." ma:contentTypeScope="" ma:versionID="bfb06614afa083ac58e39abeed734e29">
  <xsd:schema xmlns:xsd="http://www.w3.org/2001/XMLSchema" xmlns:xs="http://www.w3.org/2001/XMLSchema" xmlns:p="http://schemas.microsoft.com/office/2006/metadata/properties" xmlns:ns2="5d1623e1-c7c2-4bfe-b87d-26465b1faa07" xmlns:ns3="7d053c58-1f97-4d34-bcfa-28b8fa6aacc8" targetNamespace="http://schemas.microsoft.com/office/2006/metadata/properties" ma:root="true" ma:fieldsID="44abcd776ccf9a46b8f9acfe83d67386" ns2:_="" ns3:_="">
    <xsd:import namespace="5d1623e1-c7c2-4bfe-b87d-26465b1faa07"/>
    <xsd:import namespace="7d053c58-1f97-4d34-bcfa-28b8fa6aa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623e1-c7c2-4bfe-b87d-26465b1fa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3c58-1f97-4d34-bcfa-28b8fa6aa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F94EAA-1118-44F1-8E30-9E26672408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2B37E-42A5-4C78-8E07-4501EB148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623e1-c7c2-4bfe-b87d-26465b1faa07"/>
    <ds:schemaRef ds:uri="7d053c58-1f97-4d34-bcfa-28b8fa6aa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D22596-699D-42D3-AF3A-835DB2E2E160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5d1623e1-c7c2-4bfe-b87d-26465b1faa07"/>
    <ds:schemaRef ds:uri="http://schemas.microsoft.com/office/2006/documentManagement/types"/>
    <ds:schemaRef ds:uri="http://schemas.microsoft.com/office/infopath/2007/PartnerControls"/>
    <ds:schemaRef ds:uri="7d053c58-1f97-4d34-bcfa-28b8fa6aac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1287</Words>
  <Application>Microsoft Office PowerPoint</Application>
  <PresentationFormat>On-screen Show (4:3)</PresentationFormat>
  <Paragraphs>182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Eurostile LT Std Bold</vt:lpstr>
      <vt:lpstr>HelveticaNeueLT Std Med</vt:lpstr>
      <vt:lpstr>Tahoma</vt:lpstr>
      <vt:lpstr>Office Theme</vt:lpstr>
      <vt:lpstr>The BioTrade Initiative for the SDGs  12 April 2019 – Geneva</vt:lpstr>
      <vt:lpstr>Content</vt:lpstr>
      <vt:lpstr>PowerPoint Presentation</vt:lpstr>
      <vt:lpstr>UNCTAD BioTrade Initiative Connecting biodiversity, livelihoods and markets</vt:lpstr>
      <vt:lpstr>Value chain – current and ideal</vt:lpstr>
      <vt:lpstr>PowerPoint Presentation</vt:lpstr>
      <vt:lpstr>How to translate this into practice</vt:lpstr>
      <vt:lpstr>Build on partnerships with different actors</vt:lpstr>
      <vt:lpstr>Access to markets and information</vt:lpstr>
      <vt:lpstr>PowerPoint Presentation</vt:lpstr>
      <vt:lpstr>PowerPoint Presentation</vt:lpstr>
      <vt:lpstr>Opportunities &amp; challenges </vt:lpstr>
      <vt:lpstr>PowerPoint Presentation</vt:lpstr>
      <vt:lpstr>PowerPoint Presentation</vt:lpstr>
    </vt:vector>
  </TitlesOfParts>
  <Company>UNCTAD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Lorena</dc:creator>
  <cp:lastModifiedBy>Lorena Jaramillo Castro</cp:lastModifiedBy>
  <cp:revision>182</cp:revision>
  <cp:lastPrinted>2019-04-12T06:37:46Z</cp:lastPrinted>
  <dcterms:created xsi:type="dcterms:W3CDTF">2017-11-28T13:10:49Z</dcterms:created>
  <dcterms:modified xsi:type="dcterms:W3CDTF">2019-04-18T18:26:57Z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0x010100FCCB6F59FB38224B9B06D2F05C138ED0</vt:lpwstr>
  </property>
</Properties>
</file>